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</p:sldIdLst>
  <p:sldSz cy="5143500" cx="9144000"/>
  <p:notesSz cx="6858000" cy="9144000"/>
  <p:embeddedFontLst>
    <p:embeddedFont>
      <p:font typeface="Playfair Display"/>
      <p:regular r:id="rId49"/>
      <p:bold r:id="rId50"/>
      <p:italic r:id="rId51"/>
      <p:boldItalic r:id="rId52"/>
    </p:embeddedFont>
    <p:embeddedFont>
      <p:font typeface="Lato"/>
      <p:regular r:id="rId53"/>
      <p:bold r:id="rId54"/>
      <p:italic r:id="rId55"/>
      <p:boldItalic r:id="rId5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font" Target="fonts/PlayfairDisplay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font" Target="fonts/PlayfairDisplay-italic.fntdata"/><Relationship Id="rId50" Type="http://schemas.openxmlformats.org/officeDocument/2006/relationships/font" Target="fonts/PlayfairDisplay-bold.fntdata"/><Relationship Id="rId53" Type="http://schemas.openxmlformats.org/officeDocument/2006/relationships/font" Target="fonts/Lato-regular.fntdata"/><Relationship Id="rId52" Type="http://schemas.openxmlformats.org/officeDocument/2006/relationships/font" Target="fonts/PlayfairDisplay-boldItalic.fntdata"/><Relationship Id="rId11" Type="http://schemas.openxmlformats.org/officeDocument/2006/relationships/slide" Target="slides/slide6.xml"/><Relationship Id="rId55" Type="http://schemas.openxmlformats.org/officeDocument/2006/relationships/font" Target="fonts/Lato-italic.fntdata"/><Relationship Id="rId10" Type="http://schemas.openxmlformats.org/officeDocument/2006/relationships/slide" Target="slides/slide5.xml"/><Relationship Id="rId54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56" Type="http://schemas.openxmlformats.org/officeDocument/2006/relationships/font" Target="fonts/Lato-bold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d721ef728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6d721ef728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6d721ef728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6d721ef728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d721ef728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d721ef728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d721ef728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d721ef728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d721ef728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6d721ef728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6d721ef728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6d721ef728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6d721ef728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6d721ef728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6d721ef728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6d721ef728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6d721ef728_0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6d721ef728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6d721ef728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6d721ef728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d721ef728_0_3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d721ef728_0_3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6d721ef728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6d721ef728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6d721ef728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6d721ef728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6d721ef728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6d721ef728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6d721ef728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6d721ef728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d721ef728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d721ef728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6d721ef728_0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6d721ef728_0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6d721ef728_0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6d721ef728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6d721ef728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6d721ef728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6d721ef728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6d721ef728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6d721ef728_0_2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6d721ef728_0_2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d721ef728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d721ef728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6d721ef728_0_2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6d721ef728_0_2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6d721ef728_0_2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6d721ef728_0_2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6d721ef728_0_2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6d721ef728_0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6d721ef728_0_2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6d721ef728_0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6d721ef728_0_2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6d721ef728_0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6d721ef728_0_2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6d721ef728_0_2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6d721ef728_0_2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6d721ef728_0_2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6d721ef728_0_3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6d721ef728_0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6d721ef728_0_3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6d721ef728_0_3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6d721ef728_0_3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6d721ef728_0_3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d721ef728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6d721ef728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6d721ef728_0_3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6d721ef728_0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6d721ef728_0_3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6d721ef728_0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6d721ef728_0_3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6d721ef728_0_3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6d721ef728_0_3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6d721ef728_0_3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d721ef728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d721ef728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d721ef728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d721ef728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d721ef728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d721ef728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d721ef728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d721ef728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d721ef728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d721ef728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9600"/>
              <a:t>					Unit 2</a:t>
            </a:r>
            <a:endParaRPr sz="9600"/>
          </a:p>
        </p:txBody>
      </p:sp>
      <p:sp>
        <p:nvSpPr>
          <p:cNvPr id="69" name="Google Shape;69;p13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4800"/>
              <a:t>New Directions in Learning</a:t>
            </a:r>
            <a:endParaRPr sz="4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Glial Cells</a:t>
            </a:r>
            <a:endParaRPr sz="9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3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network of fibers that carry brain signals between neurons.</a:t>
            </a:r>
            <a:endParaRPr sz="4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       Wiring</a:t>
            </a:r>
            <a:endParaRPr sz="9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The tiny gap between neurons .</a:t>
            </a:r>
            <a:endParaRPr sz="7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6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     Synapse</a:t>
            </a:r>
            <a:endParaRPr sz="9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A chemical and electrical signal (called a neurotransmitter) leaves the axon of one neuron and jumps the synapse to travel to the dendrite of another neuron.</a:t>
            </a:r>
            <a:endParaRPr sz="3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8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      Firing</a:t>
            </a:r>
            <a:endParaRPr sz="9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9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To make the brain more efficient, it cannot keep rarely used or unused connections so it weeds out these connections.</a:t>
            </a:r>
            <a:endParaRPr sz="4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30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       Pruning</a:t>
            </a:r>
            <a:endParaRPr sz="9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3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  A fatty substance formed by glial cells that wraps around longer axons and cushions the cell bodies of neurons.</a:t>
            </a:r>
            <a:endParaRPr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Lesson 2.1    Page 36</a:t>
            </a:r>
            <a:endParaRPr/>
          </a:p>
        </p:txBody>
      </p:sp>
      <p:sp>
        <p:nvSpPr>
          <p:cNvPr id="75" name="Google Shape;75;p14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9600"/>
              <a:t>Brain Studies</a:t>
            </a:r>
            <a:endParaRPr sz="9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2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32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     Myelin</a:t>
            </a:r>
            <a:endParaRPr sz="9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3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33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brain has the ability to change or adapt to the environment and be shaped and reshaped.</a:t>
            </a:r>
            <a:endParaRPr sz="4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3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   Plasticity</a:t>
            </a:r>
            <a:endParaRPr sz="96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35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Times when some part of the body is very vulnerable to lack of stimulation or to negative experiences.</a:t>
            </a:r>
            <a:endParaRPr sz="4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36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           Critical</a:t>
            </a:r>
            <a:endParaRPr sz="9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600"/>
              <a:t>            Periods</a:t>
            </a:r>
            <a:endParaRPr sz="96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7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3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Times when the brain is best able to wire specific skills for all children.</a:t>
            </a:r>
            <a:endParaRPr sz="4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8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38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          Sensitive</a:t>
            </a:r>
            <a:endParaRPr sz="9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600"/>
              <a:t>          Periods</a:t>
            </a:r>
            <a:endParaRPr sz="96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39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A prime period in a child’s life for developing a particular skill.</a:t>
            </a:r>
            <a:endParaRPr sz="4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40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Window of</a:t>
            </a:r>
            <a:endParaRPr sz="9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600"/>
              <a:t>opportunity</a:t>
            </a:r>
            <a:endParaRPr sz="96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1"/>
          <p:cNvSpPr txBox="1"/>
          <p:nvPr>
            <p:ph type="title"/>
          </p:nvPr>
        </p:nvSpPr>
        <p:spPr>
          <a:xfrm>
            <a:off x="176575" y="4290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2.2   Page 47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4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              Acquiring</a:t>
            </a:r>
            <a:endParaRPr sz="6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6000"/>
              <a:t>            Knowledge</a:t>
            </a:r>
            <a:endParaRPr sz="6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Brain cells or nerve cells that send and receive chemical and electrical impulses among each other to direct the various</a:t>
            </a:r>
            <a:r>
              <a:rPr lang="en" sz="4800"/>
              <a:t> </a:t>
            </a:r>
            <a:r>
              <a:rPr lang="en" sz="3600"/>
              <a:t>tasks of the brain.</a:t>
            </a:r>
            <a:endParaRPr sz="36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2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42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Knowledge is expanding and changing so rapidly, the needed skills of today will change before the current workforce retires.  Learning has to be ongoing.</a:t>
            </a:r>
            <a:endParaRPr sz="36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3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43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              Lifelong </a:t>
            </a:r>
            <a:endParaRPr sz="9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600"/>
              <a:t>          Learning</a:t>
            </a:r>
            <a:endParaRPr sz="96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4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Skills that should be mastered at a certain stage in life.</a:t>
            </a:r>
            <a:endParaRPr sz="4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45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Developmental</a:t>
            </a:r>
            <a:endParaRPr sz="9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600"/>
              <a:t>          Tasks</a:t>
            </a:r>
            <a:endParaRPr sz="96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46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Intellectual functions people use to manage themselves and their resources (knowledge, time) to achieve goals.</a:t>
            </a:r>
            <a:endParaRPr sz="4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7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4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        Executive</a:t>
            </a:r>
            <a:endParaRPr sz="9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600"/>
              <a:t>        Functions</a:t>
            </a:r>
            <a:endParaRPr sz="96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8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48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Storing, organizing and manipulating (moving or changing) information while working on a task. </a:t>
            </a:r>
            <a:endParaRPr sz="4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49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        Working</a:t>
            </a:r>
            <a:endParaRPr sz="9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600"/>
              <a:t>          Memory</a:t>
            </a:r>
            <a:endParaRPr sz="96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5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50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       </a:t>
            </a:r>
            <a:r>
              <a:rPr lang="en" sz="6000"/>
              <a:t>Being able to adjust to changing demands.</a:t>
            </a:r>
            <a:endParaRPr sz="60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5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5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         Cognitive </a:t>
            </a:r>
            <a:endParaRPr sz="9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600"/>
              <a:t>       Flexibility</a:t>
            </a:r>
            <a:endParaRPr sz="9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       Neurons</a:t>
            </a:r>
            <a:endParaRPr sz="96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2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52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         </a:t>
            </a:r>
            <a:r>
              <a:rPr lang="en" sz="6000"/>
              <a:t>Filtering thoughts and feelings so as not to act impulsively.</a:t>
            </a:r>
            <a:endParaRPr sz="60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53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53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     Inhibition</a:t>
            </a:r>
            <a:endParaRPr sz="96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5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Galinsky’s study led her to identify seven basic skills which are called this.</a:t>
            </a:r>
            <a:endParaRPr sz="48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5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55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  Essential</a:t>
            </a:r>
            <a:endParaRPr sz="9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600"/>
              <a:t>   Life Skills</a:t>
            </a:r>
            <a:endParaRPr sz="9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   Short,bushy cables that allow each neuron to receive signals sent by other neurons (the input function). </a:t>
            </a:r>
            <a:endParaRPr sz="4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  Dendrites</a:t>
            </a:r>
            <a:endParaRPr sz="9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Long, thick cables with terminal buttons (small knobs at the end) that transmit all the signals from a neuron to other neurons (the output function</a:t>
            </a:r>
            <a:r>
              <a:rPr lang="en" sz="4800"/>
              <a:t>).</a:t>
            </a:r>
            <a:endParaRPr sz="4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      Axons</a:t>
            </a:r>
            <a:endParaRPr sz="7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Brain cells that support neurons.  About 90% of brain cells are these cells that mean glue.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