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</p:sldIdLst>
  <p:sldSz cy="5143500" cx="9144000"/>
  <p:notesSz cx="6858000" cy="9144000"/>
  <p:embeddedFontLst>
    <p:embeddedFont>
      <p:font typeface="Playfair Display"/>
      <p:regular r:id="rId56"/>
      <p:bold r:id="rId57"/>
      <p:italic r:id="rId58"/>
      <p:boldItalic r:id="rId59"/>
    </p:embeddedFont>
    <p:embeddedFont>
      <p:font typeface="Lato"/>
      <p:regular r:id="rId60"/>
      <p:bold r:id="rId61"/>
      <p:italic r:id="rId62"/>
      <p:boldItalic r:id="rId6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62" Type="http://schemas.openxmlformats.org/officeDocument/2006/relationships/font" Target="fonts/Lato-italic.fntdata"/><Relationship Id="rId61" Type="http://schemas.openxmlformats.org/officeDocument/2006/relationships/font" Target="fonts/Lato-bold.fntdata"/><Relationship Id="rId20" Type="http://schemas.openxmlformats.org/officeDocument/2006/relationships/slide" Target="slides/slide15.xml"/><Relationship Id="rId63" Type="http://schemas.openxmlformats.org/officeDocument/2006/relationships/font" Target="fonts/Lato-boldItalic.fnt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60" Type="http://schemas.openxmlformats.org/officeDocument/2006/relationships/font" Target="fonts/Lato-regular.fntdata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11" Type="http://schemas.openxmlformats.org/officeDocument/2006/relationships/slide" Target="slides/slide6.xml"/><Relationship Id="rId55" Type="http://schemas.openxmlformats.org/officeDocument/2006/relationships/slide" Target="slides/slide50.xml"/><Relationship Id="rId10" Type="http://schemas.openxmlformats.org/officeDocument/2006/relationships/slide" Target="slides/slide5.xml"/><Relationship Id="rId54" Type="http://schemas.openxmlformats.org/officeDocument/2006/relationships/slide" Target="slides/slide49.xml"/><Relationship Id="rId13" Type="http://schemas.openxmlformats.org/officeDocument/2006/relationships/slide" Target="slides/slide8.xml"/><Relationship Id="rId57" Type="http://schemas.openxmlformats.org/officeDocument/2006/relationships/font" Target="fonts/PlayfairDisplay-bold.fntdata"/><Relationship Id="rId12" Type="http://schemas.openxmlformats.org/officeDocument/2006/relationships/slide" Target="slides/slide7.xml"/><Relationship Id="rId56" Type="http://schemas.openxmlformats.org/officeDocument/2006/relationships/font" Target="fonts/PlayfairDisplay-regular.fntdata"/><Relationship Id="rId15" Type="http://schemas.openxmlformats.org/officeDocument/2006/relationships/slide" Target="slides/slide10.xml"/><Relationship Id="rId59" Type="http://schemas.openxmlformats.org/officeDocument/2006/relationships/font" Target="fonts/PlayfairDisplay-boldItalic.fntdata"/><Relationship Id="rId14" Type="http://schemas.openxmlformats.org/officeDocument/2006/relationships/slide" Target="slides/slide9.xml"/><Relationship Id="rId58" Type="http://schemas.openxmlformats.org/officeDocument/2006/relationships/font" Target="fonts/PlayfairDisplay-italic.fnt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6d88f342e1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6d88f342e1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6d88f342e1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6d88f342e1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6d88f342e1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6d88f342e1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6d88f342e1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6d88f342e1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6d88f342e1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6d88f342e1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6d88f342e1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6d88f342e1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6d88f342e1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6d88f342e1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6d88f342e1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6d88f342e1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6d88f342e1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6d88f342e1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6d88f342e1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6d88f342e1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d8fda42e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d8fda42e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6d88f342e1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6d88f342e1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6d88f342e1_0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6d88f342e1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6d88f342e1_0_1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6d88f342e1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6d88f342e1_0_1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6d88f342e1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d88f342e1_0_1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d88f342e1_0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6d88f342e1_0_1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6d88f342e1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6d88f342e1_0_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6d88f342e1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6d8fda42e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6d8fda42e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6d88f342e1_0_1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6d88f342e1_0_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6d88f342e1_0_1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6d88f342e1_0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6d88f342e1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6d88f342e1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6d88f342e1_0_1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6d88f342e1_0_1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6d88f342e1_0_1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6d88f342e1_0_1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6d88f342e1_0_1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6d88f342e1_0_1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6d88f342e1_0_2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6d88f342e1_0_2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6d88f342e1_0_2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6d88f342e1_0_2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6d88f342e1_0_2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6d88f342e1_0_2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6d88f342e1_0_2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6d88f342e1_0_2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6d88f342e1_0_2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6d88f342e1_0_2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6d88f342e1_0_2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6d88f342e1_0_2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6d88f342e1_0_2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6d88f342e1_0_2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6d88f342e1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6d88f342e1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6d88f342e1_0_2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6d88f342e1_0_2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6d88f342e1_0_2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6d88f342e1_0_2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6d8fda42ec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g6d8fda42ec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6d88f342e1_0_2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6d88f342e1_0_2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6d88f342e1_0_2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6d88f342e1_0_2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6d88f342e1_0_2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" name="Google Shape;330;g6d88f342e1_0_2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6d88f342e1_0_2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Google Shape;336;g6d88f342e1_0_2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6d88f342e1_0_2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6d88f342e1_0_2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6d88f342e1_0_2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Google Shape;348;g6d88f342e1_0_2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6d88f342e1_0_2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Google Shape;354;g6d88f342e1_0_2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6d88f342e1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6d88f342e1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g6d88f342e1_0_2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0" name="Google Shape;360;g6d88f342e1_0_2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6d88f342e1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6d88f342e1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6d88f342e1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6d88f342e1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6d88f342e1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6d88f342e1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6d88f342e1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6d88f342e1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733219" y="2235351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1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1"/>
          <p:cNvSpPr txBox="1"/>
          <p:nvPr>
            <p:ph hasCustomPrompt="1" type="title"/>
          </p:nvPr>
        </p:nvSpPr>
        <p:spPr>
          <a:xfrm>
            <a:off x="586725" y="1353788"/>
            <a:ext cx="79707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586725" y="2968388"/>
            <a:ext cx="79707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1" name="Google Shape;6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3"/>
          <p:cNvSpPr txBox="1"/>
          <p:nvPr>
            <p:ph type="title"/>
          </p:nvPr>
        </p:nvSpPr>
        <p:spPr>
          <a:xfrm>
            <a:off x="509550" y="1921350"/>
            <a:ext cx="8124900" cy="130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-125" y="5045700"/>
            <a:ext cx="9144000" cy="9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3" name="Google Shape;23;p4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4" name="Google Shape;24;p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5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9" name="Google Shape;29;p5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5"/>
          <p:cNvSpPr txBox="1"/>
          <p:nvPr>
            <p:ph idx="2" type="body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oogle Shape;37;p7"/>
          <p:cNvCxnSpPr/>
          <p:nvPr/>
        </p:nvCxnSpPr>
        <p:spPr>
          <a:xfrm>
            <a:off x="411044" y="1417772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8" name="Google Shape;38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1640350"/>
            <a:ext cx="2808000" cy="29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8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5" name="Google Shape;4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/>
          <p:nvPr/>
        </p:nvSpPr>
        <p:spPr>
          <a:xfrm>
            <a:off x="4572000" y="-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8" name="Google Shape;4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9" name="Google Shape;49;p9"/>
          <p:cNvSpPr txBox="1"/>
          <p:nvPr>
            <p:ph type="title"/>
          </p:nvPr>
        </p:nvSpPr>
        <p:spPr>
          <a:xfrm>
            <a:off x="265500" y="1084625"/>
            <a:ext cx="4045200" cy="1707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0" name="Google Shape;50;p9"/>
          <p:cNvSpPr txBox="1"/>
          <p:nvPr>
            <p:ph idx="1" type="subTitle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5" name="Google Shape;5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lue-gold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0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9600"/>
              <a:t>       </a:t>
            </a:r>
            <a:r>
              <a:rPr lang="en" sz="9600"/>
              <a:t>Unit 1</a:t>
            </a:r>
            <a:endParaRPr sz="9600"/>
          </a:p>
        </p:txBody>
      </p:sp>
      <p:sp>
        <p:nvSpPr>
          <p:cNvPr id="69" name="Google Shape;69;p13"/>
          <p:cNvSpPr txBox="1"/>
          <p:nvPr>
            <p:ph idx="1" type="subTitle"/>
          </p:nvPr>
        </p:nvSpPr>
        <p:spPr>
          <a:xfrm>
            <a:off x="788275" y="3273425"/>
            <a:ext cx="10922100" cy="127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6000"/>
              <a:t>Learning About Children</a:t>
            </a:r>
            <a:endParaRPr sz="6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22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Intellectual </a:t>
            </a:r>
            <a:endParaRPr sz="9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9600"/>
              <a:t>Development</a:t>
            </a:r>
            <a:endParaRPr sz="9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3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Concerns interactions with people and social groups, disposition, and emotions.</a:t>
            </a:r>
            <a:endParaRPr sz="4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24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Social-emotional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Development</a:t>
            </a:r>
            <a:endParaRPr sz="7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5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5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A description of the stages of change people experience throughout life (from birth through old age).</a:t>
            </a:r>
            <a:endParaRPr sz="4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26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Individual Life</a:t>
            </a:r>
            <a:endParaRPr sz="9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9600"/>
              <a:t>Cycle</a:t>
            </a:r>
            <a:endParaRPr sz="96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7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7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Includes all the traits that are passed to a child from blood relatives.  Sometimes called nature.</a:t>
            </a:r>
            <a:endParaRPr sz="4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8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28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600"/>
              <a:t>         Heredity</a:t>
            </a:r>
            <a:endParaRPr sz="96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9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29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Includes all the conditions and situations that surround and affect a child. Sometimes called nurture.</a:t>
            </a:r>
            <a:endParaRPr sz="4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0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30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600"/>
              <a:t>      Environment</a:t>
            </a:r>
            <a:endParaRPr sz="96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1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31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Sections of the DNA molecule found in a person’s cells that determine his or her individual traits.</a:t>
            </a:r>
            <a:endParaRPr sz="4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/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Lesson 1.1  Page 6</a:t>
            </a:r>
            <a:endParaRPr/>
          </a:p>
        </p:txBody>
      </p:sp>
      <p:sp>
        <p:nvSpPr>
          <p:cNvPr id="75" name="Google Shape;75;p14"/>
          <p:cNvSpPr txBox="1"/>
          <p:nvPr>
            <p:ph idx="1" type="subTitle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4800"/>
              <a:t>Understanding Child Development</a:t>
            </a:r>
            <a:endParaRPr sz="4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2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32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600"/>
              <a:t>           Genes</a:t>
            </a:r>
            <a:endParaRPr sz="96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3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33"/>
          <p:cNvSpPr txBox="1"/>
          <p:nvPr>
            <p:ph idx="1" type="body"/>
          </p:nvPr>
        </p:nvSpPr>
        <p:spPr>
          <a:xfrm>
            <a:off x="311700" y="1417800"/>
            <a:ext cx="8520600" cy="334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   The study of the factors involved in the passing of traits in living beings from one generation to the next.</a:t>
            </a:r>
            <a:endParaRPr sz="4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34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600"/>
              <a:t>          Genetics</a:t>
            </a:r>
            <a:endParaRPr sz="96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5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35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 This consists of chemicals that can turn genes on and off and means above the genes.</a:t>
            </a:r>
            <a:endParaRPr sz="48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36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600"/>
              <a:t>      Epigenome</a:t>
            </a:r>
            <a:endParaRPr sz="96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7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37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Situations that cause worry and anxiety.</a:t>
            </a:r>
            <a:endParaRPr sz="48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8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38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600"/>
              <a:t>        Stressors</a:t>
            </a:r>
            <a:endParaRPr sz="96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9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1. 2  Page 14</a:t>
            </a:r>
            <a:endParaRPr/>
          </a:p>
        </p:txBody>
      </p:sp>
      <p:sp>
        <p:nvSpPr>
          <p:cNvPr id="225" name="Google Shape;225;p39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6000"/>
              <a:t>Recognizing Principles and Theories of Growth and Development</a:t>
            </a:r>
            <a:endParaRPr sz="60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40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40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Experts study likenesses to find patterns in the way people generally grow and develop.</a:t>
            </a:r>
            <a:endParaRPr sz="48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41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41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600"/>
              <a:t>  </a:t>
            </a:r>
            <a:r>
              <a:rPr lang="en" sz="6000"/>
              <a:t>Principles of growth and </a:t>
            </a:r>
            <a:r>
              <a:rPr lang="en" sz="7200"/>
              <a:t>development</a:t>
            </a:r>
            <a:endParaRPr sz="7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5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The gradual process through which babies become adults.</a:t>
            </a:r>
            <a:endParaRPr sz="48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42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42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The steps in growth and development follow one another in a set order.</a:t>
            </a:r>
            <a:endParaRPr sz="48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43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43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 Sequenced </a:t>
            </a:r>
            <a:endParaRPr sz="9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9600"/>
              <a:t>            Steps</a:t>
            </a:r>
            <a:endParaRPr sz="96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4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44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An optimal time when a person can learn a new task.</a:t>
            </a:r>
            <a:endParaRPr sz="48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45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45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     Teachable</a:t>
            </a:r>
            <a:endParaRPr sz="9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9600"/>
              <a:t>        Moment</a:t>
            </a:r>
            <a:endParaRPr sz="96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46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  Researchers know the typical time when a developmental milestone occurs.</a:t>
            </a:r>
            <a:endParaRPr sz="48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47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47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            Age</a:t>
            </a:r>
            <a:endParaRPr sz="9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9600"/>
              <a:t>             norm</a:t>
            </a:r>
            <a:endParaRPr sz="96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48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48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When a child performs like an older child.</a:t>
            </a:r>
            <a:endParaRPr sz="48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49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49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   </a:t>
            </a:r>
            <a:r>
              <a:rPr lang="en" sz="7200"/>
              <a:t>Developmental   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    acceleration</a:t>
            </a:r>
            <a:endParaRPr sz="72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50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50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  When a child performs like a younger child.</a:t>
            </a:r>
            <a:endParaRPr sz="48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51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51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 </a:t>
            </a:r>
            <a:r>
              <a:rPr lang="en" sz="7200"/>
              <a:t>Developmental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      Delay</a:t>
            </a:r>
            <a:endParaRPr sz="7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6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600"/>
              <a:t>Development</a:t>
            </a:r>
            <a:endParaRPr sz="96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52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52"/>
          <p:cNvSpPr txBox="1"/>
          <p:nvPr>
            <p:ph idx="1" type="body"/>
          </p:nvPr>
        </p:nvSpPr>
        <p:spPr>
          <a:xfrm>
            <a:off x="311700" y="1417800"/>
            <a:ext cx="8520600" cy="337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  A set of statements offered as a possible explanation for a phenomenon such as child growth and development.</a:t>
            </a:r>
            <a:endParaRPr sz="48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53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53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600"/>
              <a:t>           Theory</a:t>
            </a:r>
            <a:endParaRPr sz="96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5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1.3  Page 20</a:t>
            </a:r>
            <a:endParaRPr/>
          </a:p>
        </p:txBody>
      </p:sp>
      <p:sp>
        <p:nvSpPr>
          <p:cNvPr id="315" name="Google Shape;315;p54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Studying and Observing Children</a:t>
            </a:r>
            <a:endParaRPr sz="72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55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55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 Higher level needs which means to grow and feel fulfilled as a person.</a:t>
            </a:r>
            <a:endParaRPr sz="48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5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56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Self-actualization</a:t>
            </a:r>
            <a:endParaRPr sz="72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57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57"/>
          <p:cNvSpPr txBox="1"/>
          <p:nvPr>
            <p:ph idx="1" type="body"/>
          </p:nvPr>
        </p:nvSpPr>
        <p:spPr>
          <a:xfrm>
            <a:off x="311700" y="1417800"/>
            <a:ext cx="8520600" cy="339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 A society that sees children as important, cares about their well-being, and works to meet their needs.</a:t>
            </a:r>
            <a:endParaRPr sz="48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58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58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 Child-centered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     Society</a:t>
            </a:r>
            <a:endParaRPr sz="720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59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59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   Watching children in their natural environments.</a:t>
            </a:r>
            <a:endParaRPr sz="480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60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1" name="Google Shape;351;p60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         Direct</a:t>
            </a:r>
            <a:endParaRPr sz="9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9600"/>
              <a:t>     Observation</a:t>
            </a:r>
            <a:endParaRPr sz="960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61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7" name="Google Shape;357;p61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This method may include asking questions of parents, teachers or children.</a:t>
            </a:r>
            <a:endParaRPr sz="4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7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The scientific study of children from conception to adolescence.</a:t>
            </a:r>
            <a:endParaRPr sz="480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62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3" name="Google Shape;363;p62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          Indirect</a:t>
            </a:r>
            <a:endParaRPr sz="9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9600"/>
              <a:t>     Observation</a:t>
            </a:r>
            <a:endParaRPr sz="9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8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          Child</a:t>
            </a:r>
            <a:endParaRPr sz="9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9600"/>
              <a:t>   Development</a:t>
            </a:r>
            <a:endParaRPr sz="9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Involves growth of the body and the devlopment of both large and small motor skills.</a:t>
            </a:r>
            <a:endParaRPr sz="4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0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   Physical</a:t>
            </a:r>
            <a:endParaRPr sz="9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9600"/>
              <a:t>Development</a:t>
            </a:r>
            <a:endParaRPr sz="9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1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Includes how people learn, what people learn, and how people express what they know through language.</a:t>
            </a:r>
            <a:endParaRPr sz="4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lue &amp; 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