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Lst>
  <p:sldSz cy="5143500" cx="9144000"/>
  <p:notesSz cx="6858000" cy="9144000"/>
  <p:embeddedFontLst>
    <p:embeddedFont>
      <p:font typeface="Roboto Slab"/>
      <p:regular r:id="rId135"/>
      <p:bold r:id="rId136"/>
    </p:embeddedFont>
    <p:embeddedFont>
      <p:font typeface="Roboto"/>
      <p:regular r:id="rId137"/>
      <p:bold r:id="rId138"/>
      <p:italic r:id="rId139"/>
      <p:boldItalic r:id="rId1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0"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Roboto-italic.fntdata"/><Relationship Id="rId138" Type="http://schemas.openxmlformats.org/officeDocument/2006/relationships/font" Target="fonts/Roboto-bold.fntdata"/><Relationship Id="rId137" Type="http://schemas.openxmlformats.org/officeDocument/2006/relationships/font" Target="fonts/Roboto-regular.fntdata"/><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font" Target="fonts/RobotoSlab-bold.fntdata"/><Relationship Id="rId135" Type="http://schemas.openxmlformats.org/officeDocument/2006/relationships/font" Target="fonts/RobotoSlab-regular.fntdata"/><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115</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2c4f6262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2c4f6262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g62c4f62620_0_1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62c4f62620_0_1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g62c4f62620_0_1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62c4f62620_0_1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g62c4f62620_0_1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62c4f62620_0_1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g62c4f62620_0_1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62c4f62620_0_1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g62c4f62620_0_1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62c4f62620_0_1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g62c4f62620_0_1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62c4f62620_0_1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62c4f62620_0_1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62c4f62620_0_1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62c4f62620_0_1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62c4f62620_0_1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g62c4f62620_0_1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62c4f62620_0_1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62c4f62620_0_1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62c4f62620_0_1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2c4f6262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2c4f6262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g62c4f62620_0_1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62c4f62620_0_1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g62c4f62620_0_1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62c4f62620_0_1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Google Shape;729;g62c4f62620_0_1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62c4f62620_0_1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g62c4f62620_0_1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62c4f62620_0_1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Google Shape;741;g62c4f62620_0_1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62c4f62620_0_1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Google Shape;747;g62c4f62620_0_1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62c4f62620_0_1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g62c4f62620_0_1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62c4f62620_0_1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Google Shape;759;g62c4f62620_0_1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62c4f62620_0_1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Google Shape;765;g62c4f62620_0_1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62c4f62620_0_1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g62c4f62620_0_1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62c4f62620_0_1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2c4f6262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2c4f6262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g62c4f62620_0_1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62c4f62620_0_1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g62c4f62620_0_1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62c4f62620_0_1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g62c4f62620_0_1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62c4f62620_0_1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62c4f62620_0_1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62c4f62620_0_1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g62c4f62620_0_1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62c4f62620_0_1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g62c4f62620_0_1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62c4f62620_0_1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2" name="Shape 812"/>
        <p:cNvGrpSpPr/>
        <p:nvPr/>
      </p:nvGrpSpPr>
      <p:grpSpPr>
        <a:xfrm>
          <a:off x="0" y="0"/>
          <a:ext cx="0" cy="0"/>
          <a:chOff x="0" y="0"/>
          <a:chExt cx="0" cy="0"/>
        </a:xfrm>
      </p:grpSpPr>
      <p:sp>
        <p:nvSpPr>
          <p:cNvPr id="813" name="Google Shape;813;g62c4f62620_0_1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62c4f62620_0_1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8" name="Shape 818"/>
        <p:cNvGrpSpPr/>
        <p:nvPr/>
      </p:nvGrpSpPr>
      <p:grpSpPr>
        <a:xfrm>
          <a:off x="0" y="0"/>
          <a:ext cx="0" cy="0"/>
          <a:chOff x="0" y="0"/>
          <a:chExt cx="0" cy="0"/>
        </a:xfrm>
      </p:grpSpPr>
      <p:sp>
        <p:nvSpPr>
          <p:cNvPr id="819" name="Google Shape;819;g62c4f62620_0_1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62c4f62620_0_1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Google Shape;825;g62c4f62620_0_1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62c4f62620_0_1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0" name="Shape 830"/>
        <p:cNvGrpSpPr/>
        <p:nvPr/>
      </p:nvGrpSpPr>
      <p:grpSpPr>
        <a:xfrm>
          <a:off x="0" y="0"/>
          <a:ext cx="0" cy="0"/>
          <a:chOff x="0" y="0"/>
          <a:chExt cx="0" cy="0"/>
        </a:xfrm>
      </p:grpSpPr>
      <p:sp>
        <p:nvSpPr>
          <p:cNvPr id="831" name="Google Shape;831;g62c4f62620_0_1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62c4f62620_0_1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2c4f6262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2c4f6262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2c4f6262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2c4f6262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2c4f6262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2c4f6262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2c4f6262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2c4f6262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2c4f6262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2c4f6262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2c4f6262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2c4f6262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2c4f6262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2c4f6262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2c4f626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2c4f626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2c4f6262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2c4f6262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2c4f6262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2c4f6262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62c4f6262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2c4f6262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2c4f6262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2c4f6262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2c4f6262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2c4f6262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62c4f6262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2c4f6262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2c4f6262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2c4f6262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62c4f6262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2c4f6262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62c4f6262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62c4f6262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62c4f6262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2c4f6262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62c4f626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2c4f626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2c4f6262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62c4f6262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62c4f62620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2c4f62620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2c4f62620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2c4f62620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117</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62c4f6262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62c4f6262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62c4f6262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62c4f62620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62c4f62620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62c4f62620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62c4f62620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62c4f62620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62c4f62620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62c4f62620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2c4f62620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2c4f62620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2c4f62620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62c4f62620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62c4f6262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2c4f6262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62c4f6262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62c4f6262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2c4f62620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2c4f62620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62c4f62620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62c4f62620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62c4f62620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2c4f62620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62c4f62620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62c4f62620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62c4f62620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2c4f62620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62c4f62620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62c4f62620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2c4f62620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2c4f62620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62c4f62620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62c4f62620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2c4f62620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2c4f62620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2c4f626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2c4f626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62c4f62620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62c4f62620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62c4f62620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62c4f62620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62c4f62620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62c4f62620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62c4f62620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62c4f62620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2c4f62620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2c4f62620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62c4f62620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62c4f62620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62c4f62620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62c4f62620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62c4f62620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62c4f62620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62c4f62620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62c4f62620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62c4f62620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62c4f62620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128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2c4f6262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2c4f6262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62c4f62620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62c4f62620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62c4f62620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62c4f62620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128</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62c4f62620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62c4f62620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62c4f62620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62c4f62620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130</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62c4f62620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62c4f62620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62c4f62620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62c4f62620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 130</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62c4f62620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62c4f62620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62c4f62620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62c4f62620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130</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62c4f62620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62c4f62620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62c4f62620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62c4f62620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2c4f6262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2c4f6262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62c4f62620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62c4f62620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62c4f62620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62c4f62620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131</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62c4f62620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62c4f62620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g62c4f62620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62c4f62620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62c4f62620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62c4f62620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62c4f62620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62c4f62620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62c4f62620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62c4f62620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62c4f62620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62c4f62620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133</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g62c4f62620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62c4f62620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62c4f62620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62c4f62620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2c4f6262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2c4f6262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62c4f62620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62c4f62620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g62c4f62620_0_1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62c4f62620_0_1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g62c4f62620_0_1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62c4f62620_0_1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62c4f62620_0_1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62c4f62620_0_1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g62c4f62620_0_1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62c4f62620_0_1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62c4f62620_0_1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62c4f62620_0_1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g62c4f62620_0_1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62c4f62620_0_1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62c4f62620_0_1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62c4f62620_0_1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62c4f62620_0_1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62c4f62620_0_1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62c4f62620_0_1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62c4f62620_0_1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2c4f6262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2c4f6262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g62c4f62620_0_1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62c4f62620_0_1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62c4f62620_0_1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62c4f62620_0_1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g62c4f62620_0_1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62c4f62620_0_1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62c4f62620_0_1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62c4f62620_0_1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g62c4f62620_0_1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62c4f62620_0_1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62c4f62620_0_1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62c4f62620_0_1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g62c4f62620_0_1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62c4f62620_0_1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62c4f62620_0_1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62c4f62620_0_1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g62c4f62620_0_1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62c4f62620_0_1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g62c4f62620_0_1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62c4f62620_0_1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19.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5.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image" Target="../media/image12.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1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17.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8761D"/>
        </a:solidFill>
      </p:bgPr>
    </p:bg>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Unit 5</a:t>
            </a:r>
            <a:endParaRPr sz="9600"/>
          </a:p>
        </p:txBody>
      </p:sp>
      <p:sp>
        <p:nvSpPr>
          <p:cNvPr id="64" name="Google Shape;64;p13"/>
          <p:cNvSpPr txBox="1"/>
          <p:nvPr>
            <p:ph idx="1" type="subTitle"/>
          </p:nvPr>
        </p:nvSpPr>
        <p:spPr>
          <a:xfrm>
            <a:off x="263300" y="2797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Pregnancy </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Before her own birth, the female produces and stores ova(eggs) in her female reproductive glands.</a:t>
            </a:r>
            <a:endParaRPr sz="360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p11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1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 A couple that is permanently unable to conceive or the woman is unable to carry their biological child.</a:t>
            </a:r>
            <a:endParaRPr sz="36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11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1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Sterile</a:t>
            </a:r>
            <a:endParaRPr sz="72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1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medical evaluation that seeks to determine the reasons for fertility problems and explores available treatment options.</a:t>
            </a:r>
            <a:endParaRPr sz="36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1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Fertility Counseling</a:t>
            </a:r>
            <a:endParaRPr sz="72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1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Methods infertile couples may use to help them conceive.</a:t>
            </a:r>
            <a:endParaRPr sz="48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9" name="Shape 689"/>
        <p:cNvGrpSpPr/>
        <p:nvPr/>
      </p:nvGrpSpPr>
      <p:grpSpPr>
        <a:xfrm>
          <a:off x="0" y="0"/>
          <a:ext cx="0" cy="0"/>
          <a:chOff x="0" y="0"/>
          <a:chExt cx="0" cy="0"/>
        </a:xfrm>
      </p:grpSpPr>
      <p:sp>
        <p:nvSpPr>
          <p:cNvPr id="690" name="Google Shape;690;p1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a:t>
            </a:r>
            <a:r>
              <a:rPr lang="en" sz="6000"/>
              <a:t>Assisted Reproductive Technologies or ARTs</a:t>
            </a:r>
            <a:endParaRPr sz="60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1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An ART procedure where the sperm is introduced into the vagina or uterus by a medical procedure rather than by intercourse.</a:t>
            </a:r>
            <a:endParaRPr sz="36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119"/>
          <p:cNvSpPr txBox="1"/>
          <p:nvPr>
            <p:ph idx="1" type="body"/>
          </p:nvPr>
        </p:nvSpPr>
        <p:spPr>
          <a:xfrm>
            <a:off x="258950" y="4277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a:t>
            </a:r>
            <a:r>
              <a:rPr lang="en" sz="3000"/>
              <a:t> Artificial Insemination</a:t>
            </a:r>
            <a:endParaRPr sz="3000"/>
          </a:p>
        </p:txBody>
      </p:sp>
      <p:pic>
        <p:nvPicPr>
          <p:cNvPr id="703" name="Google Shape;703;p119"/>
          <p:cNvPicPr preferRelativeResize="0"/>
          <p:nvPr/>
        </p:nvPicPr>
        <p:blipFill>
          <a:blip r:embed="rId3">
            <a:alphaModFix/>
          </a:blip>
          <a:stretch>
            <a:fillRect/>
          </a:stretch>
        </p:blipFill>
        <p:spPr>
          <a:xfrm>
            <a:off x="2702650" y="1192550"/>
            <a:ext cx="3834400" cy="38344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1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An ART procedure where some of the mother’s eggs are surgically removed and fertilized with sperm in a laboratory dish .  After a few days, fertilized eggs are implanted in the mother’s uterus.</a:t>
            </a:r>
            <a:endParaRPr sz="36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sp>
        <p:nvSpPr>
          <p:cNvPr id="714" name="Google Shape;714;p121"/>
          <p:cNvSpPr txBox="1"/>
          <p:nvPr>
            <p:ph idx="1" type="body"/>
          </p:nvPr>
        </p:nvSpPr>
        <p:spPr>
          <a:xfrm>
            <a:off x="-92050" y="356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a:t>
            </a:r>
            <a:r>
              <a:rPr lang="en" sz="3600"/>
              <a:t>       In Vitro Fertilization or IVF</a:t>
            </a:r>
            <a:endParaRPr sz="3600"/>
          </a:p>
        </p:txBody>
      </p:sp>
      <p:pic>
        <p:nvPicPr>
          <p:cNvPr id="715" name="Google Shape;715;p121"/>
          <p:cNvPicPr preferRelativeResize="0"/>
          <p:nvPr/>
        </p:nvPicPr>
        <p:blipFill>
          <a:blip r:embed="rId3">
            <a:alphaModFix/>
          </a:blip>
          <a:stretch>
            <a:fillRect/>
          </a:stretch>
        </p:blipFill>
        <p:spPr>
          <a:xfrm>
            <a:off x="2251375" y="1075450"/>
            <a:ext cx="5085050" cy="4068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idx="1" type="body"/>
          </p:nvPr>
        </p:nvSpPr>
        <p:spPr>
          <a:xfrm>
            <a:off x="140825" y="982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Ovaries</a:t>
            </a:r>
            <a:endParaRPr sz="7200"/>
          </a:p>
        </p:txBody>
      </p:sp>
      <p:pic>
        <p:nvPicPr>
          <p:cNvPr id="127" name="Google Shape;127;p23"/>
          <p:cNvPicPr preferRelativeResize="0"/>
          <p:nvPr/>
        </p:nvPicPr>
        <p:blipFill>
          <a:blip r:embed="rId3">
            <a:alphaModFix/>
          </a:blip>
          <a:stretch>
            <a:fillRect/>
          </a:stretch>
        </p:blipFill>
        <p:spPr>
          <a:xfrm>
            <a:off x="1042550" y="1217350"/>
            <a:ext cx="7622125" cy="376375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sp>
        <p:nvSpPr>
          <p:cNvPr id="720" name="Google Shape;720;p1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An ART procedure where a mixture of sperm and eggs is placed in the woman’s fallopian tubes, where fertilization can occur. </a:t>
            </a:r>
            <a:endParaRPr sz="360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Google Shape;726;p123"/>
          <p:cNvSpPr txBox="1"/>
          <p:nvPr>
            <p:ph idx="1" type="body"/>
          </p:nvPr>
        </p:nvSpPr>
        <p:spPr>
          <a:xfrm>
            <a:off x="566975" y="3559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t>Gamete Intrafallopian Transfer  or GIFT</a:t>
            </a:r>
            <a:endParaRPr sz="3000"/>
          </a:p>
        </p:txBody>
      </p:sp>
      <p:pic>
        <p:nvPicPr>
          <p:cNvPr id="727" name="Google Shape;727;p123"/>
          <p:cNvPicPr preferRelativeResize="0"/>
          <p:nvPr/>
        </p:nvPicPr>
        <p:blipFill>
          <a:blip r:embed="rId3">
            <a:alphaModFix/>
          </a:blip>
          <a:stretch>
            <a:fillRect/>
          </a:stretch>
        </p:blipFill>
        <p:spPr>
          <a:xfrm>
            <a:off x="1877525" y="658850"/>
            <a:ext cx="5747100" cy="421045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1" name="Shape 731"/>
        <p:cNvGrpSpPr/>
        <p:nvPr/>
      </p:nvGrpSpPr>
      <p:grpSpPr>
        <a:xfrm>
          <a:off x="0" y="0"/>
          <a:ext cx="0" cy="0"/>
          <a:chOff x="0" y="0"/>
          <a:chExt cx="0" cy="0"/>
        </a:xfrm>
      </p:grpSpPr>
      <p:sp>
        <p:nvSpPr>
          <p:cNvPr id="732" name="Google Shape;732;p1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r>
              <a:rPr lang="en" sz="3600"/>
              <a:t>A woman who bears (sometimes both conceives and bears) a child for a couple.</a:t>
            </a:r>
            <a:endParaRPr sz="3600"/>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Google Shape;738;p1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Surrogate Mother</a:t>
            </a:r>
            <a:endParaRPr sz="720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Google Shape;744;p1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When two or more babies develop in the same pregnancy.</a:t>
            </a:r>
            <a:endParaRPr sz="480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Google Shape;750;p1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Multiple</a:t>
            </a:r>
            <a:endParaRPr sz="7200"/>
          </a:p>
          <a:p>
            <a:pPr indent="0" lvl="0" marL="0" rtl="0" algn="l">
              <a:spcBef>
                <a:spcPts val="1600"/>
              </a:spcBef>
              <a:spcAft>
                <a:spcPts val="1600"/>
              </a:spcAft>
              <a:buNone/>
            </a:pPr>
            <a:r>
              <a:rPr lang="en" sz="7200"/>
              <a:t>          Pregnancy</a:t>
            </a:r>
            <a:endParaRPr sz="720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1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2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When a baby weighs under 5.5 pounds for a single birth or under 3.3  pounds per baby in a multiple birth.</a:t>
            </a:r>
            <a:endParaRPr sz="3600"/>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Google Shape;762;p1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2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Low-birthweight</a:t>
            </a:r>
            <a:endParaRPr sz="720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sp>
        <p:nvSpPr>
          <p:cNvPr id="768" name="Google Shape;768;p1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3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Multiple babies develop from two or more ova. Each ova is fertilized with a different sperm which means each child has a different genetic makeup.</a:t>
            </a:r>
            <a:endParaRPr sz="360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131"/>
          <p:cNvSpPr txBox="1"/>
          <p:nvPr>
            <p:ph idx="1" type="body"/>
          </p:nvPr>
        </p:nvSpPr>
        <p:spPr>
          <a:xfrm>
            <a:off x="438050" y="499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a:t>
            </a:r>
            <a:r>
              <a:rPr lang="en" sz="3600"/>
              <a:t>Fraternal Births or Dizygotic births</a:t>
            </a:r>
            <a:endParaRPr sz="3600"/>
          </a:p>
        </p:txBody>
      </p:sp>
      <p:pic>
        <p:nvPicPr>
          <p:cNvPr id="775" name="Google Shape;775;p131"/>
          <p:cNvPicPr preferRelativeResize="0"/>
          <p:nvPr/>
        </p:nvPicPr>
        <p:blipFill rotWithShape="1">
          <a:blip r:embed="rId3">
            <a:alphaModFix/>
          </a:blip>
          <a:srcRect b="0" l="0" r="0" t="47807"/>
          <a:stretch/>
        </p:blipFill>
        <p:spPr>
          <a:xfrm>
            <a:off x="562575" y="1346175"/>
            <a:ext cx="8197725" cy="3422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The two hollow tubes that extend from the right and left sides of the uterus.</a:t>
            </a:r>
            <a:endParaRPr sz="4800"/>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1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3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Children develop from a single ovum fertilized by a single sperm.  Before the zygote embeds in the uterine wall, the ovum splits to produce two or more children.</a:t>
            </a:r>
            <a:endParaRPr sz="3600"/>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Google Shape;786;p133"/>
          <p:cNvSpPr txBox="1"/>
          <p:nvPr>
            <p:ph idx="1" type="body"/>
          </p:nvPr>
        </p:nvSpPr>
        <p:spPr>
          <a:xfrm>
            <a:off x="294775" y="857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 Identical Births or monozygotic births</a:t>
            </a:r>
            <a:endParaRPr sz="3600"/>
          </a:p>
        </p:txBody>
      </p:sp>
      <p:pic>
        <p:nvPicPr>
          <p:cNvPr id="787" name="Google Shape;787;p133"/>
          <p:cNvPicPr preferRelativeResize="0"/>
          <p:nvPr/>
        </p:nvPicPr>
        <p:blipFill rotWithShape="1">
          <a:blip r:embed="rId3">
            <a:alphaModFix/>
          </a:blip>
          <a:srcRect b="50859" l="0" r="0" t="0"/>
          <a:stretch/>
        </p:blipFill>
        <p:spPr>
          <a:xfrm>
            <a:off x="331575" y="1215850"/>
            <a:ext cx="8480825" cy="333397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p1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3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Of higher-multiple births most are two or more babies are identical and one or more are fraternal. </a:t>
            </a:r>
            <a:endParaRPr sz="360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1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3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Mixed-type births</a:t>
            </a:r>
            <a:endParaRPr sz="720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Google Shape;804;p1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3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delivery that occurs before 39 weeks of pregnancy.</a:t>
            </a:r>
            <a:endParaRPr sz="3600"/>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13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3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Preterm Birth</a:t>
            </a:r>
            <a:endParaRPr sz="720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5" name="Shape 815"/>
        <p:cNvGrpSpPr/>
        <p:nvPr/>
      </p:nvGrpSpPr>
      <p:grpSpPr>
        <a:xfrm>
          <a:off x="0" y="0"/>
          <a:ext cx="0" cy="0"/>
          <a:chOff x="0" y="0"/>
          <a:chExt cx="0" cy="0"/>
        </a:xfrm>
      </p:grpSpPr>
      <p:sp>
        <p:nvSpPr>
          <p:cNvPr id="816" name="Google Shape;816;p13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3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The expulsion or forcing out of the baby from the mother’s body before week 20 of pregnancy.</a:t>
            </a:r>
            <a:endParaRPr sz="3600"/>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13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3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Miscarriage</a:t>
            </a:r>
            <a:endParaRPr sz="7200"/>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7" name="Shape 827"/>
        <p:cNvGrpSpPr/>
        <p:nvPr/>
      </p:nvGrpSpPr>
      <p:grpSpPr>
        <a:xfrm>
          <a:off x="0" y="0"/>
          <a:ext cx="0" cy="0"/>
          <a:chOff x="0" y="0"/>
          <a:chExt cx="0" cy="0"/>
        </a:xfrm>
      </p:grpSpPr>
      <p:sp>
        <p:nvSpPr>
          <p:cNvPr id="828" name="Google Shape;828;p14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4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The loss of the fetus after 20 weeks of pregnancy.</a:t>
            </a:r>
            <a:endParaRPr sz="4800"/>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3" name="Shape 833"/>
        <p:cNvGrpSpPr/>
        <p:nvPr/>
      </p:nvGrpSpPr>
      <p:grpSpPr>
        <a:xfrm>
          <a:off x="0" y="0"/>
          <a:ext cx="0" cy="0"/>
          <a:chOff x="0" y="0"/>
          <a:chExt cx="0" cy="0"/>
        </a:xfrm>
      </p:grpSpPr>
      <p:sp>
        <p:nvSpPr>
          <p:cNvPr id="834" name="Google Shape;834;p14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4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Stillbirth</a:t>
            </a:r>
            <a:endParaRPr sz="7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idx="1" type="body"/>
          </p:nvPr>
        </p:nvSpPr>
        <p:spPr>
          <a:xfrm>
            <a:off x="459525" y="-1"/>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Fallopian Tubes</a:t>
            </a:r>
            <a:endParaRPr sz="7200"/>
          </a:p>
        </p:txBody>
      </p:sp>
      <p:pic>
        <p:nvPicPr>
          <p:cNvPr id="139" name="Google Shape;139;p25"/>
          <p:cNvPicPr preferRelativeResize="0"/>
          <p:nvPr/>
        </p:nvPicPr>
        <p:blipFill>
          <a:blip r:embed="rId3">
            <a:alphaModFix/>
          </a:blip>
          <a:stretch>
            <a:fillRect/>
          </a:stretch>
        </p:blipFill>
        <p:spPr>
          <a:xfrm>
            <a:off x="1042550" y="1217350"/>
            <a:ext cx="7622125" cy="376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The organ in which the baby develops.</a:t>
            </a:r>
            <a:endParaRPr sz="7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idx="1" type="body"/>
          </p:nvPr>
        </p:nvSpPr>
        <p:spPr>
          <a:xfrm>
            <a:off x="387900" y="3559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Uterus</a:t>
            </a:r>
            <a:endParaRPr sz="7200"/>
          </a:p>
        </p:txBody>
      </p:sp>
      <p:pic>
        <p:nvPicPr>
          <p:cNvPr id="151" name="Google Shape;151;p27"/>
          <p:cNvPicPr preferRelativeResize="0"/>
          <p:nvPr/>
        </p:nvPicPr>
        <p:blipFill>
          <a:blip r:embed="rId3">
            <a:alphaModFix/>
          </a:blip>
          <a:stretch>
            <a:fillRect/>
          </a:stretch>
        </p:blipFill>
        <p:spPr>
          <a:xfrm>
            <a:off x="1042550" y="1217350"/>
            <a:ext cx="7622125" cy="3763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The lower, narrow portion of the uterus that connects the uterus to the vagina or birth canal.</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ph idx="1" type="body"/>
          </p:nvPr>
        </p:nvSpPr>
        <p:spPr>
          <a:xfrm>
            <a:off x="438050" y="-1"/>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Cervix</a:t>
            </a:r>
            <a:endParaRPr sz="7200"/>
          </a:p>
        </p:txBody>
      </p:sp>
      <p:pic>
        <p:nvPicPr>
          <p:cNvPr id="163" name="Google Shape;163;p29"/>
          <p:cNvPicPr preferRelativeResize="0"/>
          <p:nvPr/>
        </p:nvPicPr>
        <p:blipFill>
          <a:blip r:embed="rId3">
            <a:alphaModFix/>
          </a:blip>
          <a:stretch>
            <a:fillRect/>
          </a:stretch>
        </p:blipFill>
        <p:spPr>
          <a:xfrm>
            <a:off x="1042550" y="1217350"/>
            <a:ext cx="7622125" cy="3763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0"/>
              <a:t>A male’s reproductive glands.</a:t>
            </a:r>
            <a:endParaRPr sz="6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1"/>
          <p:cNvSpPr txBox="1"/>
          <p:nvPr>
            <p:ph idx="1" type="body"/>
          </p:nvPr>
        </p:nvSpPr>
        <p:spPr>
          <a:xfrm>
            <a:off x="359225" y="499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Testes</a:t>
            </a:r>
            <a:endParaRPr sz="7200"/>
          </a:p>
        </p:txBody>
      </p:sp>
      <p:pic>
        <p:nvPicPr>
          <p:cNvPr id="175" name="Google Shape;175;p31"/>
          <p:cNvPicPr preferRelativeResize="0"/>
          <p:nvPr/>
        </p:nvPicPr>
        <p:blipFill>
          <a:blip r:embed="rId3">
            <a:alphaModFix/>
          </a:blip>
          <a:stretch>
            <a:fillRect/>
          </a:stretch>
        </p:blipFill>
        <p:spPr>
          <a:xfrm>
            <a:off x="2767125" y="1103501"/>
            <a:ext cx="3949813" cy="376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5.1  A Baby’s Beginning</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The female germ cell.</a:t>
            </a:r>
            <a:endParaRPr sz="7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The time period between conception and birth that lasts nine months and is divided into three trimesters.</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Period of Gestation</a:t>
            </a:r>
            <a:endParaRPr sz="7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The baby’s development that takes place during the period of gestation and is divided into the germinal, embryonic and fetal stages. </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Prenatal       </a:t>
            </a:r>
            <a:endParaRPr sz="7200"/>
          </a:p>
          <a:p>
            <a:pPr indent="0" lvl="0" marL="0" rtl="0" algn="l">
              <a:spcBef>
                <a:spcPts val="1600"/>
              </a:spcBef>
              <a:spcAft>
                <a:spcPts val="1600"/>
              </a:spcAft>
              <a:buNone/>
            </a:pPr>
            <a:r>
              <a:rPr lang="en" sz="7200"/>
              <a:t>       Development</a:t>
            </a:r>
            <a:endParaRPr sz="7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Conception marks the beginning of the first stage of prenatal development and this stage covers the first two weeks of the pregnancy.</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7"/>
          <p:cNvSpPr txBox="1"/>
          <p:nvPr>
            <p:ph idx="1" type="body"/>
          </p:nvPr>
        </p:nvSpPr>
        <p:spPr>
          <a:xfrm>
            <a:off x="387900" y="4277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Germinal Stage</a:t>
            </a:r>
            <a:endParaRPr sz="7200"/>
          </a:p>
          <a:p>
            <a:pPr indent="0" lvl="0" marL="0" rtl="0" algn="l">
              <a:spcBef>
                <a:spcPts val="1600"/>
              </a:spcBef>
              <a:spcAft>
                <a:spcPts val="1600"/>
              </a:spcAft>
              <a:buNone/>
            </a:pPr>
            <a:r>
              <a:t/>
            </a:r>
            <a:endParaRPr sz="7200"/>
          </a:p>
        </p:txBody>
      </p:sp>
      <p:pic>
        <p:nvPicPr>
          <p:cNvPr id="211" name="Google Shape;211;p37"/>
          <p:cNvPicPr preferRelativeResize="0"/>
          <p:nvPr/>
        </p:nvPicPr>
        <p:blipFill>
          <a:blip r:embed="rId3">
            <a:alphaModFix/>
          </a:blip>
          <a:stretch>
            <a:fillRect/>
          </a:stretch>
        </p:blipFill>
        <p:spPr>
          <a:xfrm>
            <a:off x="804275" y="1190774"/>
            <a:ext cx="5732749" cy="3821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The second stage of prenatal development which lasts six weeks.</a:t>
            </a:r>
            <a:endParaRPr sz="4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9"/>
          <p:cNvSpPr txBox="1"/>
          <p:nvPr>
            <p:ph idx="1" type="body"/>
          </p:nvPr>
        </p:nvSpPr>
        <p:spPr>
          <a:xfrm>
            <a:off x="387900" y="10007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Embryonic Stage</a:t>
            </a:r>
            <a:endParaRPr sz="7200"/>
          </a:p>
        </p:txBody>
      </p:sp>
      <p:pic>
        <p:nvPicPr>
          <p:cNvPr id="223" name="Google Shape;223;p39"/>
          <p:cNvPicPr preferRelativeResize="0"/>
          <p:nvPr/>
        </p:nvPicPr>
        <p:blipFill>
          <a:blip r:embed="rId3">
            <a:alphaModFix/>
          </a:blip>
          <a:stretch>
            <a:fillRect/>
          </a:stretch>
        </p:blipFill>
        <p:spPr>
          <a:xfrm>
            <a:off x="618025" y="1197949"/>
            <a:ext cx="5732749" cy="3821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4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0"/>
              <a:t>During the embryonic stage, the baby is called this.</a:t>
            </a:r>
            <a:endParaRPr sz="6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Embryo</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ph idx="1" type="body"/>
          </p:nvPr>
        </p:nvSpPr>
        <p:spPr>
          <a:xfrm>
            <a:off x="-672325" y="13752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Ovum</a:t>
            </a:r>
            <a:endParaRPr sz="7200"/>
          </a:p>
        </p:txBody>
      </p:sp>
      <p:pic>
        <p:nvPicPr>
          <p:cNvPr id="77" name="Google Shape;77;p15"/>
          <p:cNvPicPr preferRelativeResize="0"/>
          <p:nvPr/>
        </p:nvPicPr>
        <p:blipFill>
          <a:blip r:embed="rId3">
            <a:alphaModFix/>
          </a:blip>
          <a:stretch>
            <a:fillRect/>
          </a:stretch>
        </p:blipFill>
        <p:spPr>
          <a:xfrm>
            <a:off x="5271913" y="42850"/>
            <a:ext cx="3762375" cy="5057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The outermost membrane that surrounds the baby in the uterus.</a:t>
            </a:r>
            <a:endParaRPr sz="4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3"/>
          <p:cNvSpPr txBox="1"/>
          <p:nvPr>
            <p:ph idx="1" type="body"/>
          </p:nvPr>
        </p:nvSpPr>
        <p:spPr>
          <a:xfrm>
            <a:off x="301925" y="13589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Chorion</a:t>
            </a:r>
            <a:endParaRPr sz="7200"/>
          </a:p>
        </p:txBody>
      </p:sp>
      <p:pic>
        <p:nvPicPr>
          <p:cNvPr id="247" name="Google Shape;247;p43"/>
          <p:cNvPicPr preferRelativeResize="0"/>
          <p:nvPr/>
        </p:nvPicPr>
        <p:blipFill>
          <a:blip r:embed="rId3">
            <a:alphaModFix/>
          </a:blip>
          <a:stretch>
            <a:fillRect/>
          </a:stretch>
        </p:blipFill>
        <p:spPr>
          <a:xfrm>
            <a:off x="2357500" y="1246775"/>
            <a:ext cx="4394476" cy="37759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 fluid-filled sac that forms and surrounds the cells and protects the baby until birth.</a:t>
            </a:r>
            <a:endParaRPr sz="4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5"/>
          <p:cNvSpPr txBox="1"/>
          <p:nvPr>
            <p:ph idx="1" type="body"/>
          </p:nvPr>
        </p:nvSpPr>
        <p:spPr>
          <a:xfrm>
            <a:off x="387900" y="499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Amnion</a:t>
            </a:r>
            <a:endParaRPr sz="7200"/>
          </a:p>
        </p:txBody>
      </p:sp>
      <p:pic>
        <p:nvPicPr>
          <p:cNvPr id="259" name="Google Shape;259;p45"/>
          <p:cNvPicPr preferRelativeResize="0"/>
          <p:nvPr/>
        </p:nvPicPr>
        <p:blipFill>
          <a:blip r:embed="rId3">
            <a:alphaModFix/>
          </a:blip>
          <a:stretch>
            <a:fillRect/>
          </a:stretch>
        </p:blipFill>
        <p:spPr>
          <a:xfrm>
            <a:off x="2357500" y="1246775"/>
            <a:ext cx="4394476" cy="37759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An organ filled with blood vessels that develops against the wall of the uterus.</a:t>
            </a:r>
            <a:endParaRPr sz="4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7"/>
          <p:cNvSpPr txBox="1"/>
          <p:nvPr>
            <p:ph idx="1" type="body"/>
          </p:nvPr>
        </p:nvSpPr>
        <p:spPr>
          <a:xfrm>
            <a:off x="387900" y="5707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Placenta</a:t>
            </a:r>
            <a:endParaRPr sz="7200"/>
          </a:p>
        </p:txBody>
      </p:sp>
      <p:pic>
        <p:nvPicPr>
          <p:cNvPr id="271" name="Google Shape;271;p47"/>
          <p:cNvPicPr preferRelativeResize="0"/>
          <p:nvPr/>
        </p:nvPicPr>
        <p:blipFill>
          <a:blip r:embed="rId3">
            <a:alphaModFix/>
          </a:blip>
          <a:stretch>
            <a:fillRect/>
          </a:stretch>
        </p:blipFill>
        <p:spPr>
          <a:xfrm>
            <a:off x="2357500" y="1246775"/>
            <a:ext cx="4394476" cy="37759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This organ contains three blood vessels that connect the baby to the placenta. It also grows out from the developing child, at the site of the future navel, and connects with the placenta.</a:t>
            </a:r>
            <a:endParaRPr sz="3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9"/>
          <p:cNvSpPr txBox="1"/>
          <p:nvPr>
            <p:ph idx="1" type="body"/>
          </p:nvPr>
        </p:nvSpPr>
        <p:spPr>
          <a:xfrm>
            <a:off x="502500" y="714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Umbilical Cord</a:t>
            </a:r>
            <a:endParaRPr sz="7200"/>
          </a:p>
        </p:txBody>
      </p:sp>
      <p:pic>
        <p:nvPicPr>
          <p:cNvPr id="283" name="Google Shape;283;p49"/>
          <p:cNvPicPr preferRelativeResize="0"/>
          <p:nvPr/>
        </p:nvPicPr>
        <p:blipFill>
          <a:blip r:embed="rId3">
            <a:alphaModFix/>
          </a:blip>
          <a:stretch>
            <a:fillRect/>
          </a:stretch>
        </p:blipFill>
        <p:spPr>
          <a:xfrm>
            <a:off x="2357500" y="1246775"/>
            <a:ext cx="4394476" cy="37759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5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This stage of prenatal development begins nine weeks after conception. </a:t>
            </a:r>
            <a:endParaRPr sz="4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51"/>
          <p:cNvSpPr txBox="1"/>
          <p:nvPr>
            <p:ph idx="1" type="body"/>
          </p:nvPr>
        </p:nvSpPr>
        <p:spPr>
          <a:xfrm>
            <a:off x="323425" y="714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Fetal Stage</a:t>
            </a:r>
            <a:endParaRPr sz="7200"/>
          </a:p>
        </p:txBody>
      </p:sp>
      <p:pic>
        <p:nvPicPr>
          <p:cNvPr id="295" name="Google Shape;295;p51"/>
          <p:cNvPicPr preferRelativeResize="0"/>
          <p:nvPr/>
        </p:nvPicPr>
        <p:blipFill>
          <a:blip r:embed="rId3">
            <a:alphaModFix/>
          </a:blip>
          <a:stretch>
            <a:fillRect/>
          </a:stretch>
        </p:blipFill>
        <p:spPr>
          <a:xfrm>
            <a:off x="503400" y="1292999"/>
            <a:ext cx="5732749" cy="3821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The male germ cell.</a:t>
            </a:r>
            <a:endParaRPr sz="7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5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During the fetal stage of prenatal development the baby is medically known as this.</a:t>
            </a:r>
            <a:endParaRPr sz="36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3"/>
          <p:cNvSpPr txBox="1"/>
          <p:nvPr>
            <p:ph idx="1" type="body"/>
          </p:nvPr>
        </p:nvSpPr>
        <p:spPr>
          <a:xfrm>
            <a:off x="287475" y="-1"/>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Fetus</a:t>
            </a:r>
            <a:endParaRPr sz="7200"/>
          </a:p>
        </p:txBody>
      </p:sp>
      <p:pic>
        <p:nvPicPr>
          <p:cNvPr id="307" name="Google Shape;307;p53"/>
          <p:cNvPicPr preferRelativeResize="0"/>
          <p:nvPr/>
        </p:nvPicPr>
        <p:blipFill>
          <a:blip r:embed="rId3">
            <a:alphaModFix/>
          </a:blip>
          <a:stretch>
            <a:fillRect/>
          </a:stretch>
        </p:blipFill>
        <p:spPr>
          <a:xfrm>
            <a:off x="2734925" y="1035675"/>
            <a:ext cx="3875325" cy="4107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5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The baby’s movements can be felt by the mother and are called this.</a:t>
            </a:r>
            <a:endParaRPr sz="4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Quickening</a:t>
            </a:r>
            <a:endParaRPr sz="72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5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The time from when a baby can survive if born early. </a:t>
            </a:r>
            <a:endParaRPr sz="4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Age of viability</a:t>
            </a:r>
            <a:endParaRPr sz="7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5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5.2 Factors That Affect the Unborn Baby</a:t>
            </a:r>
            <a:endParaRPr/>
          </a:p>
        </p:txBody>
      </p:sp>
      <p:sp>
        <p:nvSpPr>
          <p:cNvPr id="337" name="Google Shape;337;p5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 person’s inherited traits passed to him or her through the parents’ genes at conception.</a:t>
            </a:r>
            <a:endParaRPr sz="48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5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Genetic Factors</a:t>
            </a:r>
            <a:endParaRPr sz="7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6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DNA is found in these threadlike structures that carry genes in living cells.</a:t>
            </a:r>
            <a:endParaRPr sz="48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61"/>
          <p:cNvSpPr txBox="1"/>
          <p:nvPr>
            <p:ph idx="1" type="body"/>
          </p:nvPr>
        </p:nvSpPr>
        <p:spPr>
          <a:xfrm>
            <a:off x="344875" y="766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Chromosomes</a:t>
            </a:r>
            <a:endParaRPr sz="7200"/>
          </a:p>
        </p:txBody>
      </p:sp>
      <p:pic>
        <p:nvPicPr>
          <p:cNvPr id="355" name="Google Shape;355;p61"/>
          <p:cNvPicPr preferRelativeResize="0"/>
          <p:nvPr/>
        </p:nvPicPr>
        <p:blipFill>
          <a:blip r:embed="rId3">
            <a:alphaModFix/>
          </a:blip>
          <a:stretch>
            <a:fillRect/>
          </a:stretch>
        </p:blipFill>
        <p:spPr>
          <a:xfrm>
            <a:off x="1034750" y="1105500"/>
            <a:ext cx="6910274" cy="3885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idx="1" type="body"/>
          </p:nvPr>
        </p:nvSpPr>
        <p:spPr>
          <a:xfrm>
            <a:off x="-1094975" y="11441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Sperm</a:t>
            </a:r>
            <a:endParaRPr sz="7200"/>
          </a:p>
        </p:txBody>
      </p:sp>
      <p:pic>
        <p:nvPicPr>
          <p:cNvPr id="90" name="Google Shape;90;p17"/>
          <p:cNvPicPr preferRelativeResize="0"/>
          <p:nvPr/>
        </p:nvPicPr>
        <p:blipFill>
          <a:blip r:embed="rId3">
            <a:alphaModFix/>
          </a:blip>
          <a:stretch>
            <a:fillRect/>
          </a:stretch>
        </p:blipFill>
        <p:spPr>
          <a:xfrm>
            <a:off x="5938903" y="0"/>
            <a:ext cx="3130493" cy="5143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6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These traits are always expressed in a person even if only one gene of the pair is inherited for that trait.</a:t>
            </a:r>
            <a:endParaRPr sz="3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6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Dominant Traits</a:t>
            </a:r>
            <a:endParaRPr sz="72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6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These traits are not typically expressed in a person unless both genes for the trait are inherited one from each parent. </a:t>
            </a:r>
            <a:endParaRPr sz="36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6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Recessive Traits</a:t>
            </a:r>
            <a:endParaRPr sz="72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6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 defect caused by one or more abnormalities in the genome.</a:t>
            </a:r>
            <a:endParaRPr sz="48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6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Genetic Disorder</a:t>
            </a:r>
            <a:endParaRPr sz="7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6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       Defects in the  </a:t>
            </a:r>
            <a:endParaRPr sz="6000"/>
          </a:p>
          <a:p>
            <a:pPr indent="0" lvl="0" marL="0" rtl="0" algn="l">
              <a:spcBef>
                <a:spcPts val="1600"/>
              </a:spcBef>
              <a:spcAft>
                <a:spcPts val="1600"/>
              </a:spcAft>
              <a:buNone/>
            </a:pPr>
            <a:r>
              <a:rPr lang="en" sz="6000"/>
              <a:t>       chromosomes.</a:t>
            </a:r>
            <a:endParaRPr sz="6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6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Chromosomal </a:t>
            </a:r>
            <a:endParaRPr sz="7200"/>
          </a:p>
          <a:p>
            <a:pPr indent="0" lvl="0" marL="0" rtl="0" algn="l">
              <a:spcBef>
                <a:spcPts val="1600"/>
              </a:spcBef>
              <a:spcAft>
                <a:spcPts val="1600"/>
              </a:spcAft>
              <a:buNone/>
            </a:pPr>
            <a:r>
              <a:rPr lang="en" sz="7200"/>
              <a:t>         Disorders</a:t>
            </a:r>
            <a:endParaRPr sz="72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7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chromosomal condition where each body cell has three copies of chromosome 21 instead of two copies.</a:t>
            </a:r>
            <a:endParaRPr sz="36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7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Down</a:t>
            </a:r>
            <a:endParaRPr sz="7200"/>
          </a:p>
          <a:p>
            <a:pPr indent="0" lvl="0" marL="0" rtl="0" algn="l">
              <a:spcBef>
                <a:spcPts val="1600"/>
              </a:spcBef>
              <a:spcAft>
                <a:spcPts val="0"/>
              </a:spcAft>
              <a:buNone/>
            </a:pPr>
            <a:r>
              <a:rPr lang="en" sz="7200"/>
              <a:t>        Syndrome</a:t>
            </a:r>
            <a:endParaRPr sz="7200"/>
          </a:p>
          <a:p>
            <a:pPr indent="0" lvl="0" marL="0" rtl="0" algn="l">
              <a:spcBef>
                <a:spcPts val="1600"/>
              </a:spcBef>
              <a:spcAft>
                <a:spcPts val="1600"/>
              </a:spcAft>
              <a:buNone/>
            </a:pPr>
            <a:r>
              <a:t/>
            </a:r>
            <a:endParaRPr sz="7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0"/>
              <a:t>The joining of the female germ cell and the male germ cell.</a:t>
            </a:r>
            <a:endParaRPr sz="60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7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 person’s surroundings.</a:t>
            </a:r>
            <a:endParaRPr sz="48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7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Environmental</a:t>
            </a:r>
            <a:endParaRPr sz="7200"/>
          </a:p>
          <a:p>
            <a:pPr indent="0" lvl="0" marL="0" rtl="0" algn="l">
              <a:spcBef>
                <a:spcPts val="1600"/>
              </a:spcBef>
              <a:spcAft>
                <a:spcPts val="0"/>
              </a:spcAft>
              <a:buNone/>
            </a:pPr>
            <a:r>
              <a:rPr lang="en" sz="7200"/>
              <a:t>           Factors</a:t>
            </a:r>
            <a:endParaRPr sz="7200"/>
          </a:p>
          <a:p>
            <a:pPr indent="0" lvl="0" marL="0" rtl="0" algn="l">
              <a:spcBef>
                <a:spcPts val="1600"/>
              </a:spcBef>
              <a:spcAft>
                <a:spcPts val="1600"/>
              </a:spcAft>
              <a:buNone/>
            </a:pPr>
            <a:r>
              <a:t/>
            </a:r>
            <a:endParaRPr sz="7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7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 disorder caused by the body’s inability to use sugar properly.</a:t>
            </a:r>
            <a:endParaRPr sz="48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7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Diabetes</a:t>
            </a:r>
            <a:endParaRPr sz="72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7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High blood pressure caused by pregnancy.</a:t>
            </a:r>
            <a:endParaRPr sz="4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7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P</a:t>
            </a:r>
            <a:r>
              <a:rPr lang="en" sz="6000"/>
              <a:t>regnancy-Induced</a:t>
            </a:r>
            <a:endParaRPr sz="6000"/>
          </a:p>
          <a:p>
            <a:pPr indent="0" lvl="0" marL="0" rtl="0" algn="l">
              <a:spcBef>
                <a:spcPts val="1600"/>
              </a:spcBef>
              <a:spcAft>
                <a:spcPts val="0"/>
              </a:spcAft>
              <a:buNone/>
            </a:pPr>
            <a:r>
              <a:rPr lang="en" sz="6000"/>
              <a:t>       Hpertension (PIH)</a:t>
            </a:r>
            <a:endParaRPr sz="6000"/>
          </a:p>
          <a:p>
            <a:pPr indent="0" lvl="0" marL="0" rtl="0" algn="l">
              <a:spcBef>
                <a:spcPts val="1600"/>
              </a:spcBef>
              <a:spcAft>
                <a:spcPts val="0"/>
              </a:spcAft>
              <a:buNone/>
            </a:pPr>
            <a:r>
              <a:t/>
            </a:r>
            <a:endParaRPr sz="7200"/>
          </a:p>
          <a:p>
            <a:pPr indent="0" lvl="0" marL="0" rtl="0" algn="l">
              <a:spcBef>
                <a:spcPts val="1600"/>
              </a:spcBef>
              <a:spcAft>
                <a:spcPts val="1600"/>
              </a:spcAft>
              <a:buNone/>
            </a:pPr>
            <a:r>
              <a:rPr lang="en" sz="7200"/>
              <a:t> </a:t>
            </a:r>
            <a:endParaRPr sz="72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7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protein substance found on the surface of red blood cells of about 85 percent of the population mainly among Caucasians.</a:t>
            </a:r>
            <a:endParaRPr sz="36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7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Rh Factor</a:t>
            </a:r>
            <a:endParaRPr sz="72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8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Infectious illnesses contracted primarily through sexual intercourse.</a:t>
            </a:r>
            <a:endParaRPr sz="48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8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                   Sexually</a:t>
            </a:r>
            <a:endParaRPr sz="4800"/>
          </a:p>
          <a:p>
            <a:pPr indent="0" lvl="0" marL="0" rtl="0" algn="l">
              <a:spcBef>
                <a:spcPts val="1600"/>
              </a:spcBef>
              <a:spcAft>
                <a:spcPts val="0"/>
              </a:spcAft>
              <a:buNone/>
            </a:pPr>
            <a:r>
              <a:rPr lang="en" sz="4800"/>
              <a:t>                Transmitted </a:t>
            </a:r>
            <a:endParaRPr sz="4800"/>
          </a:p>
          <a:p>
            <a:pPr indent="0" lvl="0" marL="0" rtl="0" algn="l">
              <a:spcBef>
                <a:spcPts val="1600"/>
              </a:spcBef>
              <a:spcAft>
                <a:spcPts val="0"/>
              </a:spcAft>
              <a:buNone/>
            </a:pPr>
            <a:r>
              <a:rPr lang="en" sz="4800"/>
              <a:t>                  Infections</a:t>
            </a:r>
            <a:endParaRPr sz="4800"/>
          </a:p>
          <a:p>
            <a:pPr indent="0" lvl="0" marL="0" rtl="0" algn="l">
              <a:spcBef>
                <a:spcPts val="1600"/>
              </a:spcBef>
              <a:spcAft>
                <a:spcPts val="1600"/>
              </a:spcAft>
              <a:buNone/>
            </a:pPr>
            <a:r>
              <a:rPr lang="en" sz="7200"/>
              <a:t>   </a:t>
            </a:r>
            <a:endParaRPr sz="7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387900" y="-81226"/>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Conception</a:t>
            </a:r>
            <a:endParaRPr sz="7200"/>
          </a:p>
        </p:txBody>
      </p:sp>
      <p:pic>
        <p:nvPicPr>
          <p:cNvPr id="102" name="Google Shape;102;p19"/>
          <p:cNvPicPr preferRelativeResize="0"/>
          <p:nvPr/>
        </p:nvPicPr>
        <p:blipFill>
          <a:blip r:embed="rId3">
            <a:alphaModFix/>
          </a:blip>
          <a:stretch>
            <a:fillRect/>
          </a:stretch>
        </p:blipFill>
        <p:spPr>
          <a:xfrm>
            <a:off x="94013" y="1048725"/>
            <a:ext cx="8726424" cy="38714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8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The STI that causes the disease AIDS.</a:t>
            </a:r>
            <a:endParaRPr sz="72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8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             Human Immunodeficiency Virus </a:t>
            </a:r>
            <a:endParaRPr sz="6000"/>
          </a:p>
          <a:p>
            <a:pPr indent="0" lvl="0" marL="0" rtl="0" algn="l">
              <a:spcBef>
                <a:spcPts val="1600"/>
              </a:spcBef>
              <a:spcAft>
                <a:spcPts val="1600"/>
              </a:spcAft>
              <a:buNone/>
            </a:pPr>
            <a:r>
              <a:rPr lang="en" sz="6000"/>
              <a:t>             or HIV</a:t>
            </a:r>
            <a:endParaRPr sz="60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8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This develops when HIV attacks the body’s immune system until it is no longer able to fight illness.</a:t>
            </a:r>
            <a:endParaRPr sz="36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8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           AIDS or Acquired</a:t>
            </a:r>
            <a:endParaRPr sz="6000"/>
          </a:p>
          <a:p>
            <a:pPr indent="0" lvl="0" marL="0" rtl="0" algn="l">
              <a:spcBef>
                <a:spcPts val="1600"/>
              </a:spcBef>
              <a:spcAft>
                <a:spcPts val="0"/>
              </a:spcAft>
              <a:buNone/>
            </a:pPr>
            <a:r>
              <a:rPr lang="en" sz="6000"/>
              <a:t>        Immunodeficiency  </a:t>
            </a:r>
            <a:endParaRPr sz="6000"/>
          </a:p>
          <a:p>
            <a:pPr indent="0" lvl="0" marL="0" rtl="0" algn="l">
              <a:spcBef>
                <a:spcPts val="1600"/>
              </a:spcBef>
              <a:spcAft>
                <a:spcPts val="1600"/>
              </a:spcAft>
              <a:buNone/>
            </a:pPr>
            <a:r>
              <a:rPr lang="en" sz="6000"/>
              <a:t>             Syndrome</a:t>
            </a:r>
            <a:endParaRPr sz="60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8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virus that can cross the placenta and affects the baby during the first three months of pregnancy.  Formerly called German measles.</a:t>
            </a:r>
            <a:endParaRPr sz="36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8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Rubella</a:t>
            </a:r>
            <a:endParaRPr sz="72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8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group of symptoms that occurs in babies whose mothers drank during pregnancy.</a:t>
            </a:r>
            <a:endParaRPr sz="36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8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a:t>
            </a:r>
            <a:r>
              <a:rPr lang="en" sz="4800"/>
              <a:t>Fetal Alcohol </a:t>
            </a:r>
            <a:endParaRPr sz="4800"/>
          </a:p>
          <a:p>
            <a:pPr indent="0" lvl="0" marL="0" rtl="0" algn="l">
              <a:spcBef>
                <a:spcPts val="1600"/>
              </a:spcBef>
              <a:spcAft>
                <a:spcPts val="0"/>
              </a:spcAft>
              <a:buNone/>
            </a:pPr>
            <a:r>
              <a:rPr lang="en" sz="4800"/>
              <a:t>        Spectrum Disorders </a:t>
            </a:r>
            <a:endParaRPr sz="4800"/>
          </a:p>
          <a:p>
            <a:pPr indent="0" lvl="0" marL="0" rtl="0" algn="l">
              <a:spcBef>
                <a:spcPts val="1600"/>
              </a:spcBef>
              <a:spcAft>
                <a:spcPts val="0"/>
              </a:spcAft>
              <a:buNone/>
            </a:pPr>
            <a:r>
              <a:rPr lang="en" sz="4800"/>
              <a:t>            or</a:t>
            </a:r>
            <a:r>
              <a:rPr lang="en" sz="6000"/>
              <a:t>   FASDs</a:t>
            </a:r>
            <a:endParaRPr sz="6000"/>
          </a:p>
          <a:p>
            <a:pPr indent="0" lvl="0" marL="0" rtl="0" algn="l">
              <a:spcBef>
                <a:spcPts val="1600"/>
              </a:spcBef>
              <a:spcAft>
                <a:spcPts val="0"/>
              </a:spcAft>
              <a:buNone/>
            </a:pPr>
            <a:r>
              <a:rPr lang="en" sz="6000"/>
              <a:t>          </a:t>
            </a:r>
            <a:endParaRPr sz="6000"/>
          </a:p>
          <a:p>
            <a:pPr indent="0" lvl="0" marL="0" rtl="0" algn="l">
              <a:spcBef>
                <a:spcPts val="1600"/>
              </a:spcBef>
              <a:spcAft>
                <a:spcPts val="1600"/>
              </a:spcAft>
              <a:buNone/>
            </a:pPr>
            <a:r>
              <a:rPr lang="en" sz="6000"/>
              <a:t> </a:t>
            </a:r>
            <a:endParaRPr sz="60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9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5.3 Health Habits Prior to and During Pregnancy</a:t>
            </a:r>
            <a:endParaRPr/>
          </a:p>
        </p:txBody>
      </p:sp>
      <p:sp>
        <p:nvSpPr>
          <p:cNvPr id="529" name="Google Shape;529;p9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food guidance system developed by the U.S. Department of Agriculture (USDA) to help people two years of age and older make nutritious food choices.</a:t>
            </a:r>
            <a:endParaRPr sz="36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91"/>
          <p:cNvSpPr txBox="1"/>
          <p:nvPr>
            <p:ph idx="1" type="body"/>
          </p:nvPr>
        </p:nvSpPr>
        <p:spPr>
          <a:xfrm>
            <a:off x="416600" y="-1"/>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MyPlate</a:t>
            </a:r>
            <a:endParaRPr sz="7200"/>
          </a:p>
        </p:txBody>
      </p:sp>
      <p:pic>
        <p:nvPicPr>
          <p:cNvPr id="535" name="Google Shape;535;p91"/>
          <p:cNvPicPr preferRelativeResize="0"/>
          <p:nvPr/>
        </p:nvPicPr>
        <p:blipFill>
          <a:blip r:embed="rId3">
            <a:alphaModFix/>
          </a:blip>
          <a:stretch>
            <a:fillRect/>
          </a:stretch>
        </p:blipFill>
        <p:spPr>
          <a:xfrm>
            <a:off x="2308499" y="1108525"/>
            <a:ext cx="4527000" cy="414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At conception, ovum and sperm combine to form a single cell called this.</a:t>
            </a:r>
            <a:endParaRPr sz="480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9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latin typeface="Arial"/>
                <a:ea typeface="Arial"/>
                <a:cs typeface="Arial"/>
                <a:sym typeface="Arial"/>
              </a:rPr>
              <a:t>Substances that give the body what it needs to grow and function.</a:t>
            </a:r>
            <a:endParaRPr sz="480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9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9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Nutrients</a:t>
            </a:r>
            <a:endParaRPr sz="72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9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9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 B-Vitamin that reduces the baby’s risk for neural tube defects.</a:t>
            </a:r>
            <a:endParaRPr sz="48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9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Folic Acid</a:t>
            </a:r>
            <a:endParaRPr sz="720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9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Doctors who specialize in pregnancy and birth.</a:t>
            </a:r>
            <a:endParaRPr sz="48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9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Obstetricians</a:t>
            </a:r>
            <a:endParaRPr sz="72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9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test in which sound waves bounce off the fetus to produce an image of the fetus inside the womb.</a:t>
            </a:r>
            <a:endParaRPr sz="36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99"/>
          <p:cNvSpPr txBox="1"/>
          <p:nvPr>
            <p:ph idx="1" type="body"/>
          </p:nvPr>
        </p:nvSpPr>
        <p:spPr>
          <a:xfrm>
            <a:off x="316175" y="407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Ultrasound</a:t>
            </a:r>
            <a:endParaRPr sz="7200"/>
          </a:p>
        </p:txBody>
      </p:sp>
      <p:pic>
        <p:nvPicPr>
          <p:cNvPr id="583" name="Google Shape;583;p99"/>
          <p:cNvPicPr preferRelativeResize="0"/>
          <p:nvPr/>
        </p:nvPicPr>
        <p:blipFill>
          <a:blip r:embed="rId3">
            <a:alphaModFix/>
          </a:blip>
          <a:stretch>
            <a:fillRect/>
          </a:stretch>
        </p:blipFill>
        <p:spPr>
          <a:xfrm>
            <a:off x="2433625" y="1165425"/>
            <a:ext cx="4851450" cy="3653499"/>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10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0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 procedure for finding abnormalities in the fetus. </a:t>
            </a:r>
            <a:endParaRPr sz="48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101"/>
          <p:cNvSpPr txBox="1"/>
          <p:nvPr>
            <p:ph idx="1" type="body"/>
          </p:nvPr>
        </p:nvSpPr>
        <p:spPr>
          <a:xfrm>
            <a:off x="1140075" y="-1"/>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t>Chorionic Villus Sampling or CVS</a:t>
            </a:r>
            <a:endParaRPr sz="3000"/>
          </a:p>
        </p:txBody>
      </p:sp>
      <p:pic>
        <p:nvPicPr>
          <p:cNvPr id="595" name="Google Shape;595;p101"/>
          <p:cNvPicPr preferRelativeResize="0"/>
          <p:nvPr/>
        </p:nvPicPr>
        <p:blipFill>
          <a:blip r:embed="rId3">
            <a:alphaModFix/>
          </a:blip>
          <a:stretch>
            <a:fillRect/>
          </a:stretch>
        </p:blipFill>
        <p:spPr>
          <a:xfrm>
            <a:off x="1685425" y="587150"/>
            <a:ext cx="4987750" cy="451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txBox="1"/>
          <p:nvPr>
            <p:ph idx="1" type="body"/>
          </p:nvPr>
        </p:nvSpPr>
        <p:spPr>
          <a:xfrm>
            <a:off x="-844250" y="9525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Zygote</a:t>
            </a:r>
            <a:endParaRPr sz="7200"/>
          </a:p>
          <a:p>
            <a:pPr indent="0" lvl="0" marL="0" rtl="0" algn="l">
              <a:spcBef>
                <a:spcPts val="1600"/>
              </a:spcBef>
              <a:spcAft>
                <a:spcPts val="1600"/>
              </a:spcAft>
              <a:buNone/>
            </a:pPr>
            <a:r>
              <a:t/>
            </a:r>
            <a:endParaRPr sz="4800"/>
          </a:p>
        </p:txBody>
      </p:sp>
      <p:pic>
        <p:nvPicPr>
          <p:cNvPr id="115" name="Google Shape;115;p21"/>
          <p:cNvPicPr preferRelativeResize="0"/>
          <p:nvPr/>
        </p:nvPicPr>
        <p:blipFill rotWithShape="1">
          <a:blip r:embed="rId3">
            <a:alphaModFix/>
          </a:blip>
          <a:srcRect b="18078" l="0" r="0" t="17537"/>
          <a:stretch/>
        </p:blipFill>
        <p:spPr>
          <a:xfrm>
            <a:off x="5419525" y="306000"/>
            <a:ext cx="3379600" cy="42008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10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0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4800"/>
              <a:t>A prenatal test used to check for the presence of over 100 congenital conditions.</a:t>
            </a:r>
            <a:endParaRPr sz="48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103"/>
          <p:cNvSpPr txBox="1"/>
          <p:nvPr>
            <p:ph idx="1" type="body"/>
          </p:nvPr>
        </p:nvSpPr>
        <p:spPr>
          <a:xfrm>
            <a:off x="344900" y="714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Amniocentesis</a:t>
            </a:r>
            <a:endParaRPr sz="7200"/>
          </a:p>
        </p:txBody>
      </p:sp>
      <p:pic>
        <p:nvPicPr>
          <p:cNvPr id="607" name="Google Shape;607;p103"/>
          <p:cNvPicPr preferRelativeResize="0"/>
          <p:nvPr/>
        </p:nvPicPr>
        <p:blipFill>
          <a:blip r:embed="rId3">
            <a:alphaModFix/>
          </a:blip>
          <a:stretch>
            <a:fillRect/>
          </a:stretch>
        </p:blipFill>
        <p:spPr>
          <a:xfrm>
            <a:off x="2716975" y="1139200"/>
            <a:ext cx="3913200" cy="39020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10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0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physical or biochemical problem in a baby that is present at birth and may be caused by genetic or environmental factors.</a:t>
            </a:r>
            <a:endParaRPr sz="36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10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0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Congenital  </a:t>
            </a:r>
            <a:endParaRPr sz="7200"/>
          </a:p>
          <a:p>
            <a:pPr indent="0" lvl="0" marL="0" rtl="0" algn="l">
              <a:spcBef>
                <a:spcPts val="1600"/>
              </a:spcBef>
              <a:spcAft>
                <a:spcPts val="1600"/>
              </a:spcAft>
              <a:buNone/>
            </a:pPr>
            <a:r>
              <a:rPr lang="en" sz="7200"/>
              <a:t>         Condition</a:t>
            </a:r>
            <a:endParaRPr sz="72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10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0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0"/>
              <a:t>A baby that is born too soon.</a:t>
            </a:r>
            <a:endParaRPr sz="60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10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0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Premature Birth</a:t>
            </a:r>
            <a:endParaRPr sz="72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10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0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 vitamin that contains extra folic acid, iron, calcium and other important vitamins and minerals.</a:t>
            </a:r>
            <a:endParaRPr sz="36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Google Shape;642;p10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0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t>     Prenatal Vitamin</a:t>
            </a:r>
            <a:endParaRPr sz="7200"/>
          </a:p>
          <a:p>
            <a:pPr indent="0" lvl="0" marL="0" rtl="0" algn="l">
              <a:spcBef>
                <a:spcPts val="1600"/>
              </a:spcBef>
              <a:spcAft>
                <a:spcPts val="1600"/>
              </a:spcAft>
              <a:buNone/>
            </a:pPr>
            <a:r>
              <a:rPr lang="en" sz="7200"/>
              <a:t>   </a:t>
            </a:r>
            <a:endParaRPr sz="72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11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 5 Chapter 6.1 Special Medical Concerns of Pregnancy</a:t>
            </a:r>
            <a:endParaRPr/>
          </a:p>
        </p:txBody>
      </p:sp>
      <p:sp>
        <p:nvSpPr>
          <p:cNvPr id="649" name="Google Shape;649;p11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Couples who try to conceive and are unable to do so within a year are known as this.</a:t>
            </a:r>
            <a:endParaRPr sz="36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Google Shape;654;p11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1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7200"/>
              <a:t>           Infertile</a:t>
            </a:r>
            <a:endParaRPr sz="7200"/>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