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69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</p:sldIdLst>
  <p:sldSz cy="5143500" cx="9144000"/>
  <p:notesSz cx="6858000" cy="9144000"/>
  <p:embeddedFontLst>
    <p:embeddedFont>
      <p:font typeface="Roboto Slab"/>
      <p:regular r:id="rId77"/>
      <p:bold r:id="rId78"/>
    </p:embeddedFont>
    <p:embeddedFont>
      <p:font typeface="Roboto"/>
      <p:regular r:id="rId79"/>
      <p:bold r:id="rId80"/>
      <p:italic r:id="rId81"/>
      <p:boldItalic r:id="rId8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80" Type="http://schemas.openxmlformats.org/officeDocument/2006/relationships/font" Target="fonts/Roboto-bold.fntdata"/><Relationship Id="rId82" Type="http://schemas.openxmlformats.org/officeDocument/2006/relationships/font" Target="fonts/Roboto-boldItalic.fntdata"/><Relationship Id="rId81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73" Type="http://schemas.openxmlformats.org/officeDocument/2006/relationships/slide" Target="slides/slide68.xml"/><Relationship Id="rId72" Type="http://schemas.openxmlformats.org/officeDocument/2006/relationships/slide" Target="slides/slide67.xml"/><Relationship Id="rId31" Type="http://schemas.openxmlformats.org/officeDocument/2006/relationships/slide" Target="slides/slide26.xml"/><Relationship Id="rId75" Type="http://schemas.openxmlformats.org/officeDocument/2006/relationships/slide" Target="slides/slide70.xml"/><Relationship Id="rId30" Type="http://schemas.openxmlformats.org/officeDocument/2006/relationships/slide" Target="slides/slide25.xml"/><Relationship Id="rId74" Type="http://schemas.openxmlformats.org/officeDocument/2006/relationships/slide" Target="slides/slide69.xml"/><Relationship Id="rId33" Type="http://schemas.openxmlformats.org/officeDocument/2006/relationships/slide" Target="slides/slide28.xml"/><Relationship Id="rId77" Type="http://schemas.openxmlformats.org/officeDocument/2006/relationships/font" Target="fonts/RobotoSlab-regular.fntdata"/><Relationship Id="rId32" Type="http://schemas.openxmlformats.org/officeDocument/2006/relationships/slide" Target="slides/slide27.xml"/><Relationship Id="rId76" Type="http://schemas.openxmlformats.org/officeDocument/2006/relationships/slide" Target="slides/slide71.xml"/><Relationship Id="rId35" Type="http://schemas.openxmlformats.org/officeDocument/2006/relationships/slide" Target="slides/slide30.xml"/><Relationship Id="rId79" Type="http://schemas.openxmlformats.org/officeDocument/2006/relationships/font" Target="fonts/Roboto-regular.fntdata"/><Relationship Id="rId34" Type="http://schemas.openxmlformats.org/officeDocument/2006/relationships/slide" Target="slides/slide29.xml"/><Relationship Id="rId78" Type="http://schemas.openxmlformats.org/officeDocument/2006/relationships/font" Target="fonts/RobotoSlab-bold.fntdata"/><Relationship Id="rId71" Type="http://schemas.openxmlformats.org/officeDocument/2006/relationships/slide" Target="slides/slide66.xml"/><Relationship Id="rId70" Type="http://schemas.openxmlformats.org/officeDocument/2006/relationships/slide" Target="slides/slide65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66" Type="http://schemas.openxmlformats.org/officeDocument/2006/relationships/slide" Target="slides/slide61.xml"/><Relationship Id="rId21" Type="http://schemas.openxmlformats.org/officeDocument/2006/relationships/slide" Target="slides/slide16.xml"/><Relationship Id="rId65" Type="http://schemas.openxmlformats.org/officeDocument/2006/relationships/slide" Target="slides/slide60.xml"/><Relationship Id="rId24" Type="http://schemas.openxmlformats.org/officeDocument/2006/relationships/slide" Target="slides/slide19.xml"/><Relationship Id="rId68" Type="http://schemas.openxmlformats.org/officeDocument/2006/relationships/slide" Target="slides/slide63.xml"/><Relationship Id="rId23" Type="http://schemas.openxmlformats.org/officeDocument/2006/relationships/slide" Target="slides/slide18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69" Type="http://schemas.openxmlformats.org/officeDocument/2006/relationships/slide" Target="slides/slide6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2c6be29e7_1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2c6be29e7_1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2c6be29e7_1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2c6be29e7_1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2c6be29e7_1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2c6be29e7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62c6be29e7_1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62c6be29e7_1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62c6be29e7_1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62c6be29e7_1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2c6be29e7_1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62c6be29e7_1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2c6be29e7_1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62c6be29e7_1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2c6be29e7_1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2c6be29e7_1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62c6be29e7_1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62c6be29e7_1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62c6be29e7_1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62c6be29e7_1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2c6be29e7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2c6be29e7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178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62c6be29e7_1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62c6be29e7_1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186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2c6be29e7_1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62c6be29e7_1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62c6be29e7_1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62c6be29e7_1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62c6be29e7_1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62c6be29e7_1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62c6be29e7_1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62c6be29e7_1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62c6be29e7_1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62c6be29e7_1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62c6be29e7_1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62c6be29e7_1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62c6be29e7_1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62c6be29e7_1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187</a:t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62c6be29e7_1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62c6be29e7_1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62c6be29e7_1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62c6be29e7_1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2c6be29e7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2c6be29e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62c6be29e7_1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62c6be29e7_1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62c6be29e7_1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62c6be29e7_1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62c6be29e7_1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62c6be29e7_1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2c6be29e7_1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62c6be29e7_1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62c6be29e7_1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62c6be29e7_1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62c6be29e7_1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62c6be29e7_1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62c6be29e7_1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62c6be29e7_1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62c6be29e7_1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62c6be29e7_1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62c6be29e7_1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62c6be29e7_1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62c6be29e7_1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62c6be29e7_1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2c6be29e7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2c6be29e7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62c6be29e7_1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62c6be29e7_1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62c6be29e7_1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62c6be29e7_1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62c6be29e7_1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62c6be29e7_1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62c6be29e7_1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62c6be29e7_1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62c6be29e7_1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62c6be29e7_1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62c6be29e7_1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62c6be29e7_1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62c6be29e7_1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62c6be29e7_1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62c6be29e7_1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62c6be29e7_1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62c6be29e7_1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62c6be29e7_1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62c6be29e7_1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62c6be29e7_1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2c6be29e7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2c6be29e7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62c6be29e7_1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62c6be29e7_1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62c6be29e7_1_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62c6be29e7_1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62c6be29e7_1_2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62c6be29e7_1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62c6be29e7_1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62c6be29e7_1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62c6be29e7_1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62c6be29e7_1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62c6be29e7_1_2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62c6be29e7_1_2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62c6be29e7_1_2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62c6be29e7_1_2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62c6be29e7_1_2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62c6be29e7_1_2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62c6be29e7_1_2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62c6be29e7_1_2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200</a:t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62c6be29e7_1_2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62c6be29e7_1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2c6be29e7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2c6be29e7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62c6be29e7_1_2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62c6be29e7_1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62c6be29e7_1_2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62c6be29e7_1_2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62c6be29e7_1_2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62c6be29e7_1_2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62c6be29e7_1_3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Google Shape;433;g62c6be29e7_1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g62c6be29e7_1_3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9" name="Google Shape;439;g62c6be29e7_1_3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62c6be29e7_1_3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Google Shape;445;g62c6be29e7_1_3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62c6be29e7_1_3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Google Shape;451;g62c6be29e7_1_3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62c6be29e7_1_3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62c6be29e7_1_3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62c6be29e7_1_3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62c6be29e7_1_3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62c6be29e7_1_3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62c6be29e7_1_3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2c6be29e7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2c6be29e7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62c6be29e7_1_3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62c6be29e7_1_3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g62c6be29e7_1_3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1" name="Google Shape;481;g62c6be29e7_1_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2c6be29e7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2c6be29e7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2c6be29e7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2c6be29e7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1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0000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Unit 6</a:t>
            </a:r>
            <a:endParaRPr sz="9600"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   </a:t>
            </a:r>
            <a:r>
              <a:rPr b="1" lang="en" sz="7200">
                <a:highlight>
                  <a:srgbClr val="660000"/>
                </a:highlight>
              </a:rPr>
              <a:t>Childbirth</a:t>
            </a:r>
            <a:endParaRPr b="1" sz="7200">
              <a:highlight>
                <a:srgbClr val="660000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A law that protects the rights of qualified employees to take unpaid leave for various family-related reasons.</a:t>
            </a: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Family and Medical Leave Act or FMLA</a:t>
            </a:r>
            <a:endParaRPr sz="7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 </a:t>
            </a:r>
            <a:r>
              <a:rPr lang="en" sz="4800"/>
              <a:t>The process that moves the baby out of the mother’s body.</a:t>
            </a:r>
            <a:endParaRPr sz="4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   Labor</a:t>
            </a:r>
            <a:endParaRPr sz="7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A nurse who has special training in delivering babies during low-risk pregnancies.</a:t>
            </a:r>
            <a:endParaRPr sz="3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Certified Nurse-Midwife</a:t>
            </a:r>
            <a:endParaRPr sz="6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6000"/>
              <a:t>             or CNM</a:t>
            </a:r>
            <a:endParaRPr sz="6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A delivery method in which the pregnant woman learns about the birth process and uses breathing and relaxation techniques to reduce fear and pain during labor.</a:t>
            </a:r>
            <a:endParaRPr sz="3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Natural Childbirth</a:t>
            </a:r>
            <a:endParaRPr sz="7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3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A delivery method where the pregnant woman is trained to use breathing patterns to keep her mind off the pain.</a:t>
            </a:r>
            <a:endParaRPr sz="3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Lamaze Method</a:t>
            </a:r>
            <a:endParaRPr sz="7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7.1 Decisions Concerning Childbirth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A mother-to-be may not be able to work for part of all of the pregnancy due to health reasons.</a:t>
            </a:r>
            <a:endParaRPr sz="3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7.2 Time to Be Born</a:t>
            </a:r>
            <a:endParaRPr/>
          </a:p>
        </p:txBody>
      </p:sp>
      <p:sp>
        <p:nvSpPr>
          <p:cNvPr id="178" name="Google Shape;178;p3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The uterus settles downward and forward and the baby descends lower into the pelvis.</a:t>
            </a:r>
            <a:endParaRPr sz="3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3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Lightening</a:t>
            </a:r>
            <a:endParaRPr sz="7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3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A birth position where the baby’s feet, legs, or buttocks emerge first.</a:t>
            </a:r>
            <a:endParaRPr sz="4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3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Breech Birth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 Position</a:t>
            </a:r>
            <a:endParaRPr sz="7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3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The tightening or shortening of a muscle</a:t>
            </a:r>
            <a:r>
              <a:rPr lang="en" sz="3600"/>
              <a:t>. </a:t>
            </a:r>
            <a:endParaRPr sz="36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3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Contraction</a:t>
            </a:r>
            <a:endParaRPr sz="72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3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The opening of the cervix.</a:t>
            </a:r>
            <a:endParaRPr sz="4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3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Dilation</a:t>
            </a:r>
            <a:endParaRPr sz="72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4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  </a:t>
            </a:r>
            <a:r>
              <a:rPr lang="en" sz="4800"/>
              <a:t>An incision made to widen the birth canal and prevent tearing.</a:t>
            </a:r>
            <a:endParaRPr sz="4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4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Episiotomy</a:t>
            </a:r>
            <a:endParaRPr sz="7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Pregnancy Leave</a:t>
            </a:r>
            <a:endParaRPr sz="72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4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 The doctor may choose to use this curved instrument that fits around the sides of a baby’s head to ease the baby down the birth canal.   </a:t>
            </a:r>
            <a:endParaRPr sz="36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4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Forceps</a:t>
            </a:r>
            <a:endParaRPr sz="72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4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Suction used to attach a cuplike device around the top of the baby’s head which allows the doctor to gently pull the baby down the birth canal.</a:t>
            </a:r>
            <a:endParaRPr sz="36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4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Vacuum Extraction</a:t>
            </a:r>
            <a:endParaRPr sz="72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4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The mother’s abdomen and uterus are surgically opened and the baby is removed.</a:t>
            </a:r>
            <a:endParaRPr sz="4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4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Cesarean Section</a:t>
            </a:r>
            <a:endParaRPr sz="72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4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The surgical removal of the uterus.</a:t>
            </a:r>
            <a:endParaRPr sz="4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4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Hysterectomy</a:t>
            </a:r>
            <a:endParaRPr sz="72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5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5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 </a:t>
            </a:r>
            <a:r>
              <a:rPr lang="en" sz="4800"/>
              <a:t>Developing a feeling of affection with their baby immediately. </a:t>
            </a:r>
            <a:endParaRPr sz="48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5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Bonding</a:t>
            </a:r>
            <a:endParaRPr sz="7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A law that protects the rights of pregnant women who work.</a:t>
            </a:r>
            <a:endParaRPr sz="48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7.3 Newborn Medical Care and Tests</a:t>
            </a:r>
            <a:endParaRPr/>
          </a:p>
        </p:txBody>
      </p:sp>
      <p:sp>
        <p:nvSpPr>
          <p:cNvPr id="298" name="Google Shape;298;p5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From birth to one month of age a baby is medically known as this.</a:t>
            </a:r>
            <a:endParaRPr sz="36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5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Neonate</a:t>
            </a:r>
            <a:endParaRPr sz="72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5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5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A doctor who cares for infants, children and teens until adulthood when growth is complete.</a:t>
            </a:r>
            <a:endParaRPr sz="48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5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Pediatrician</a:t>
            </a:r>
            <a:endParaRPr sz="72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5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Pediatricians measure the newborn’s chance of survival using this test that checks the baby’s pulse, breathing, muscle tone, responsiveness and skin color.</a:t>
            </a:r>
            <a:endParaRPr sz="36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5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5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Apgar Test</a:t>
            </a:r>
            <a:endParaRPr sz="72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5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5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A condition that occurs when the level of healthy red blood cells, which carry oxygen to all parts of the body, becomes too low.</a:t>
            </a:r>
            <a:endParaRPr sz="36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5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  Anemia</a:t>
            </a:r>
            <a:endParaRPr sz="72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6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6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A liver condition that can make the skin, tissues, and body fluids look yellow.</a:t>
            </a:r>
            <a:endParaRPr sz="48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6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6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Jaundice</a:t>
            </a:r>
            <a:endParaRPr sz="7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             Pregnancy Discrimination Act  </a:t>
            </a:r>
            <a:endParaRPr sz="6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6000"/>
              <a:t>              or  PDA</a:t>
            </a:r>
            <a:r>
              <a:rPr lang="en" sz="7200"/>
              <a:t> </a:t>
            </a:r>
            <a:endParaRPr sz="72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6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6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A test doctors use to test newborns and babies up to two months of age. </a:t>
            </a:r>
            <a:endParaRPr sz="48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6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6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Brazelton Scale</a:t>
            </a:r>
            <a:endParaRPr sz="72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6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6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A routine medical visit in which the doctor examines a baby for signs of good health and proper growth.</a:t>
            </a:r>
            <a:endParaRPr sz="36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6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6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Well-Baby Checkup</a:t>
            </a:r>
            <a:endParaRPr sz="720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6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6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High-risk newborns are admitted into this intensive care nursery or ICN where they receive immediate, specialized, round-the-clock care and treatment.</a:t>
            </a:r>
            <a:endParaRPr sz="360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6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6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Neonatal Intensive Care Unit or NICU</a:t>
            </a:r>
            <a:endParaRPr sz="720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6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6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A branch of medicine concerned with the care, development, and diseases of newborns.</a:t>
            </a:r>
            <a:endParaRPr sz="480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6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6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Neonatology</a:t>
            </a:r>
            <a:endParaRPr sz="720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7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7.4 Postpartum Care</a:t>
            </a:r>
            <a:endParaRPr/>
          </a:p>
        </p:txBody>
      </p:sp>
      <p:sp>
        <p:nvSpPr>
          <p:cNvPr id="406" name="Google Shape;406;p7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Postnatal care is the care the mother receives during the 6 to 8 weeks following the birth of her baby which is also called this. </a:t>
            </a:r>
            <a:endParaRPr sz="360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7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7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Postpartum Care</a:t>
            </a:r>
            <a:endParaRPr sz="7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The time a woman takes off from work for the birth or adoption of a child.</a:t>
            </a:r>
            <a:endParaRPr sz="480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7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7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A mental health condition, characterized by feelings of sadness, guilt, or depression after the birth of their baby.</a:t>
            </a:r>
            <a:endParaRPr sz="36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7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7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Postpartum Mood Disorder or PPMD</a:t>
            </a:r>
            <a:endParaRPr sz="720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7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7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Women who are depressed during the postpartum period between 12 and 24 months post-delivery.</a:t>
            </a:r>
            <a:endParaRPr sz="360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7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7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 Perinatal  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Depression</a:t>
            </a:r>
            <a:endParaRPr sz="720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7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7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The most common mood disorder is a mild postpartum mood disorder that goes away on its own.</a:t>
            </a:r>
            <a:endParaRPr sz="360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7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7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Baby Blues</a:t>
            </a:r>
            <a:endParaRPr sz="720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7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7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 </a:t>
            </a:r>
            <a:r>
              <a:rPr lang="en" sz="4800"/>
              <a:t>A serious form of depression that occurs less frequently than baby blues.</a:t>
            </a:r>
            <a:endParaRPr sz="480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7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7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 Postpartum 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Depression or PPD</a:t>
            </a:r>
            <a:endParaRPr sz="720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8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8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A rare and extremely severe mental illness.</a:t>
            </a:r>
            <a:endParaRPr sz="480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8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8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Postpartum 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Psychosis or PPP</a:t>
            </a:r>
            <a:endParaRPr sz="7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Maternity Leave</a:t>
            </a:r>
            <a:endParaRPr sz="720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8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8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Mood disorders that appear in men.</a:t>
            </a:r>
            <a:endParaRPr sz="600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8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8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  Paternal Postpartum</a:t>
            </a:r>
            <a:endParaRPr sz="6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6000"/>
              <a:t>    Depression or PPPD</a:t>
            </a:r>
            <a:endParaRPr sz="6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 Fathers who take time off (usually unpaid) for a set period after a child’s birth or adoption.</a:t>
            </a: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Paternity Leave</a:t>
            </a:r>
            <a:endParaRPr sz="7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