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</p:sldIdLst>
  <p:sldSz cy="5143500" cx="9144000"/>
  <p:notesSz cx="6858000" cy="9144000"/>
  <p:embeddedFontLst>
    <p:embeddedFont>
      <p:font typeface="Roboto Slab"/>
      <p:regular r:id="rId59"/>
      <p:bold r:id="rId60"/>
    </p:embeddedFont>
    <p:embeddedFont>
      <p:font typeface="Roboto"/>
      <p:regular r:id="rId61"/>
      <p:bold r:id="rId62"/>
      <p:italic r:id="rId63"/>
      <p:boldItalic r:id="rId6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font" Target="fonts/Roboto-bold.fntdata"/><Relationship Id="rId61" Type="http://schemas.openxmlformats.org/officeDocument/2006/relationships/font" Target="fonts/Roboto-regular.fntdata"/><Relationship Id="rId20" Type="http://schemas.openxmlformats.org/officeDocument/2006/relationships/slide" Target="slides/slide15.xml"/><Relationship Id="rId64" Type="http://schemas.openxmlformats.org/officeDocument/2006/relationships/font" Target="fonts/Roboto-boldItalic.fntdata"/><Relationship Id="rId63" Type="http://schemas.openxmlformats.org/officeDocument/2006/relationships/font" Target="fonts/Roboto-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font" Target="fonts/RobotoSlab-bold.fntdata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2c7169ba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2c7169ba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2c7169ba6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2c7169ba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c7169ba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2c7169ba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2c7169ba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2c7169ba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c7169ba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c7169ba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2c7169ba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2c7169ba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2c7169ba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2c7169ba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c7169ba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c7169ba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2c7169ba6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2c7169ba6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2c7169ba6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62c7169ba6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c7169b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c7169b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213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2c7169ba6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2c7169ba6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2c7169ba6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2c7169ba6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2c7169ba6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2c7169ba6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2c7169ba6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2c7169ba6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2c7169ba6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2c7169ba6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2c7169ba6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2c7169ba6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2c7169ba6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62c7169ba6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2c7169ba6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2c7169ba6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62c7169ba6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62c7169ba6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62c7169ba6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62c7169ba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c7169ba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2c7169ba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62c7169ba6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62c7169ba6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62c7169ba6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62c7169ba6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2c7169ba6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2c7169ba6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2c7169ba6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62c7169ba6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2c7169ba6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62c7169ba6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62c7169ba6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62c7169ba6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2c7169ba6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62c7169ba6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225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2c7169ba6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2c7169ba6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62c7169ba6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62c7169ba6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62c7169ba6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62c7169ba6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c7169ba6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c7169ba6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62c7169ba6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62c7169ba6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62c7169ba6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62c7169ba6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2c7169ba6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2c7169ba6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62c7169ba6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62c7169ba6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62c7169ba6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62c7169ba6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2c7169ba6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62c7169ba6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62c7169ba6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62c7169ba6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231</a:t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2c7169ba6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2c7169ba6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62c7169ba6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62c7169ba6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62c7169ba6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62c7169ba6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2c7169ba6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2c7169ba6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2c7169ba6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62c7169ba6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62c7169ba6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62c7169ba6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2c7169ba6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62c7169ba6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62c7169ba6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62c7169ba6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c7169ba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c7169ba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c7169ba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2c7169ba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2c7169ba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2c7169ba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2c7169ba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2c7169ba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Unit 7</a:t>
            </a:r>
            <a:endParaRPr sz="72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Physical Development First Year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hardening of bones caused by depositing of the minerals calcium and phosphorus.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Ossification</a:t>
            </a:r>
            <a:endParaRPr sz="7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first set of teeth that are also called baby teeth or nonpermanent teeth.</a:t>
            </a:r>
            <a:endParaRPr sz="4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Deciduous Teeth</a:t>
            </a:r>
            <a:endParaRPr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Infants have some automatic, unlearned movements in response to stimuli.</a:t>
            </a:r>
            <a:endParaRPr sz="4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Reflexes</a:t>
            </a:r>
            <a:endParaRPr sz="7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The intentional grasping of objects. </a:t>
            </a:r>
            <a:endParaRPr sz="6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Voluntary Grasping</a:t>
            </a:r>
            <a:endParaRPr sz="7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The use and control of muscles that direct body movements. </a:t>
            </a:r>
            <a:r>
              <a:rPr lang="en" sz="3600"/>
              <a:t>  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Motor Development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stage of development during the first year of life.</a:t>
            </a:r>
            <a:endParaRPr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Children learn to use and control large muscles like the trunk, arms, and legs to roll over, sit, crawl, stand and walk.</a:t>
            </a:r>
            <a:endParaRPr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Gross-Motor Skills</a:t>
            </a:r>
            <a:endParaRPr sz="7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Children learn to control their small muscles such as those in the fingers and hands.</a:t>
            </a:r>
            <a:endParaRPr sz="4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Fine-Motor Skills</a:t>
            </a:r>
            <a:endParaRPr sz="7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progression of development beginning with the head and moving down to the feet.</a:t>
            </a:r>
            <a:endParaRPr sz="4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Cephalocaudal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Development</a:t>
            </a:r>
            <a:endParaRPr sz="7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Around five or six months of age, infants learn to belly-crawl by pulling with their arms, but not lifting their abdomens from the floor.</a:t>
            </a:r>
            <a:endParaRPr sz="3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 Crawl</a:t>
            </a:r>
            <a:endParaRPr sz="7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Between 6 and 8 months of age, infants learn this knee-crawling by lifting their abdomens off the floor and using their hands and knees or hands and feet to move.</a:t>
            </a:r>
            <a:endParaRPr sz="3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4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Creep</a:t>
            </a:r>
            <a:endParaRPr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 Infancy</a:t>
            </a:r>
            <a:endParaRPr sz="7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Walking by holding onto something for support. </a:t>
            </a:r>
            <a:endParaRPr sz="4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4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Cruising</a:t>
            </a:r>
            <a:endParaRPr sz="7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4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direction of development from the center of the body to the extremities.</a:t>
            </a:r>
            <a:endParaRPr sz="4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4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Proximodistal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Development</a:t>
            </a:r>
            <a:endParaRPr sz="7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4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Physical, intellectual and social-emotional tasks that many children learn to accomplish by a certain age.</a:t>
            </a:r>
            <a:endParaRPr sz="36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4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Developmental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Milestones</a:t>
            </a:r>
            <a:endParaRPr sz="7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8.2 Meeting Nutritional Needs in the First Year</a:t>
            </a:r>
            <a:endParaRPr/>
          </a:p>
        </p:txBody>
      </p:sp>
      <p:sp>
        <p:nvSpPr>
          <p:cNvPr id="274" name="Google Shape;274;p4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A breast feeding expert.</a:t>
            </a:r>
            <a:endParaRPr sz="6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4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Lactation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Consultant</a:t>
            </a:r>
            <a:endParaRPr sz="7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5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gradual process of taking infants off the breast or bottle.</a:t>
            </a:r>
            <a:endParaRPr sz="4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5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Weaning</a:t>
            </a:r>
            <a:endParaRPr sz="7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framework of the body that consists of cartilage, bones, and teeth.</a:t>
            </a:r>
            <a:endParaRPr sz="4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5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</a:t>
            </a:r>
            <a:r>
              <a:rPr lang="en" sz="4800"/>
              <a:t>Semiliquid, mushy foods, such as cereals, vegetables and fruits.</a:t>
            </a:r>
            <a:endParaRPr sz="4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5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 Solids </a:t>
            </a:r>
            <a:endParaRPr sz="72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5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condition in which a baby has intense abdominal pain and cries inconsolably.</a:t>
            </a:r>
            <a:endParaRPr sz="4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5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  Colic</a:t>
            </a:r>
            <a:endParaRPr sz="7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5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negative physical reaction that eating a certain food can cause.</a:t>
            </a:r>
            <a:endParaRPr sz="4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5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Intolerance</a:t>
            </a:r>
            <a:endParaRPr sz="7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8.3 Meeting Other Physical Needs in the Year</a:t>
            </a:r>
            <a:endParaRPr/>
          </a:p>
        </p:txBody>
      </p:sp>
      <p:sp>
        <p:nvSpPr>
          <p:cNvPr id="334" name="Google Shape;334;p5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Parents do not immerse or cover in liquid the baby in the water but instead use a washcloth or sponge to wash the baby’s body.</a:t>
            </a:r>
            <a:endParaRPr sz="36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5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Sponge Bath</a:t>
            </a:r>
            <a:endParaRPr sz="7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6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condition in which a sleeping baby dies without warning and for medically unexplained reasons.</a:t>
            </a:r>
            <a:endParaRPr sz="36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6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Sudden Infant Death Syndrome or</a:t>
            </a:r>
            <a:r>
              <a:rPr lang="en" sz="7200"/>
              <a:t> SIDS</a:t>
            </a:r>
            <a:endParaRPr sz="7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Skeletal System</a:t>
            </a:r>
            <a:endParaRPr sz="72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6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An enclosed play space for babies formerly known as a playpen.</a:t>
            </a:r>
            <a:endParaRPr sz="48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6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Playyard</a:t>
            </a:r>
            <a:endParaRPr sz="72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6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6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During the first few weeks after birth,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Parents may prefer their newborns sleep in a cradle or basketlike bed.</a:t>
            </a:r>
            <a:endParaRPr sz="36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6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Bassinet</a:t>
            </a:r>
            <a:endParaRPr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Children may fail to grow at a healthy rate.</a:t>
            </a:r>
            <a:endParaRPr sz="6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Failure to Thrive</a:t>
            </a:r>
            <a:endParaRPr sz="7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 child’s relative size of their body parts differ from those of an adult during the first year.</a:t>
            </a:r>
            <a:endParaRPr sz="4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Body Proportions</a:t>
            </a:r>
            <a:endParaRPr sz="7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