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y="5143500" cx="9144000"/>
  <p:notesSz cx="6858000" cy="9144000"/>
  <p:embeddedFontLst>
    <p:embeddedFont>
      <p:font typeface="Roboto Slab"/>
      <p:regular r:id="rId57"/>
      <p:bold r:id="rId58"/>
    </p:embeddedFont>
    <p:embeddedFont>
      <p:font typeface="Roboto"/>
      <p:regular r:id="rId59"/>
      <p:bold r:id="rId60"/>
      <p:italic r:id="rId61"/>
      <p:boldItalic r:id="rId6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font" Target="fonts/Roboto-boldItalic.fntdata"/><Relationship Id="rId61" Type="http://schemas.openxmlformats.org/officeDocument/2006/relationships/font" Target="fonts/Roboto-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font" Target="fonts/Roboto-bold.fntdata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font" Target="fonts/Roboto-regular.fntdata"/><Relationship Id="rId14" Type="http://schemas.openxmlformats.org/officeDocument/2006/relationships/slide" Target="slides/slide9.xml"/><Relationship Id="rId58" Type="http://schemas.openxmlformats.org/officeDocument/2006/relationships/font" Target="fonts/RobotoSlab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b887958d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b887958d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2b887958d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2b887958d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b887958d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b887958d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2b887958d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2b887958d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b887958d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b887958d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b887958d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b887958d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b887958d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b887958d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b887958d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b887958d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2b887958d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2b887958d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2b887958d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2b887958d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b887958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b88795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b887958d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b887958d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b887958d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b887958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b887958d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b887958d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254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b887958d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b887958d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b887958d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b887958d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2b887958d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2b887958d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2b887958d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2b887958d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2b887958d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2b887958d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2b887958d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62b887958d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2b887958d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2b887958d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b887958d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b887958d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2b887958d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62b887958d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62b887958d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62b887958d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2b887958d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2b887958d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2b887958d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62b887958d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2b887958d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2b887958d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62b887958d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62b887958d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2b887958d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2b887958d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2b887958d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2b887958d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62b887958d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62b887958d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2b887958d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62b887958d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b887958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b887958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2b887958d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2b887958d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2b887958d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2b887958d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2b887958d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2b887958d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62b887958d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62b887958d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62b887958d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62b887958d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2b887958d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62b887958d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62b887958d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62b887958d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2b887958d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2b887958d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62b887958d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62b887958d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2b887958d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62b887958d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b887958d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b887958d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2b887958d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62b887958d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62b887958d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62b887958d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b887958d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b887958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b887958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b887958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b887958d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b887958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b887958d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b887958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Unit 8</a:t>
            </a:r>
            <a:endParaRPr sz="96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highlight>
                  <a:srgbClr val="000000"/>
                </a:highlight>
              </a:rPr>
              <a:t>Intellectual Development in the First Year</a:t>
            </a:r>
            <a:endParaRPr sz="3600">
              <a:highlight>
                <a:srgbClr val="0000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process of making sense out of sensory stimuli.</a:t>
            </a:r>
            <a:endParaRPr sz="4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Perceptual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Learning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Organizing information that comes through the senses.</a:t>
            </a:r>
            <a:endParaRPr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Perception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act or process of knowing or understanding. </a:t>
            </a:r>
            <a:endParaRPr sz="4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Cognition</a:t>
            </a:r>
            <a:endParaRPr sz="7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858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</a:t>
            </a:r>
            <a:r>
              <a:rPr lang="en" sz="3600"/>
              <a:t>First of Piaget’s stages of cognitive (intellectual) development in which children use their senses and motor skills to learn and communicate.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Sensorimotor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Stage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varying levels of instructional support given to help children learn a new concept or skill.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Scaffolding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Light, sound, heat, texture are agents that affect the sensory organs causing a person to react</a:t>
            </a:r>
            <a:r>
              <a:rPr lang="en" sz="4800"/>
              <a:t>.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5140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Level in which a child can learn with help</a:t>
            </a:r>
            <a:r>
              <a:rPr lang="en" sz="3600"/>
              <a:t>.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</a:t>
            </a:r>
            <a:r>
              <a:rPr lang="en" sz="6000"/>
              <a:t>Zone of Proximal  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    Development or ZPD</a:t>
            </a:r>
            <a:endParaRPr sz="6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9.2 What Children Learn in the First Year</a:t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An idea formed by combining what is know about a person, object, place, quality or event.</a:t>
            </a:r>
            <a:endParaRPr sz="3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Concept</a:t>
            </a:r>
            <a:endParaRPr sz="7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Knowing that objects remain the same even if they appear different.</a:t>
            </a:r>
            <a:endParaRPr sz="4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Object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Constancy</a:t>
            </a:r>
            <a:endParaRPr sz="7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understanding of objects, people and events are separate from a person’s interactions with them.</a:t>
            </a:r>
            <a:endParaRPr sz="3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  Object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 Concept</a:t>
            </a:r>
            <a:endParaRPr sz="7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knowledge that an object stays the same from one time to the next.</a:t>
            </a:r>
            <a:endParaRPr sz="4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Object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Identity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Stimuli</a:t>
            </a:r>
            <a:endParaRPr sz="7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knowledge that people, objects, and places still exist even when they are no longer seen, felt, or heard.</a:t>
            </a:r>
            <a:endParaRPr sz="3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 Object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Permanence</a:t>
            </a:r>
            <a:endParaRPr sz="7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The ability to tell how far away something is.</a:t>
            </a:r>
            <a:endParaRPr sz="4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 Depth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Perception</a:t>
            </a:r>
            <a:endParaRPr sz="7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4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An infant-directed, sing-song, and high-pitched speech when speaking to babies.</a:t>
            </a:r>
            <a:endParaRPr sz="36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Parentese</a:t>
            </a:r>
            <a:endParaRPr sz="7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Light, happy vowel-like babies use to communicate between six and eight weeks of age.</a:t>
            </a:r>
            <a:endParaRPr sz="3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4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    </a:t>
            </a:r>
            <a:r>
              <a:rPr lang="en" sz="7200"/>
              <a:t>              Coo</a:t>
            </a:r>
            <a:endParaRPr sz="7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5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Infant speech using the tongue and the front of the mouth to make a consonant-vowel sound, such as ba.</a:t>
            </a:r>
            <a:endParaRPr sz="3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Babbling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infant can use both eyes in unison, equally, and accurately to fuse in the brain the two images into one image.</a:t>
            </a:r>
            <a:endParaRPr sz="36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5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Words a person understands but does not say or write.</a:t>
            </a:r>
            <a:endParaRPr sz="4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5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 Passive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Vocabulary</a:t>
            </a:r>
            <a:endParaRPr sz="7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5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Words a person uses in talking or writing.</a:t>
            </a:r>
            <a:endParaRPr sz="4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Active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Vocabulary</a:t>
            </a:r>
            <a:endParaRPr sz="7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9.3 Meeting Children’s Intellectual Needs in the First Year</a:t>
            </a:r>
            <a:endParaRPr/>
          </a:p>
        </p:txBody>
      </p:sp>
      <p:sp>
        <p:nvSpPr>
          <p:cNvPr id="322" name="Google Shape;322;p5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Setting that offers a person many chances to learn.</a:t>
            </a:r>
            <a:endParaRPr sz="4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5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Enriched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Environment</a:t>
            </a:r>
            <a:endParaRPr sz="7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5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Term that describes all infants, regardless of culture, are born with the internal drive to learn certain concepts and skills in holistic ways and at approximately the same age.</a:t>
            </a:r>
            <a:endParaRPr sz="3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5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 Baby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Agenda</a:t>
            </a:r>
            <a:endParaRPr sz="7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6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Using the senses to learn about the environment.</a:t>
            </a:r>
            <a:endParaRPr sz="4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6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Sensory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Stimulation</a:t>
            </a:r>
            <a:endParaRPr sz="7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Binocular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Vision</a:t>
            </a:r>
            <a:endParaRPr sz="72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 </a:t>
            </a:r>
            <a:r>
              <a:rPr lang="en" sz="4800"/>
              <a:t>The working together of muscles to form movements.</a:t>
            </a:r>
            <a:endParaRPr sz="48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6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Coordination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conscious, intentional recalling of experiences and facts, or the “knowing what” memory.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Explicit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Memory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The unconscious awareness of past experiences to perform tasks, or the “knowing how” memory.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 Implicit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Memory</a:t>
            </a:r>
            <a:endParaRPr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