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707" r:id="rId4"/>
    <p:sldMasterId id="2147483708" r:id="rId5"/>
    <p:sldMasterId id="2147483709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</p:sldIdLst>
  <p:sldSz cy="5143500" cx="9144000"/>
  <p:notesSz cx="6858000" cy="9144000"/>
  <p:embeddedFontLst>
    <p:embeddedFont>
      <p:font typeface="Economica"/>
      <p:regular r:id="rId35"/>
      <p:bold r:id="rId36"/>
      <p:italic r:id="rId37"/>
      <p:boldItalic r:id="rId38"/>
    </p:embeddedFont>
    <p:embeddedFont>
      <p:font typeface="Roboto"/>
      <p:regular r:id="rId39"/>
      <p:bold r:id="rId40"/>
      <p:italic r:id="rId41"/>
      <p:boldItalic r:id="rId42"/>
    </p:embeddedFont>
    <p:embeddedFont>
      <p:font typeface="Amatic SC"/>
      <p:regular r:id="rId43"/>
      <p:bold r:id="rId44"/>
    </p:embeddedFont>
    <p:embeddedFont>
      <p:font typeface="Source Code Pro"/>
      <p:regular r:id="rId45"/>
      <p:bold r:id="rId46"/>
    </p:embeddedFont>
    <p:embeddedFont>
      <p:font typeface="Pacifico"/>
      <p:regular r:id="rId47"/>
    </p:embeddedFont>
    <p:embeddedFont>
      <p:font typeface="Helvetica Neue"/>
      <p:regular r:id="rId48"/>
      <p:bold r:id="rId49"/>
      <p:italic r:id="rId50"/>
      <p:boldItalic r:id="rId51"/>
    </p:embeddedFont>
    <p:embeddedFont>
      <p:font typeface="Open Sans"/>
      <p:regular r:id="rId52"/>
      <p:bold r:id="rId53"/>
      <p:italic r:id="rId54"/>
      <p:boldItalic r:id="rId5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-bold.fntdata"/><Relationship Id="rId42" Type="http://schemas.openxmlformats.org/officeDocument/2006/relationships/font" Target="fonts/Roboto-boldItalic.fntdata"/><Relationship Id="rId41" Type="http://schemas.openxmlformats.org/officeDocument/2006/relationships/font" Target="fonts/Roboto-italic.fntdata"/><Relationship Id="rId44" Type="http://schemas.openxmlformats.org/officeDocument/2006/relationships/font" Target="fonts/AmaticSC-bold.fntdata"/><Relationship Id="rId43" Type="http://schemas.openxmlformats.org/officeDocument/2006/relationships/font" Target="fonts/AmaticSC-regular.fntdata"/><Relationship Id="rId46" Type="http://schemas.openxmlformats.org/officeDocument/2006/relationships/font" Target="fonts/SourceCodePro-bold.fntdata"/><Relationship Id="rId45" Type="http://schemas.openxmlformats.org/officeDocument/2006/relationships/font" Target="fonts/SourceCodePro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48" Type="http://schemas.openxmlformats.org/officeDocument/2006/relationships/font" Target="fonts/HelveticaNeue-regular.fntdata"/><Relationship Id="rId47" Type="http://schemas.openxmlformats.org/officeDocument/2006/relationships/font" Target="fonts/Pacifico-regular.fntdata"/><Relationship Id="rId49" Type="http://schemas.openxmlformats.org/officeDocument/2006/relationships/font" Target="fonts/HelveticaNeue-bold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font" Target="fonts/Economica-regular.fntdata"/><Relationship Id="rId34" Type="http://schemas.openxmlformats.org/officeDocument/2006/relationships/slide" Target="slides/slide27.xml"/><Relationship Id="rId37" Type="http://schemas.openxmlformats.org/officeDocument/2006/relationships/font" Target="fonts/Economica-italic.fntdata"/><Relationship Id="rId36" Type="http://schemas.openxmlformats.org/officeDocument/2006/relationships/font" Target="fonts/Economica-bold.fntdata"/><Relationship Id="rId39" Type="http://schemas.openxmlformats.org/officeDocument/2006/relationships/font" Target="fonts/Roboto-regular.fntdata"/><Relationship Id="rId38" Type="http://schemas.openxmlformats.org/officeDocument/2006/relationships/font" Target="fonts/Economica-boldItalic.fntdata"/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font" Target="fonts/HelveticaNeue-boldItalic.fntdata"/><Relationship Id="rId50" Type="http://schemas.openxmlformats.org/officeDocument/2006/relationships/font" Target="fonts/HelveticaNeue-italic.fntdata"/><Relationship Id="rId53" Type="http://schemas.openxmlformats.org/officeDocument/2006/relationships/font" Target="fonts/OpenSans-bold.fntdata"/><Relationship Id="rId52" Type="http://schemas.openxmlformats.org/officeDocument/2006/relationships/font" Target="fonts/OpenSans-regular.fntdata"/><Relationship Id="rId11" Type="http://schemas.openxmlformats.org/officeDocument/2006/relationships/slide" Target="slides/slide4.xml"/><Relationship Id="rId55" Type="http://schemas.openxmlformats.org/officeDocument/2006/relationships/font" Target="fonts/OpenSans-boldItalic.fntdata"/><Relationship Id="rId10" Type="http://schemas.openxmlformats.org/officeDocument/2006/relationships/slide" Target="slides/slide3.xml"/><Relationship Id="rId54" Type="http://schemas.openxmlformats.org/officeDocument/2006/relationships/font" Target="fonts/OpenSans-italic.fntdata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56d47c9adc_2_4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6" name="Google Shape;446;g56d47c9adc_2_4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Throughout history, chefs have been as critical to the growth of the industry as entrepreneurs. Today, the term chef is a mark of respect and distinction that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describes a professional who has reached the position through hard work and dedication to quality. Two important figures that led the way to such a level of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respect and admiration for chefs today are Carême and Escoffier.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Marie-Antoine Carême (1784–1833) believed that cuisine was simply a branch of architecture, as demonstrated by his elaborate </a:t>
            </a:r>
            <a:r>
              <a:rPr b="0" i="1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pièces montées</a:t>
            </a: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which were masterpieces of decorative art.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 also perfected the recipes for many fine French sauces, placing them into four categories. Put simply, he defined the art of haute cuisine, which includes artful presentation, complex dishes,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refined cooking techniques. Many would agree that Carême’s greatest claim to fame was training many other chefs who went on to become famous.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They were his followers and continued his traditions in many fine hotels and restaurants.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Georges August Escoffier (1846–1935) helped transition Carême’s haute cuisine into more contemporary cuisine. He also established exact rules of conduct and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dress for his chefs. Escoffier’s staff always dressed neatly and worked quietly. He also organized and defined the role of workers in the professional kitchen,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developing the kitchen brigade system. This system assigns certain responsibilities to kitchen staff.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example, Escoffier introduced the </a:t>
            </a:r>
            <a:r>
              <a:rPr i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aboyeur, </a:t>
            </a: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 expediter, who takes orders from servers and calls out the orders to the various production areas in the kitchen.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g56d47c9adc_2_43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56d47c9adc_2_4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7" name="Google Shape;457;g56d47c9adc_2_45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industry has continued to produce iconic chefs who have added to the culinary arts and the business of serving guests. Here are a few of the most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influential chefs of the twentieth century.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Fernand Point: </a:t>
            </a: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Known as the father of modern French cuisine, Point created lighter sauces using regional ingredients.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Julia Child: </a:t>
            </a: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 great a personality as she was a chef, Child popularized French cuisine and technique with the American public through her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cooking television series and cookbooks.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Alice Waters: </a:t>
            </a: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Waters’s goal was to provide dishes that used only seasonal, local products at the height of freshness and quality. She is still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 the forefront of sustainable agriculture in foodservice. Her restaurant, Chez Panisse, is a well-known operation in Northern California.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roles of chef and entrepreneur have also frequently become blended, with many chefs investing in restaurants. Some have even created chains. Here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are a few examples of contemporary chefs and their contributions to today’s culinary scene.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Nora Pouillion: </a:t>
            </a: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Owns the first certified organic restaurant in the United States—Restaurant Nora in Washington, DC. More than 95 percent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the restaurant’s ingredients are organic. She is also active in many conservation groups.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Grant Achatz: </a:t>
            </a: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Named Best Chef in the United States in 2008 by the James Beard Foundation, Achatz is a leader in molecular gastronomy—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modern style of cooking that leverages science in its unusual preparation techniques. His restaurant, Alinea, has been ranked among the best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restaurants in the world.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Marcus Samuelsson: </a:t>
            </a: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Often seen today on television, Samuelsson began his career in New York City. He began opening restaurants in his twenties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has also authored cookbooks. He now has restaurants in many hotels and cities throughout the world.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Nancy Silverton: </a:t>
            </a: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One of the most respected bakers in the industry, Silverton has also won James Beard awards, both as chef and pastry chef.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 started La Brea Bakery, which quickly became one of the largest bakeries in the industry and an example of a brand that moved into supermarkets.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8" name="Google Shape;458;g56d47c9adc_2_45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5e21c76f4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5e21c76f4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5e21c76f47_0_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6" name="Google Shape;486;g5e21c76f47_0_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Communication</a:t>
            </a:r>
            <a:r>
              <a:rPr b="0" i="0" lang="en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the act or process of using words, sounds, signs, or behaviors to express or exchange information or to express your ideas, </a:t>
            </a:r>
            <a:br>
              <a:rPr b="0" i="0" lang="en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thoughts, feelings, etc., to someone else. Communication is a learned skill. Most people are born with the ability to express themselves but need to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learn how to do it effectively. Communication includes both </a:t>
            </a:r>
            <a:r>
              <a:rPr b="1" i="0" lang="en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verbal </a:t>
            </a:r>
            <a:r>
              <a:rPr b="0" i="0" lang="en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(speaking and writing) and </a:t>
            </a:r>
            <a:r>
              <a:rPr b="1" i="0" lang="en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nonverbal </a:t>
            </a:r>
            <a:r>
              <a:rPr b="0" i="0" lang="en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communication (body language and gestures).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Understanding how the communication process works is important for building strong relationships with employees and customers. It is not only what </a:t>
            </a:r>
            <a:br>
              <a:rPr b="0" i="0" lang="en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people say that is important—how they say it has a major impact on a message’s effectiveness.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" name="Google Shape;487;g5e21c76f47_0_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5e21c76f47_0_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5" name="Google Shape;495;g5e21c76f47_0_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communication process has five parts: sender, message content, message channel, context, and receiver.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following is an example of the communication process at work in a restaurant: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Sender: </a:t>
            </a:r>
            <a:r>
              <a:rPr b="0" i="0" lang="en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Chef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Message content: </a:t>
            </a:r>
            <a:r>
              <a:rPr b="0" i="0" lang="en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Fire three shrimp on table 10.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Message channel: </a:t>
            </a:r>
            <a:r>
              <a:rPr b="0" i="0" lang="en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Verbal (speaking)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Context: </a:t>
            </a:r>
            <a:r>
              <a:rPr b="0" i="0" lang="en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line cook is behind, and the chef really needs that food out quickly.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Receiver: </a:t>
            </a:r>
            <a:r>
              <a:rPr b="0" i="0" lang="en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Line cook</a:t>
            </a:r>
            <a:endParaRPr/>
          </a:p>
        </p:txBody>
      </p:sp>
      <p:sp>
        <p:nvSpPr>
          <p:cNvPr id="496" name="Google Shape;496;g5e21c76f47_0_1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5e21c76f47_0_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3" name="Google Shape;503;g5e21c76f47_0_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Often, the sender wants something done as a result of the communication.</a:t>
            </a:r>
            <a:endParaRPr/>
          </a:p>
        </p:txBody>
      </p:sp>
      <p:sp>
        <p:nvSpPr>
          <p:cNvPr id="504" name="Google Shape;504;g5e21c76f47_0_2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5e21c76f47_0_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1" name="Google Shape;511;g5e21c76f47_0_2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main connection between the people sending and receiving a message is the message content. This content might include: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Historical information: </a:t>
            </a:r>
            <a:r>
              <a:rPr b="0" i="0" lang="en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Examples include company history and orientation information, status updates, and management decisions.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Receivers do not usually need to do anything with these messages. They simply provide knowledge for future situations.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Action-required information: </a:t>
            </a:r>
            <a:r>
              <a:rPr b="0" i="0" lang="en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is information that requires some type of action response from the receiver, either immediately or in the future.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One example is an order from a supervisor. It can be as simple as, “Clean that table.”</a:t>
            </a:r>
            <a:endParaRPr/>
          </a:p>
        </p:txBody>
      </p:sp>
      <p:sp>
        <p:nvSpPr>
          <p:cNvPr id="512" name="Google Shape;512;g5e21c76f47_0_2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5e21c76f47_0_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8" name="Google Shape;518;g5e21c76f47_0_3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sender must decide the best way for the message to be delivered. Which method or medium will help the message be as clear as possible for its intended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audience? </a:t>
            </a:r>
            <a:endParaRPr/>
          </a:p>
        </p:txBody>
      </p:sp>
      <p:sp>
        <p:nvSpPr>
          <p:cNvPr id="519" name="Google Shape;519;g5e21c76f47_0_3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5e21c76f47_0_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5" name="Google Shape;525;g5e21c76f47_0_4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Make decisions along the way to complete the actions.</a:t>
            </a:r>
            <a:endParaRPr/>
          </a:p>
        </p:txBody>
      </p:sp>
      <p:sp>
        <p:nvSpPr>
          <p:cNvPr id="526" name="Google Shape;526;g5e21c76f47_0_4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5e21c76f47_0_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2" name="Google Shape;532;g5e21c76f47_0_4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When we think of communicating, we usually think of speaking. Speaking is the act of expressing one’s thoughts and feelings in spoken language. Just like any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other skill, you can learn to be an effective speaker.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When delivering a message, communicate the key points in a brief and clear manner. To ensure that you have provided all the vital information, answer the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five “W” questions and “how” question, as follows: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Who?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When?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What?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Why?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Where?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How?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Think about how your audience will respond to the message. Consider ways to personalize or customize the content, so that your audience recognizes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importance of the information.</a:t>
            </a:r>
            <a:endParaRPr/>
          </a:p>
        </p:txBody>
      </p:sp>
      <p:sp>
        <p:nvSpPr>
          <p:cNvPr id="533" name="Google Shape;533;g5e21c76f47_0_4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56d47c9adc_2_2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5" name="Google Shape;355;g56d47c9adc_2_2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Restaurants are also at the center of the nation’s financial health. With over $782 billion in annual sales, the restaurant and foodservice industry’s revenue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larger than 90 percent of the world’s economies. Over 14 million people are employed in the industry. It is one of the largest private-sector employers in the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States. And it will just continue to grow—with an estimated 1.7 million more jobs available by 2025.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g56d47c9adc_2_22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5e21c76f47_0_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0" name="Google Shape;540;g5e21c76f47_0_5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</a:pPr>
            <a: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Comfortable interpersonal environment</a:t>
            </a:r>
            <a:endParaRPr sz="14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</a:pPr>
            <a: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Comfortable physical environment</a:t>
            </a:r>
            <a:endParaRPr sz="14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</a:pPr>
            <a: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Maintain eye contact</a:t>
            </a:r>
            <a:endParaRPr sz="14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15900" lvl="0" marL="2159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</a:pPr>
            <a: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Minimize jargon and buzzwords</a:t>
            </a:r>
            <a:endParaRPr sz="14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15900" lvl="0" marL="2159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</a:pPr>
            <a: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Avoid slang and sarcasm</a:t>
            </a:r>
            <a:endParaRPr sz="14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15900" lvl="0" marL="2159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</a:pPr>
            <a: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Define technical terms</a:t>
            </a:r>
            <a:endParaRPr sz="14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54000" lvl="0" marL="2540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</a:pPr>
            <a: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se appropriate gestures</a:t>
            </a:r>
            <a:endParaRPr sz="14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54000" lvl="0" marL="2540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</a:pPr>
            <a: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Use appropriate facial expressions</a:t>
            </a:r>
            <a:endParaRPr sz="14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54000" lvl="0" marL="2540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</a:pPr>
            <a: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Show an appropriate demeanor</a:t>
            </a:r>
            <a:endParaRPr sz="14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15900" lvl="0" marL="2159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</a:pPr>
            <a: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Vary tone and pitch</a:t>
            </a:r>
            <a:endParaRPr sz="14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15900" lvl="0" marL="2159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</a:pPr>
            <a: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Pronounce words clearly</a:t>
            </a:r>
            <a:endParaRPr sz="14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15900" lvl="0" marL="2159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</a:pPr>
            <a: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Use complete, professional sentences</a:t>
            </a:r>
            <a:endParaRPr sz="14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15900" lvl="0" marL="2159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</a:pPr>
            <a: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Minimize dialect</a:t>
            </a:r>
            <a:endParaRPr sz="14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15900" lvl="0" marL="2159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</a:pPr>
            <a: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Eliminate mumbling</a:t>
            </a:r>
            <a:endParaRPr sz="14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15900" lvl="0" marL="2159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</a:pPr>
            <a: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Speak at a steady pace</a:t>
            </a:r>
            <a:endParaRPr sz="14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15900" lvl="0" marL="2159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</a:pPr>
            <a: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Speak with confidence</a:t>
            </a:r>
            <a:endParaRPr sz="14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15900" lvl="0" marL="2159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</a:pPr>
            <a: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Verify understanding</a:t>
            </a:r>
            <a:endParaRPr sz="14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15900" lvl="0" marL="2159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</a:pPr>
            <a: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Repeat the message</a:t>
            </a:r>
            <a:endParaRPr sz="14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15900" lvl="0" marL="2159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</a:pPr>
            <a: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Thank listeners</a:t>
            </a:r>
            <a:endParaRPr sz="14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15900" lvl="0" marL="2159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</a:pPr>
            <a: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Present opportunities for follow-up</a:t>
            </a:r>
            <a:endParaRPr sz="14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Create a comfortable interpersonal and physical environment through tone and surroundings.</a:t>
            </a:r>
            <a:endParaRPr/>
          </a:p>
        </p:txBody>
      </p:sp>
      <p:sp>
        <p:nvSpPr>
          <p:cNvPr id="541" name="Google Shape;541;g5e21c76f47_0_5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5e21c76f47_0_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9" name="Google Shape;549;g5e21c76f47_0_6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Listening </a:t>
            </a:r>
            <a:r>
              <a:rPr b="0" i="0" lang="en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the ability to focus closely on what another person is saying to summarize the true meaning of a message. Almost everyone believes that he or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 listens effectively. In fact, listening effectively is something that many of us cannot do. It is not because listening effectively is so difficult. It is just that many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us have never developed the habits that would make us effective listeners.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By listening effectively, you can get more information from other people, increase others’ trust in you, reduce conflict, and better understand how to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 with others. An effective listener actively participates in the communication process.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0" name="Google Shape;550;g5e21c76f47_0_6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5e21c76f47_0_6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8" name="Google Shape;558;g5e21c76f47_0_6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b="0" i="0" lang="en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Prepare to listen. Stop talking and focus on the other person.</a:t>
            </a:r>
            <a:endParaRPr/>
          </a:p>
          <a:p>
            <a:pPr indent="-152400" lvl="0" marL="228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b="0" i="0" lang="en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 body language to show that you are paying attention. You can: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Maintain eye contact.</a:t>
            </a:r>
            <a:endParaRPr/>
          </a:p>
          <a:p>
            <a:pPr indent="0" lvl="1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Nod to show your approval.</a:t>
            </a:r>
            <a:endParaRPr/>
          </a:p>
          <a:p>
            <a:pPr indent="0" lvl="1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Lean toward the person speaking to show you are interested.</a:t>
            </a:r>
            <a:endParaRPr/>
          </a:p>
          <a:p>
            <a:pPr indent="0" lvl="1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Use appropriate facial expressions to show empathy or understanding.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b="0" i="0" lang="en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not interrupt and do not finish the other person’s sentences in your mind or aloud.</a:t>
            </a:r>
            <a:endParaRPr/>
          </a:p>
          <a:p>
            <a:pPr indent="-152400" lvl="0" marL="228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b="0" i="0" lang="en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Ask questions to clarify.</a:t>
            </a:r>
            <a:endParaRPr b="0" i="0" sz="1200" u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 startAt="5"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Occasionally rephrase and repeat what you have heard. Check listening skills by saying, “Here’s what I think I hear you saying….”</a:t>
            </a:r>
            <a:endParaRPr/>
          </a:p>
          <a:p>
            <a:pPr indent="-152400" lvl="0" marL="228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 startAt="5"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Listen between the lines. Often, it is not what someone says but how the person says it.</a:t>
            </a:r>
            <a:endParaRPr/>
          </a:p>
          <a:p>
            <a:pPr indent="-152400" lvl="0" marL="228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 startAt="5"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not overreact if you disagree.</a:t>
            </a:r>
            <a:endParaRPr/>
          </a:p>
          <a:p>
            <a:pPr indent="-152400" lvl="0" marL="228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 startAt="5"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Record key ideas and phrases. While most people probably do not need to take notes when talking to friends, note-taking is a valuable way </a:t>
            </a:r>
            <a:b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improve listening skills in the classroom or workplace.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Practice listening as often as you can. Listening is a learned skill, just like learning a knife skill or a cooking technique.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9" name="Google Shape;559;g5e21c76f47_0_6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5e21c76f47_0_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7" name="Google Shape;567;g5e21c76f47_0_7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the restaurant business, much of the communication with staff, guests, and supervisors is done verbally, either in person or on the phone. However, written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business communications are also important when sharing information. These types of messages can include text messages, memos, faxes, emails, letters,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reports.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Other than text messages, written messages tend to have a more formal structure than spoken messages. </a:t>
            </a:r>
            <a:endParaRPr b="0" i="0" sz="1200" u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gets the audience’s attention, gives the reason for the message, identifies the topics of the message, and establishes the writer’s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point of view.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writer summarizes key points, calls for action, and identifies the benefits and value of the message.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write a successful message, you need to plan what to say. You need to build a structure. Writing can be challenging.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8" name="Google Shape;568;g5e21c76f47_0_7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5e21c76f47_0_8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5" name="Google Shape;575;g5e21c76f47_0_8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b="0" i="0" lang="en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instance, the monthly financial update to the vice president of sales has a different audience </a:t>
            </a:r>
            <a:br>
              <a:rPr b="0" i="0" lang="en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than a training manual written for new servers.</a:t>
            </a:r>
            <a:endParaRPr/>
          </a:p>
          <a:p>
            <a:pPr indent="-152400" lvl="0" marL="228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b="0" i="0" lang="en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needs to be accomplished, and what action is desired as a result of the written message?</a:t>
            </a:r>
            <a:endParaRPr/>
          </a:p>
          <a:p>
            <a:pPr indent="-152400" lvl="0" marL="228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b="0" i="0" lang="en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Ask questions to answer the five Ws and how, and write the answers (Who? Where? Why? What? When? How?).</a:t>
            </a:r>
            <a:endParaRPr/>
          </a:p>
          <a:p>
            <a:pPr indent="-152400" lvl="0" marL="228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b="0" i="0" lang="en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will it help the company, the reader, the customers, and the communicator?</a:t>
            </a:r>
            <a:endParaRPr b="0" i="0" sz="1200" u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 startAt="5"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Identify the topics in a logical order, and group the details underneath.</a:t>
            </a:r>
            <a:endParaRPr/>
          </a:p>
          <a:p>
            <a:pPr indent="-152400" lvl="0" marL="228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 startAt="5"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 might be easiest to write the main body first, then the introduction, and then the conclusion.</a:t>
            </a:r>
            <a:endParaRPr/>
          </a:p>
          <a:p>
            <a:pPr indent="-152400" lvl="0" marL="228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 startAt="5"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Edit and revise the draft for content, grammar, spelling, flow, and readability. If necessary, ask someone else, such as a peer, to read the draft and make suggestions for improvement.</a:t>
            </a:r>
            <a:endParaRPr/>
          </a:p>
          <a:p>
            <a:pPr indent="-152400" lvl="0" marL="228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 startAt="5"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Finish the final draft and distribute the communication.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6" name="Google Shape;576;g5e21c76f47_0_8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5e21c76f47_0_8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3" name="Google Shape;583;g5e21c76f47_0_8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Two sample workplace emails, both trying to convey the same material. One is well-written, answers the W and how questions, and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properly organized, and the other is not. Do you see the difference?</a:t>
            </a:r>
            <a:endParaRPr/>
          </a:p>
        </p:txBody>
      </p:sp>
      <p:sp>
        <p:nvSpPr>
          <p:cNvPr id="584" name="Google Shape;584;g5e21c76f47_0_8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5e21c76f47_0_9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0" name="Google Shape;590;g5e21c76f47_0_9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Two sample workplace emails, both trying to convey the same material. One is well-written, answers the W and how questions, and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properly organized, and the other is not. Do you see the difference?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1" name="Google Shape;591;g5e21c76f47_0_9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5e21c76f47_0_10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7" name="Google Shape;597;g5e21c76f47_0_10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Anything that interferes with or affects communication—from language barriers to lack of time to fear of confrontation—can set up a barrier.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 aware of the potential obstacles to good communication before presenting any message. Remember that every communication,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large or small, sends a message about your values and priorities. Take the time to consider what you want to communicate. Make sure that you are consistent.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message may differ, but the underlying values and priorities should remain the same.</a:t>
            </a:r>
            <a:endParaRPr b="0" i="0" sz="1200" u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LANGUAGE: </a:t>
            </a:r>
            <a:endParaRPr b="1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all speak with accents and dialects that reflect where we live now and where we have lived in the past. A dialect is the variation of 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language spoken by a particular group of people, such as Easterners, Southerners, or Bostonians. Even if everyone is speaking the same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language, members of different groups must often work hard to understand what is being said.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many people, including those working in the restaurant and foodservice industry, English is a second language. It takes a lot of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concentration and energy to master something new when someone is not completely familiar with the language. Be patient with people who are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still learning. Do not let the way a person speaks affect you negatively.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Examples: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Soda versus pop, or hoagie versus hero versus submarine versus grinder.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 may also be something as easy as understanding the dialect. For example, in the North Midland area of the United States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Pennsylvania into the Central Midwest, doughnuts are often called dunkers or fatcakes.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Semantics: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 everyone understands words in the same way. Can the audience understand the message as you intended? Does the audience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understand the actual words of the message as well as the speaker does? Do words or phrases mean one thing to the communicator and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another thing to the audience? Consider replacing “common” phrases (or adages) or words that have multiple meanings with simpler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terms. Make sure the intended meaning is clear.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Examples: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word “ill” means “to be sick,” but sick can also mean “cool.”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word “mouse” means “rodent” or “computer device.”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Cup of soup, cup of coffee, and cup of flour all mean something different—one is a bowl,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one is drinkware, and one is a measurement.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Jargon: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Buzzwords, technical language, and slang usually should not be used unless the communicator is absolutely sure that the audience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understands these words. It is better to avoid jargon altogether.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Examples: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 of “loop in” to mean “keep informed,” or “heads-up” to mean “be aware” or “watch out.”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Tone of Message: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Speakers can say something in a tone that differs from the meaning of what they are saying. People often judge the sincerity of a speaker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by his or her tone.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the tone one of open sharing and inclusion? Or does the speaker sound negative, snobby, or disapproving? Avoiding negativity and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sarcasm is critical to sounding sincere.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Examples: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“Turn in your time card by the end of the day,” versus, “Time cards should be turned in at the end of the day, please.”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Clarity: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Bad writing can cause confusion and/or leave room for interpretation. Check the structure of the message to make sure that </a:t>
            </a:r>
            <a:b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message is as clear as possible. Follow good business writing guidelines.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Examples: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Remember, “Let’s eat, Grandma,” versus, “Let’s eat Grandma.” The first sentence invites grandma to eat. The second sentence </a:t>
            </a:r>
            <a:b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invites others to eat grandma.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Assumptions: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you assume someone knows how to solve a problem when it happens? Have you provided enough instruction to get the problem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fixed? Or are you providing too much basic information? Make sure you understand what your audience knows before you deliver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message.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Examples: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Stating, “We have too many people waiting to be seated,” identifies the problem, but it does not offer a fix. It assumes the recipient </a:t>
            </a:r>
            <a:b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will fix it and/or knows how to fix it.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Cultural Differences: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Cultural differences can dictate how people communicate. Some use more direct, explicit language. Others leave much of the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message to be understood through context, nonverbal cues, and between-the-lines interpretation.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Examples: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Americans tend to expect messages to be specific, while some Asian cultures look for meaning in what is not said—</a:t>
            </a:r>
            <a:b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body language, silences and pauses, and in knowing the person with whom they are communicating.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Prejudices &amp; Biases: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prejudice or bias is a preconceived idea about something that could affect a message, usually negatively. They come from many factors,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including experiences, upbringing, and cultural beliefs. People can be biased against a group, a particular person, or even a situation.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you carry certain biases based on experiences you have had? Do you think certain groups of people have a tendency to do something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 not do something? Do you have attitudes that influence the way you send your message? Are you afraid to talk to certain people?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Answer these questions honestly for yourself. Then reexamine your communications to make sure your messages do not include any bias.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Examples: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Some examples include thinking that all teenagers are lazy or that all older people do not know how to use technology.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Noise: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Noise is any sound that interferes with clear reception. Will machinery, loud-talking people, or blaring radios interfere with the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clear reception of the message? Is the noise associated with a specific time or location? Try to find a place to either get rid of or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reduce this noise.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Examples: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Trying to speak to an employee in the loud, busy entryway of a restaurant is not conducive to good communication. </a:t>
            </a:r>
            <a:b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 would be better to move the conversation to somewhere quieter to ensure the recipient hears everything being communicated.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Nonverbal Boundaries: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Face-to-face meetings can be difficult for people who need a lot of personal space. The amount needed can vary based on people’s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upbringing and experiences. Give the other person space before beginning communication.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Examples: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North Americans usually feel comfortable with greater personal space, whereas Europeans prefer to be closer to their companions. </a:t>
            </a:r>
            <a:b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While this may seem unimportant, opinions associated with the acceptable amount of personal space can become a problem. </a:t>
            </a:r>
            <a:b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Moving too close to a North American could appear insolent or even threatening. Moving too far from a European could appear disdainful or aloof.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Gestures: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Does your body movement interfere with listening? Do your gestures help send the right message?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 should avoid using gestures that might appear to be in conflict with the message.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Examples: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 example might be smiling and nodding your head while rolling your eyes.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Other Distractions: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Many other things can affect how successful communication is. For example, personal life and mood might have an impact. </a:t>
            </a:r>
            <a:b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Sometimes, what is acting as a barrier to communication is not obvious until the communicator tries to deliver a message.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Examples: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 more careful with how you communicate with other people if you wake up restless and in a foul mood.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Google Shape;598;g5e21c76f47_0_10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56d47c9adc_2_2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4" name="Google Shape;364;g56d47c9adc_2_24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g56d47c9adc_2_24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56d47c9adc_2_2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2" name="Google Shape;372;g56d47c9adc_2_25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Give examples like Mcdonalds vs Olive Garden </a:t>
            </a:r>
            <a:endParaRPr/>
          </a:p>
        </p:txBody>
      </p:sp>
      <p:sp>
        <p:nvSpPr>
          <p:cNvPr id="373" name="Google Shape;373;g56d47c9adc_2_25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56d47c9adc_2_26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g56d47c9adc_2_26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56d47c9adc_2_30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9" name="Google Shape;399;g56d47c9adc_2_30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Catering: </a:t>
            </a: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menu is chosen for a group of diners.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food is delivered to the event location.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Many restaurants also have catering and banquet operations.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Retail: </a:t>
            </a: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Limited items include: coffee, specialty drinks, and quick bites.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Cruise ships/airlines: Options range from casual dining and buffets to elegant dining and room service.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Food selection also varies, from steak to vegetarian to children’s meals and pizza.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Cruise ships sometimes serve thousands of meals in one seating.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Beverage service and small snacks for purchase are common on short flights in economy class.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But on long flights, you might eat a seven-course gourmet meal using real dishes and glassware.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Recently, many airlines have stopped offering food to passengers. Airports instead have stepped in to provide food to travelers, with many food options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now found among the gates.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g56d47c9adc_2_30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56d47c9adc_2_3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3" name="Google Shape;413;g56d47c9adc_2_3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segment prepares and serves food in support of some other establishment’s main function or purpose. For example, the cafeteria at a local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university supports the school’s goal of educating students by serving them meals so that they have the energy to participate in class and activities.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Health-care facilities: </a:t>
            </a: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Hospitals, nursing homes, and assisted-living centers all typically provide foodservice for guests and patients.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Business and industry: </a:t>
            </a: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Many buildings provide cafeterias, vending machines, and executive dining to the employees of companies that work there.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</a:t>
            </a:r>
            <a:r>
              <a:rPr b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Clubs:</a:t>
            </a: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Most of these member-based organizations have foodservice options. Exam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Within the noncommercial segment, foodservice is typically handled in one of two ways.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contract feeding, contractors are businesses.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Self-operators hire their own staff to operate foodservices.</a:t>
            </a:r>
            <a:endParaRPr>
              <a:solidFill>
                <a:schemeClr val="dk1"/>
              </a:solidFill>
            </a:endParaRPr>
          </a:p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g56d47c9adc_2_33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56d47c9adc_2_3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5" name="Google Shape;425;g56d47c9adc_2_36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evolution of the restaurant and foodservice industry has been driven by a combination of social, scientific, and physical advancements for many centuries.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people of ancient Greece rarely dined out, although they enjoyed the social aspect of dining and often got together for banquets.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Other establishments, called </a:t>
            </a:r>
            <a:r>
              <a:rPr b="0" i="1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phatnai </a:t>
            </a: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(FAAT-nay), catered to travelers, traders, and visiting diplomats.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 is most likely that travelers brought standard fare like grapes, olives, bread, dried fish, cheese, and wine with them to clubs.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People ate while reclining on couches, with performances of music, poetry, and dance to enhance their experience.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Partly to show off their wealth, European noblemen instructed their cooks to use large amounts of exotic spices in their dishes.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Because of their location on the Adriatic Sea, it was not long before merchants in Venice controlled the spice trade.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They could easily get spices from India and sell them at very high prices to distributors headed north.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expansion of world travel changed the mind-set of the artists and philosophers of that time.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They adopted epicurean (ep-i-KYOO-ree-uhn) lifestyles—showing great appreciation for fine wine and food.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International trade also greatly improved the European way of life. For example, Europeans were introduced to coffee from Africa.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first coffeehouse, or café, opened in 1650 in Oxford, England.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new coffeehouses were open, airy, and inviting. Bakers soon started selling pastries as well.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Unlike taverns and ale houses, cafés welcomed women, and the coffee shop soon made it acceptable to eat in public.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Guilds were associations of people with similar interests or professions. They were organized during the reign of Louis XIV in France in an attempt to increase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state’s control over the economy.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Each guild controlled the production of its specialties and could prevent others from making and selling the same items.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Two of these guilds were the </a:t>
            </a:r>
            <a:r>
              <a:rPr i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Chaine de Rotissieres </a:t>
            </a: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(roasters) and the </a:t>
            </a:r>
            <a:r>
              <a:rPr i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Chaine de Traiteurs </a:t>
            </a: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(caterers). Cooking guilds like these established many of the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professional standards and traditions that exist today.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1765, Boulanger began serving hot soups called </a:t>
            </a:r>
            <a:r>
              <a:rPr i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restaurers </a:t>
            </a: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(meaning restoratives) for their health-restoring properties.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 called his café a </a:t>
            </a:r>
            <a:r>
              <a:rPr i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restorante</a:t>
            </a: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the origin of our modern word </a:t>
            </a:r>
            <a:r>
              <a:rPr i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restaurant</a:t>
            </a: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His </a:t>
            </a:r>
            <a:r>
              <a:rPr i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restorante </a:t>
            </a: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became very popular.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People enjoyed having a place to go for a hot meal and good conversation with friends.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426;g56d47c9adc_2_36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56d47c9adc_2_40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6" name="Google Shape;436;g56d47c9adc_2_40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first Europeans to settle in North America were city dwellers poorly equipped for farming. As more people immigrated to the New World to find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their fortunes or to escape religious persecution, cities along the East Coast grew. Boston and New York became major centers of trade.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 early as 1634, an inn in Boston called Cole’s offered food and lodging to travelers.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However, very few early colonial Americans ever traveled or dined out. Once they settled down, they rarely traveled more than 25 miles from their homes.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When people did travel, they stayed at inns, often sleeping together in the same large room and even sharing a single bed. Not much care was given to the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preparation of meals. If travelers arrived after dinner had been served, they would not eat.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When American high society dined out, they did so in style. Entrepreneurs in New York during the Gilded Age (1870s to 1900) opened fancy restaurants,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such as Delmonico’s and the Astor House, so that people could dine and be seen in elegant surroundings. Dinners of up to 18 courses were popular.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the other side of the continent, California was in the middle of the gold rush. People poured into the area to claim their fortunes. With such a sudden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growth in population, meeting the demand to feed so many at once was nearly impossible.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Clever restaurateurs developed the cafeteria, an assembly-line process of serving food quickly and cheaply without the need for servers.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By the turn of the century, employment in the United States was at an all-time high. More and more people went to work in new factories, stores, and office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buildings. People were therefore eating out more, especially for lunch.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After World War II, in the 1940s and 1950s, the quick-service segment of the restaurant industry grew quickly.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rapid growth of national chains since the 1970s has changed the face of the restaurant and foodservice industry. It has caused a major shift in how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people look at food and the social context of food. “Eating out” has become almost as commonplace as eating at home—not just for special occasions or as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convenience. In the last few decades, lifestyles have moved steadily toward busier households that no longer have a dedicated daily food preparer.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g56d47c9adc_2_40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g"/><Relationship Id="rId3" Type="http://schemas.openxmlformats.org/officeDocument/2006/relationships/image" Target="../media/image10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g"/><Relationship Id="rId3" Type="http://schemas.openxmlformats.org/officeDocument/2006/relationships/image" Target="../media/image11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14.jp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.jpg"/><Relationship Id="rId3" Type="http://schemas.openxmlformats.org/officeDocument/2006/relationships/image" Target="../media/image7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1.jpg"/><Relationship Id="rId3" Type="http://schemas.openxmlformats.org/officeDocument/2006/relationships/image" Target="../media/image17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png"/><Relationship Id="rId3" Type="http://schemas.openxmlformats.org/officeDocument/2006/relationships/image" Target="../media/image9.jp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Relationship Id="rId3" Type="http://schemas.openxmlformats.org/officeDocument/2006/relationships/image" Target="../media/image3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jpg"/><Relationship Id="rId3" Type="http://schemas.openxmlformats.org/officeDocument/2006/relationships/image" Target="../media/image8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jpg"/><Relationship Id="rId3" Type="http://schemas.openxmlformats.org/officeDocument/2006/relationships/image" Target="../media/image1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png"/><Relationship Id="rId3" Type="http://schemas.openxmlformats.org/officeDocument/2006/relationships/image" Target="../media/image19.jp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3.jpg"/><Relationship Id="rId3" Type="http://schemas.openxmlformats.org/officeDocument/2006/relationships/image" Target="../media/image25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2.jpg"/><Relationship Id="rId3" Type="http://schemas.openxmlformats.org/officeDocument/2006/relationships/image" Target="../media/image20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8.jpg"/><Relationship Id="rId3" Type="http://schemas.openxmlformats.org/officeDocument/2006/relationships/image" Target="../media/image30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4.jpg"/><Relationship Id="rId3" Type="http://schemas.openxmlformats.org/officeDocument/2006/relationships/image" Target="../media/image27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6.png"/><Relationship Id="rId3" Type="http://schemas.openxmlformats.org/officeDocument/2006/relationships/image" Target="../media/image31.jp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5.jpg"/><Relationship Id="rId3" Type="http://schemas.openxmlformats.org/officeDocument/2006/relationships/image" Target="../media/image38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9.png"/><Relationship Id="rId3" Type="http://schemas.openxmlformats.org/officeDocument/2006/relationships/image" Target="../media/image34.jp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1.jpg"/><Relationship Id="rId3" Type="http://schemas.openxmlformats.org/officeDocument/2006/relationships/image" Target="../media/image42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3.jpg"/><Relationship Id="rId3" Type="http://schemas.openxmlformats.org/officeDocument/2006/relationships/image" Target="../media/image39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0.png"/><Relationship Id="rId3" Type="http://schemas.openxmlformats.org/officeDocument/2006/relationships/image" Target="../media/image44.jp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6.png"/><Relationship Id="rId3" Type="http://schemas.openxmlformats.org/officeDocument/2006/relationships/image" Target="../media/image47.jp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0.png"/><Relationship Id="rId3" Type="http://schemas.openxmlformats.org/officeDocument/2006/relationships/image" Target="../media/image45.jp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hasCustomPrompt="1" type="title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/>
          <p:nvPr>
            <p:ph idx="1" type="body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>
  <p:cSld name="Title Slid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/>
          <p:nvPr/>
        </p:nvSpPr>
        <p:spPr>
          <a:xfrm>
            <a:off x="0" y="1428750"/>
            <a:ext cx="9144000" cy="3714750"/>
          </a:xfrm>
          <a:prstGeom prst="rect">
            <a:avLst/>
          </a:prstGeom>
          <a:solidFill>
            <a:srgbClr val="E6E7E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14"/>
          <p:cNvSpPr txBox="1"/>
          <p:nvPr/>
        </p:nvSpPr>
        <p:spPr>
          <a:xfrm>
            <a:off x="0" y="4767263"/>
            <a:ext cx="9144000" cy="13811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Copyright 2017 by the National Restaurant Association Educational Foundation (NRAEF). All rights reserved.</a:t>
            </a:r>
            <a:endParaRPr sz="1100"/>
          </a:p>
        </p:txBody>
      </p:sp>
      <p:pic>
        <p:nvPicPr>
          <p:cNvPr descr="WelcomeIndustry_GettyImages-470224758.jpg" id="59" name="Google Shape;59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325291" y="1581150"/>
            <a:ext cx="4400550" cy="29337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60" name="Google Shape;60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53903" y="228600"/>
            <a:ext cx="3686175" cy="116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" name="Google Shape;62;p15"/>
          <p:cNvCxnSpPr/>
          <p:nvPr/>
        </p:nvCxnSpPr>
        <p:spPr>
          <a:xfrm>
            <a:off x="381000" y="285750"/>
            <a:ext cx="0" cy="4286250"/>
          </a:xfrm>
          <a:prstGeom prst="straightConnector1">
            <a:avLst/>
          </a:prstGeom>
          <a:noFill/>
          <a:ln cap="flat" cmpd="sng" w="9525">
            <a:solidFill>
              <a:srgbClr val="EA5E2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3" name="Google Shape;63;p15"/>
          <p:cNvSpPr/>
          <p:nvPr/>
        </p:nvSpPr>
        <p:spPr>
          <a:xfrm>
            <a:off x="304800" y="114300"/>
            <a:ext cx="457200" cy="3429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rgbClr val="EA5E2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15"/>
          <p:cNvSpPr/>
          <p:nvPr/>
        </p:nvSpPr>
        <p:spPr>
          <a:xfrm>
            <a:off x="457200" y="171450"/>
            <a:ext cx="1524000" cy="34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15"/>
          <p:cNvSpPr/>
          <p:nvPr/>
        </p:nvSpPr>
        <p:spPr>
          <a:xfrm>
            <a:off x="0" y="4743450"/>
            <a:ext cx="9144000" cy="400050"/>
          </a:xfrm>
          <a:prstGeom prst="rect">
            <a:avLst/>
          </a:prstGeom>
          <a:solidFill>
            <a:srgbClr val="E6E7E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15"/>
          <p:cNvSpPr txBox="1"/>
          <p:nvPr>
            <p:ph type="title"/>
          </p:nvPr>
        </p:nvSpPr>
        <p:spPr>
          <a:xfrm>
            <a:off x="457200" y="205978"/>
            <a:ext cx="8229600" cy="36552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2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2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2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2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2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3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3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3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3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7" name="Google Shape;67;p15"/>
          <p:cNvSpPr txBox="1"/>
          <p:nvPr>
            <p:ph idx="1" type="body"/>
          </p:nvPr>
        </p:nvSpPr>
        <p:spPr>
          <a:xfrm>
            <a:off x="457200" y="971550"/>
            <a:ext cx="82296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marR="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Courier New"/>
              <a:buChar char="o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100"/>
              <a:buFont typeface="Noto Sans Symbols"/>
              <a:buChar char="▪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85750" lvl="3" marL="1828800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900"/>
              <a:buFont typeface="Arial"/>
              <a:buChar char="–"/>
              <a:defRPr b="0" i="0" sz="9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79400" lvl="4" marL="2286000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800"/>
              <a:buFont typeface="Arial"/>
              <a:buChar char="»"/>
              <a:defRPr b="0" i="0" sz="8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2385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15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_picture">
  <p:cSld name="Content_picture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" name="Google Shape;70;p16"/>
          <p:cNvCxnSpPr/>
          <p:nvPr/>
        </p:nvCxnSpPr>
        <p:spPr>
          <a:xfrm>
            <a:off x="381000" y="285750"/>
            <a:ext cx="0" cy="4286250"/>
          </a:xfrm>
          <a:prstGeom prst="straightConnector1">
            <a:avLst/>
          </a:prstGeom>
          <a:noFill/>
          <a:ln cap="flat" cmpd="sng" w="9525">
            <a:solidFill>
              <a:srgbClr val="EA5E2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1" name="Google Shape;71;p16"/>
          <p:cNvSpPr/>
          <p:nvPr/>
        </p:nvSpPr>
        <p:spPr>
          <a:xfrm>
            <a:off x="304800" y="114300"/>
            <a:ext cx="457200" cy="3429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rgbClr val="EA5E2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16"/>
          <p:cNvSpPr/>
          <p:nvPr/>
        </p:nvSpPr>
        <p:spPr>
          <a:xfrm>
            <a:off x="457200" y="171450"/>
            <a:ext cx="1524000" cy="34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16"/>
          <p:cNvSpPr/>
          <p:nvPr/>
        </p:nvSpPr>
        <p:spPr>
          <a:xfrm>
            <a:off x="0" y="4743450"/>
            <a:ext cx="9144000" cy="400050"/>
          </a:xfrm>
          <a:prstGeom prst="rect">
            <a:avLst/>
          </a:prstGeom>
          <a:solidFill>
            <a:srgbClr val="E6E7E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16"/>
          <p:cNvSpPr/>
          <p:nvPr/>
        </p:nvSpPr>
        <p:spPr>
          <a:xfrm>
            <a:off x="5486400" y="971550"/>
            <a:ext cx="3352800" cy="2000250"/>
          </a:xfrm>
          <a:prstGeom prst="rect">
            <a:avLst/>
          </a:prstGeom>
          <a:solidFill>
            <a:srgbClr val="E6E7E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16"/>
          <p:cNvSpPr txBox="1"/>
          <p:nvPr>
            <p:ph type="title"/>
          </p:nvPr>
        </p:nvSpPr>
        <p:spPr>
          <a:xfrm>
            <a:off x="457200" y="205978"/>
            <a:ext cx="8229600" cy="36552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2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2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2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2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2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3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3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3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3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6" name="Google Shape;76;p16"/>
          <p:cNvSpPr txBox="1"/>
          <p:nvPr>
            <p:ph idx="1" type="body"/>
          </p:nvPr>
        </p:nvSpPr>
        <p:spPr>
          <a:xfrm>
            <a:off x="457200" y="971551"/>
            <a:ext cx="48768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marR="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Courier New"/>
              <a:buChar char="o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100"/>
              <a:buFont typeface="Noto Sans Symbols"/>
              <a:buChar char="▪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85750" lvl="3" marL="1828800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900"/>
              <a:buFont typeface="Arial"/>
              <a:buChar char="–"/>
              <a:defRPr b="0" i="0" sz="9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79400" lvl="4" marL="2286000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800"/>
              <a:buFont typeface="Arial"/>
              <a:buChar char="»"/>
              <a:defRPr b="0" i="0" sz="8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2385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16"/>
          <p:cNvSpPr/>
          <p:nvPr>
            <p:ph idx="2" type="pic"/>
          </p:nvPr>
        </p:nvSpPr>
        <p:spPr>
          <a:xfrm>
            <a:off x="5638800" y="1085850"/>
            <a:ext cx="3048000" cy="1771650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Courier New"/>
              <a:buChar char="o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100"/>
              <a:buFont typeface="Noto Sans Symbols"/>
              <a:buChar char="▪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900"/>
              <a:buFont typeface="Arial"/>
              <a:buChar char="–"/>
              <a:defRPr b="0" i="0" sz="9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800"/>
              <a:buFont typeface="Arial"/>
              <a:buChar char="»"/>
              <a:defRPr b="0" i="0" sz="8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16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_2_picture">
  <p:cSld name="Content_2_picture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0" name="Google Shape;80;p17"/>
          <p:cNvCxnSpPr/>
          <p:nvPr/>
        </p:nvCxnSpPr>
        <p:spPr>
          <a:xfrm>
            <a:off x="381000" y="285750"/>
            <a:ext cx="0" cy="4286250"/>
          </a:xfrm>
          <a:prstGeom prst="straightConnector1">
            <a:avLst/>
          </a:prstGeom>
          <a:noFill/>
          <a:ln cap="flat" cmpd="sng" w="9525">
            <a:solidFill>
              <a:srgbClr val="EA5E2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1" name="Google Shape;81;p17"/>
          <p:cNvSpPr/>
          <p:nvPr/>
        </p:nvSpPr>
        <p:spPr>
          <a:xfrm>
            <a:off x="304800" y="114300"/>
            <a:ext cx="457200" cy="3429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rgbClr val="EA5E2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17"/>
          <p:cNvSpPr/>
          <p:nvPr/>
        </p:nvSpPr>
        <p:spPr>
          <a:xfrm>
            <a:off x="457200" y="171450"/>
            <a:ext cx="1524000" cy="34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17"/>
          <p:cNvSpPr/>
          <p:nvPr/>
        </p:nvSpPr>
        <p:spPr>
          <a:xfrm>
            <a:off x="0" y="4743450"/>
            <a:ext cx="9144000" cy="400050"/>
          </a:xfrm>
          <a:prstGeom prst="rect">
            <a:avLst/>
          </a:prstGeom>
          <a:solidFill>
            <a:srgbClr val="E6E7E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17"/>
          <p:cNvSpPr/>
          <p:nvPr/>
        </p:nvSpPr>
        <p:spPr>
          <a:xfrm>
            <a:off x="5486400" y="971550"/>
            <a:ext cx="3352800" cy="1600200"/>
          </a:xfrm>
          <a:prstGeom prst="rect">
            <a:avLst/>
          </a:prstGeom>
          <a:solidFill>
            <a:srgbClr val="E6E7E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7"/>
          <p:cNvSpPr/>
          <p:nvPr/>
        </p:nvSpPr>
        <p:spPr>
          <a:xfrm>
            <a:off x="5486400" y="2686050"/>
            <a:ext cx="3352800" cy="1600200"/>
          </a:xfrm>
          <a:prstGeom prst="rect">
            <a:avLst/>
          </a:prstGeom>
          <a:solidFill>
            <a:srgbClr val="E6E7E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7"/>
          <p:cNvSpPr txBox="1"/>
          <p:nvPr>
            <p:ph type="title"/>
          </p:nvPr>
        </p:nvSpPr>
        <p:spPr>
          <a:xfrm>
            <a:off x="457200" y="205978"/>
            <a:ext cx="8229600" cy="36552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2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2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2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2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2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3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3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3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3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7" name="Google Shape;87;p17"/>
          <p:cNvSpPr txBox="1"/>
          <p:nvPr>
            <p:ph idx="1" type="body"/>
          </p:nvPr>
        </p:nvSpPr>
        <p:spPr>
          <a:xfrm>
            <a:off x="457200" y="971551"/>
            <a:ext cx="48768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marR="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Courier New"/>
              <a:buChar char="o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100"/>
              <a:buFont typeface="Noto Sans Symbols"/>
              <a:buChar char="▪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85750" lvl="3" marL="1828800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900"/>
              <a:buFont typeface="Arial"/>
              <a:buChar char="–"/>
              <a:defRPr b="0" i="0" sz="9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79400" lvl="4" marL="2286000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800"/>
              <a:buFont typeface="Arial"/>
              <a:buChar char="»"/>
              <a:defRPr b="0" i="0" sz="8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2385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17"/>
          <p:cNvSpPr/>
          <p:nvPr>
            <p:ph idx="2" type="pic"/>
          </p:nvPr>
        </p:nvSpPr>
        <p:spPr>
          <a:xfrm>
            <a:off x="5638800" y="1085850"/>
            <a:ext cx="3048000" cy="1371600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Courier New"/>
              <a:buChar char="o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100"/>
              <a:buFont typeface="Noto Sans Symbols"/>
              <a:buChar char="▪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900"/>
              <a:buFont typeface="Arial"/>
              <a:buChar char="–"/>
              <a:defRPr b="0" i="0" sz="9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800"/>
              <a:buFont typeface="Arial"/>
              <a:buChar char="»"/>
              <a:defRPr b="0" i="0" sz="8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17"/>
          <p:cNvSpPr/>
          <p:nvPr>
            <p:ph idx="3" type="pic"/>
          </p:nvPr>
        </p:nvSpPr>
        <p:spPr>
          <a:xfrm>
            <a:off x="5638800" y="2800350"/>
            <a:ext cx="3048000" cy="1371600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Courier New"/>
              <a:buChar char="o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100"/>
              <a:buFont typeface="Noto Sans Symbols"/>
              <a:buChar char="▪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900"/>
              <a:buFont typeface="Arial"/>
              <a:buChar char="–"/>
              <a:defRPr b="0" i="0" sz="9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800"/>
              <a:buFont typeface="Arial"/>
              <a:buChar char="»"/>
              <a:defRPr b="0" i="0" sz="8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" name="Google Shape;90;p17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_3_picture">
  <p:cSld name="Content_3_picture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2" name="Google Shape;92;p18"/>
          <p:cNvCxnSpPr/>
          <p:nvPr/>
        </p:nvCxnSpPr>
        <p:spPr>
          <a:xfrm>
            <a:off x="381000" y="285750"/>
            <a:ext cx="0" cy="4286250"/>
          </a:xfrm>
          <a:prstGeom prst="straightConnector1">
            <a:avLst/>
          </a:prstGeom>
          <a:noFill/>
          <a:ln cap="flat" cmpd="sng" w="9525">
            <a:solidFill>
              <a:srgbClr val="EA5E2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3" name="Google Shape;93;p18"/>
          <p:cNvSpPr/>
          <p:nvPr/>
        </p:nvSpPr>
        <p:spPr>
          <a:xfrm>
            <a:off x="304800" y="114300"/>
            <a:ext cx="457200" cy="3429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rgbClr val="EA5E2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8"/>
          <p:cNvSpPr/>
          <p:nvPr/>
        </p:nvSpPr>
        <p:spPr>
          <a:xfrm>
            <a:off x="457200" y="171450"/>
            <a:ext cx="1524000" cy="34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8"/>
          <p:cNvSpPr/>
          <p:nvPr/>
        </p:nvSpPr>
        <p:spPr>
          <a:xfrm>
            <a:off x="0" y="4743450"/>
            <a:ext cx="9144000" cy="400050"/>
          </a:xfrm>
          <a:prstGeom prst="rect">
            <a:avLst/>
          </a:prstGeom>
          <a:solidFill>
            <a:srgbClr val="E6E7E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18"/>
          <p:cNvSpPr/>
          <p:nvPr/>
        </p:nvSpPr>
        <p:spPr>
          <a:xfrm>
            <a:off x="5486400" y="742950"/>
            <a:ext cx="2971800" cy="1257300"/>
          </a:xfrm>
          <a:prstGeom prst="rect">
            <a:avLst/>
          </a:prstGeom>
          <a:solidFill>
            <a:srgbClr val="E6E7E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8"/>
          <p:cNvSpPr/>
          <p:nvPr/>
        </p:nvSpPr>
        <p:spPr>
          <a:xfrm>
            <a:off x="5486400" y="2057400"/>
            <a:ext cx="2971800" cy="1257300"/>
          </a:xfrm>
          <a:prstGeom prst="rect">
            <a:avLst/>
          </a:prstGeom>
          <a:solidFill>
            <a:srgbClr val="E6E7E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8"/>
          <p:cNvSpPr/>
          <p:nvPr/>
        </p:nvSpPr>
        <p:spPr>
          <a:xfrm>
            <a:off x="5486400" y="3371850"/>
            <a:ext cx="2971800" cy="1257300"/>
          </a:xfrm>
          <a:prstGeom prst="rect">
            <a:avLst/>
          </a:prstGeom>
          <a:solidFill>
            <a:srgbClr val="E6E7E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18"/>
          <p:cNvSpPr txBox="1"/>
          <p:nvPr>
            <p:ph type="title"/>
          </p:nvPr>
        </p:nvSpPr>
        <p:spPr>
          <a:xfrm>
            <a:off x="457200" y="205978"/>
            <a:ext cx="8229600" cy="36552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2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2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2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2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2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3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3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3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3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0" name="Google Shape;100;p18"/>
          <p:cNvSpPr txBox="1"/>
          <p:nvPr>
            <p:ph idx="1" type="body"/>
          </p:nvPr>
        </p:nvSpPr>
        <p:spPr>
          <a:xfrm>
            <a:off x="457200" y="971551"/>
            <a:ext cx="48768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marR="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Courier New"/>
              <a:buChar char="o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100"/>
              <a:buFont typeface="Noto Sans Symbols"/>
              <a:buChar char="▪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85750" lvl="3" marL="1828800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900"/>
              <a:buFont typeface="Arial"/>
              <a:buChar char="–"/>
              <a:defRPr b="0" i="0" sz="9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79400" lvl="4" marL="2286000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800"/>
              <a:buFont typeface="Arial"/>
              <a:buChar char="»"/>
              <a:defRPr b="0" i="0" sz="8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2385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" name="Google Shape;101;p18"/>
          <p:cNvSpPr/>
          <p:nvPr>
            <p:ph idx="2" type="pic"/>
          </p:nvPr>
        </p:nvSpPr>
        <p:spPr>
          <a:xfrm>
            <a:off x="5638800" y="857250"/>
            <a:ext cx="2667000" cy="1028700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Courier New"/>
              <a:buChar char="o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100"/>
              <a:buFont typeface="Noto Sans Symbols"/>
              <a:buChar char="▪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900"/>
              <a:buFont typeface="Arial"/>
              <a:buChar char="–"/>
              <a:defRPr b="0" i="0" sz="9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800"/>
              <a:buFont typeface="Arial"/>
              <a:buChar char="»"/>
              <a:defRPr b="0" i="0" sz="8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Google Shape;102;p18"/>
          <p:cNvSpPr/>
          <p:nvPr>
            <p:ph idx="3" type="pic"/>
          </p:nvPr>
        </p:nvSpPr>
        <p:spPr>
          <a:xfrm>
            <a:off x="5638800" y="2171700"/>
            <a:ext cx="2667000" cy="1028700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Courier New"/>
              <a:buChar char="o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100"/>
              <a:buFont typeface="Noto Sans Symbols"/>
              <a:buChar char="▪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900"/>
              <a:buFont typeface="Arial"/>
              <a:buChar char="–"/>
              <a:defRPr b="0" i="0" sz="9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800"/>
              <a:buFont typeface="Arial"/>
              <a:buChar char="»"/>
              <a:defRPr b="0" i="0" sz="8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" name="Google Shape;103;p18"/>
          <p:cNvSpPr/>
          <p:nvPr>
            <p:ph idx="4" type="pic"/>
          </p:nvPr>
        </p:nvSpPr>
        <p:spPr>
          <a:xfrm>
            <a:off x="5638800" y="3486150"/>
            <a:ext cx="2667000" cy="1028700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Courier New"/>
              <a:buChar char="o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100"/>
              <a:buFont typeface="Noto Sans Symbols"/>
              <a:buChar char="▪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900"/>
              <a:buFont typeface="Arial"/>
              <a:buChar char="–"/>
              <a:defRPr b="0" i="0" sz="9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800"/>
              <a:buFont typeface="Arial"/>
              <a:buChar char="»"/>
              <a:defRPr b="0" i="0" sz="8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" name="Google Shape;104;p18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Title Slide">
  <p:cSld name="1_Title Slide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/>
          <p:nvPr/>
        </p:nvSpPr>
        <p:spPr>
          <a:xfrm>
            <a:off x="0" y="1428750"/>
            <a:ext cx="9144000" cy="3714750"/>
          </a:xfrm>
          <a:prstGeom prst="rect">
            <a:avLst/>
          </a:prstGeom>
          <a:solidFill>
            <a:srgbClr val="E6E7E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7" name="Google Shape;107;p19"/>
          <p:cNvPicPr preferRelativeResize="0"/>
          <p:nvPr/>
        </p:nvPicPr>
        <p:blipFill rotWithShape="1">
          <a:blip r:embed="rId2">
            <a:alphaModFix/>
          </a:blip>
          <a:srcRect b="3800" l="9039" r="3634" t="9232"/>
          <a:stretch/>
        </p:blipFill>
        <p:spPr>
          <a:xfrm>
            <a:off x="1600200" y="1581150"/>
            <a:ext cx="5867400" cy="29337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108" name="Google Shape;108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90800" y="228600"/>
            <a:ext cx="4114800" cy="116205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9"/>
          <p:cNvSpPr txBox="1"/>
          <p:nvPr/>
        </p:nvSpPr>
        <p:spPr>
          <a:xfrm>
            <a:off x="0" y="4767263"/>
            <a:ext cx="9144000" cy="13811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Copyright 2017 by the National Restaurant Association Educational Foundation (NRAEF). All rights reserved.</a:t>
            </a:r>
            <a:endParaRPr sz="110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_Title Slide">
  <p:cSld name="2_Title Slide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981200" y="228600"/>
            <a:ext cx="5181600" cy="116205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0"/>
          <p:cNvSpPr/>
          <p:nvPr/>
        </p:nvSpPr>
        <p:spPr>
          <a:xfrm>
            <a:off x="0" y="1428750"/>
            <a:ext cx="9144000" cy="3714750"/>
          </a:xfrm>
          <a:prstGeom prst="rect">
            <a:avLst/>
          </a:prstGeom>
          <a:solidFill>
            <a:srgbClr val="E6E7E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" name="Google Shape;113;p20"/>
          <p:cNvPicPr preferRelativeResize="0"/>
          <p:nvPr/>
        </p:nvPicPr>
        <p:blipFill rotWithShape="1">
          <a:blip r:embed="rId3">
            <a:alphaModFix/>
          </a:blip>
          <a:srcRect b="11445" l="6761" r="1024" t="6297"/>
          <a:stretch/>
        </p:blipFill>
        <p:spPr>
          <a:xfrm>
            <a:off x="1600200" y="1600200"/>
            <a:ext cx="5867400" cy="291465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14" name="Google Shape;114;p20"/>
          <p:cNvSpPr txBox="1"/>
          <p:nvPr/>
        </p:nvSpPr>
        <p:spPr>
          <a:xfrm>
            <a:off x="0" y="4767263"/>
            <a:ext cx="9144000" cy="13811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Copyright 2017 by the National Restaurant Association Educational Foundation (NRAEF). All rights reserved.</a:t>
            </a:r>
            <a:endParaRPr sz="110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_Title Slide">
  <p:cSld name="3_Title Slide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/>
          <p:nvPr/>
        </p:nvSpPr>
        <p:spPr>
          <a:xfrm>
            <a:off x="0" y="1428750"/>
            <a:ext cx="9144000" cy="3714750"/>
          </a:xfrm>
          <a:prstGeom prst="rect">
            <a:avLst/>
          </a:prstGeom>
          <a:solidFill>
            <a:srgbClr val="E6E7E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7" name="Google Shape;117;p21"/>
          <p:cNvPicPr preferRelativeResize="0"/>
          <p:nvPr/>
        </p:nvPicPr>
        <p:blipFill rotWithShape="1">
          <a:blip r:embed="rId2">
            <a:alphaModFix/>
          </a:blip>
          <a:srcRect b="1858" l="1855" r="1333" t="2802"/>
          <a:stretch/>
        </p:blipFill>
        <p:spPr>
          <a:xfrm>
            <a:off x="1600200" y="1581150"/>
            <a:ext cx="5867400" cy="29337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118" name="Google Shape;118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06650" y="228600"/>
            <a:ext cx="4330700" cy="116205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1"/>
          <p:cNvSpPr txBox="1"/>
          <p:nvPr/>
        </p:nvSpPr>
        <p:spPr>
          <a:xfrm>
            <a:off x="0" y="4767263"/>
            <a:ext cx="9144000" cy="13811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Copyright 2017 by the National Restaurant Association Educational Foundation (NRAEF). All rights reserved.</a:t>
            </a:r>
            <a:endParaRPr sz="110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4_Title Slide">
  <p:cSld name="4_Title Slide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2"/>
          <p:cNvSpPr/>
          <p:nvPr/>
        </p:nvSpPr>
        <p:spPr>
          <a:xfrm>
            <a:off x="0" y="1428750"/>
            <a:ext cx="9144000" cy="3714750"/>
          </a:xfrm>
          <a:prstGeom prst="rect">
            <a:avLst/>
          </a:prstGeom>
          <a:solidFill>
            <a:srgbClr val="E6E7E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2" name="Google Shape;122;p22"/>
          <p:cNvPicPr preferRelativeResize="0"/>
          <p:nvPr/>
        </p:nvPicPr>
        <p:blipFill rotWithShape="1">
          <a:blip r:embed="rId2">
            <a:alphaModFix/>
          </a:blip>
          <a:srcRect b="13461" l="1378" r="2625" t="22548"/>
          <a:stretch/>
        </p:blipFill>
        <p:spPr>
          <a:xfrm>
            <a:off x="1600200" y="1581150"/>
            <a:ext cx="5867400" cy="29337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123" name="Google Shape;123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09800" y="228600"/>
            <a:ext cx="4559300" cy="116205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2"/>
          <p:cNvSpPr txBox="1"/>
          <p:nvPr/>
        </p:nvSpPr>
        <p:spPr>
          <a:xfrm>
            <a:off x="0" y="4767263"/>
            <a:ext cx="9144000" cy="13811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Copyright 2017 by the National Restaurant Association Educational Foundation (NRAEF). All rights reserved.</a:t>
            </a:r>
            <a:endParaRPr sz="110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5_Title Slide">
  <p:cSld name="5_Title Slide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52600" y="228600"/>
            <a:ext cx="5765800" cy="116205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3"/>
          <p:cNvSpPr/>
          <p:nvPr/>
        </p:nvSpPr>
        <p:spPr>
          <a:xfrm>
            <a:off x="0" y="1428750"/>
            <a:ext cx="9144000" cy="3714750"/>
          </a:xfrm>
          <a:prstGeom prst="rect">
            <a:avLst/>
          </a:prstGeom>
          <a:solidFill>
            <a:srgbClr val="E6E7E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8" name="Google Shape;128;p23"/>
          <p:cNvPicPr preferRelativeResize="0"/>
          <p:nvPr/>
        </p:nvPicPr>
        <p:blipFill rotWithShape="1">
          <a:blip r:embed="rId3">
            <a:alphaModFix/>
          </a:blip>
          <a:srcRect b="22232" l="1695" r="29999" t="9468"/>
          <a:stretch/>
        </p:blipFill>
        <p:spPr>
          <a:xfrm>
            <a:off x="1600200" y="1581150"/>
            <a:ext cx="5867400" cy="29337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29" name="Google Shape;129;p23"/>
          <p:cNvSpPr txBox="1"/>
          <p:nvPr/>
        </p:nvSpPr>
        <p:spPr>
          <a:xfrm>
            <a:off x="0" y="4767263"/>
            <a:ext cx="9144000" cy="13811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Copyright 2017 by the National Restaurant Association Educational Foundation (NRAEF). All rights reserved.</a:t>
            </a:r>
            <a:endParaRPr sz="110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6_Title Slide">
  <p:cSld name="6_Title Slide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4"/>
          <p:cNvSpPr/>
          <p:nvPr/>
        </p:nvSpPr>
        <p:spPr>
          <a:xfrm>
            <a:off x="0" y="1428750"/>
            <a:ext cx="9144000" cy="3714750"/>
          </a:xfrm>
          <a:prstGeom prst="rect">
            <a:avLst/>
          </a:prstGeom>
          <a:solidFill>
            <a:srgbClr val="E6E7E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2" name="Google Shape;132;p24"/>
          <p:cNvPicPr preferRelativeResize="0"/>
          <p:nvPr/>
        </p:nvPicPr>
        <p:blipFill rotWithShape="1">
          <a:blip r:embed="rId2">
            <a:alphaModFix/>
          </a:blip>
          <a:srcRect b="18178" l="11604" r="20654" t="14082"/>
          <a:stretch/>
        </p:blipFill>
        <p:spPr>
          <a:xfrm>
            <a:off x="1600200" y="1581150"/>
            <a:ext cx="5867400" cy="29337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133" name="Google Shape;133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65350" y="228600"/>
            <a:ext cx="4813300" cy="116205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4"/>
          <p:cNvSpPr txBox="1"/>
          <p:nvPr/>
        </p:nvSpPr>
        <p:spPr>
          <a:xfrm>
            <a:off x="0" y="4767263"/>
            <a:ext cx="9144000" cy="13811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Copyright 2017 by the National Restaurant Association Educational Foundation (NRAEF). All rights reserved.</a:t>
            </a:r>
            <a:endParaRPr sz="110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7_Title Slide">
  <p:cSld name="7_Title Slide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5"/>
          <p:cNvSpPr/>
          <p:nvPr/>
        </p:nvSpPr>
        <p:spPr>
          <a:xfrm>
            <a:off x="0" y="1428750"/>
            <a:ext cx="9144000" cy="3714750"/>
          </a:xfrm>
          <a:prstGeom prst="rect">
            <a:avLst/>
          </a:prstGeom>
          <a:solidFill>
            <a:srgbClr val="E6E7E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7" name="Google Shape;137;p25"/>
          <p:cNvPicPr preferRelativeResize="0"/>
          <p:nvPr/>
        </p:nvPicPr>
        <p:blipFill rotWithShape="1">
          <a:blip r:embed="rId2">
            <a:alphaModFix/>
          </a:blip>
          <a:srcRect b="43902" l="485" r="1755" t="7181"/>
          <a:stretch/>
        </p:blipFill>
        <p:spPr>
          <a:xfrm>
            <a:off x="1600200" y="1581150"/>
            <a:ext cx="5867400" cy="29337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138" name="Google Shape;138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14600" y="228600"/>
            <a:ext cx="4419600" cy="116205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5"/>
          <p:cNvSpPr txBox="1"/>
          <p:nvPr/>
        </p:nvSpPr>
        <p:spPr>
          <a:xfrm>
            <a:off x="0" y="4767263"/>
            <a:ext cx="9144000" cy="13811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Copyright 2017 by the National Restaurant Association Educational Foundation (NRAEF). All rights reserved.</a:t>
            </a:r>
            <a:endParaRPr sz="110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8_Title Slide">
  <p:cSld name="8_Title Slide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6"/>
          <p:cNvSpPr/>
          <p:nvPr/>
        </p:nvSpPr>
        <p:spPr>
          <a:xfrm>
            <a:off x="0" y="1428750"/>
            <a:ext cx="9144000" cy="3714750"/>
          </a:xfrm>
          <a:prstGeom prst="rect">
            <a:avLst/>
          </a:prstGeom>
          <a:solidFill>
            <a:srgbClr val="E6E7E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2" name="Google Shape;142;p26"/>
          <p:cNvPicPr preferRelativeResize="0"/>
          <p:nvPr/>
        </p:nvPicPr>
        <p:blipFill rotWithShape="1">
          <a:blip r:embed="rId2">
            <a:alphaModFix/>
          </a:blip>
          <a:srcRect b="14267" l="20715" r="254" t="6701"/>
          <a:stretch/>
        </p:blipFill>
        <p:spPr>
          <a:xfrm>
            <a:off x="1600200" y="1587104"/>
            <a:ext cx="5867400" cy="2922984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143" name="Google Shape;143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95600" y="228600"/>
            <a:ext cx="3441700" cy="116205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6"/>
          <p:cNvSpPr txBox="1"/>
          <p:nvPr/>
        </p:nvSpPr>
        <p:spPr>
          <a:xfrm>
            <a:off x="0" y="4767263"/>
            <a:ext cx="9144000" cy="13811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Copyright 2017 by the National Restaurant Association Educational Foundation (NRAEF). All rights reserved.</a:t>
            </a:r>
            <a:endParaRPr sz="110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9_Title Slide">
  <p:cSld name="9_Title Slide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00200" y="228600"/>
            <a:ext cx="5867400" cy="116205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7"/>
          <p:cNvSpPr/>
          <p:nvPr/>
        </p:nvSpPr>
        <p:spPr>
          <a:xfrm>
            <a:off x="0" y="1428750"/>
            <a:ext cx="9144000" cy="3714750"/>
          </a:xfrm>
          <a:prstGeom prst="rect">
            <a:avLst/>
          </a:prstGeom>
          <a:solidFill>
            <a:srgbClr val="E6E7E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8" name="Google Shape;148;p27"/>
          <p:cNvPicPr preferRelativeResize="0"/>
          <p:nvPr/>
        </p:nvPicPr>
        <p:blipFill rotWithShape="1">
          <a:blip r:embed="rId3">
            <a:alphaModFix/>
          </a:blip>
          <a:srcRect b="12923" l="9970" r="1945" t="8789"/>
          <a:stretch/>
        </p:blipFill>
        <p:spPr>
          <a:xfrm>
            <a:off x="1600200" y="1581150"/>
            <a:ext cx="5867400" cy="29337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49" name="Google Shape;149;p27"/>
          <p:cNvSpPr txBox="1"/>
          <p:nvPr/>
        </p:nvSpPr>
        <p:spPr>
          <a:xfrm>
            <a:off x="0" y="4767263"/>
            <a:ext cx="9144000" cy="13811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Copyright 2017 by the National Restaurant Association Educational Foundation (NRAEF). All rights reserved.</a:t>
            </a:r>
            <a:endParaRPr sz="110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0_Title Slide">
  <p:cSld name="10_Title Slide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8"/>
          <p:cNvSpPr/>
          <p:nvPr/>
        </p:nvSpPr>
        <p:spPr>
          <a:xfrm>
            <a:off x="0" y="1428750"/>
            <a:ext cx="9144000" cy="3714750"/>
          </a:xfrm>
          <a:prstGeom prst="rect">
            <a:avLst/>
          </a:prstGeom>
          <a:solidFill>
            <a:srgbClr val="E6E7E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2" name="Google Shape;152;p28"/>
          <p:cNvPicPr preferRelativeResize="0"/>
          <p:nvPr/>
        </p:nvPicPr>
        <p:blipFill rotWithShape="1">
          <a:blip r:embed="rId2">
            <a:alphaModFix/>
          </a:blip>
          <a:srcRect b="8456" l="3918" r="7284" t="52081"/>
          <a:stretch/>
        </p:blipFill>
        <p:spPr>
          <a:xfrm>
            <a:off x="1600200" y="1581150"/>
            <a:ext cx="5867400" cy="29337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153" name="Google Shape;153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38400" y="228600"/>
            <a:ext cx="4495800" cy="1171575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8"/>
          <p:cNvSpPr txBox="1"/>
          <p:nvPr/>
        </p:nvSpPr>
        <p:spPr>
          <a:xfrm>
            <a:off x="0" y="4767263"/>
            <a:ext cx="9144000" cy="13811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Copyright 2017 by the National Restaurant Association Educational Foundation (NRAEF). All rights reserved.</a:t>
            </a:r>
            <a:endParaRPr sz="110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1_Title Slide">
  <p:cSld name="11_Title Slide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9"/>
          <p:cNvSpPr/>
          <p:nvPr/>
        </p:nvSpPr>
        <p:spPr>
          <a:xfrm>
            <a:off x="0" y="1428750"/>
            <a:ext cx="9144000" cy="3714750"/>
          </a:xfrm>
          <a:prstGeom prst="rect">
            <a:avLst/>
          </a:prstGeom>
          <a:solidFill>
            <a:srgbClr val="E6E7E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7" name="Google Shape;157;p29"/>
          <p:cNvPicPr preferRelativeResize="0"/>
          <p:nvPr/>
        </p:nvPicPr>
        <p:blipFill rotWithShape="1">
          <a:blip r:embed="rId2">
            <a:alphaModFix/>
          </a:blip>
          <a:srcRect b="17249" l="4" r="19508" t="2264"/>
          <a:stretch/>
        </p:blipFill>
        <p:spPr>
          <a:xfrm>
            <a:off x="1600200" y="1581150"/>
            <a:ext cx="5867400" cy="29337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158" name="Google Shape;158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14600" y="228600"/>
            <a:ext cx="4584700" cy="116205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9"/>
          <p:cNvSpPr txBox="1"/>
          <p:nvPr/>
        </p:nvSpPr>
        <p:spPr>
          <a:xfrm>
            <a:off x="0" y="4767263"/>
            <a:ext cx="9144000" cy="13811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Copyright 2017 by the National Restaurant Association Educational Foundation (NRAEF). All rights reserved.</a:t>
            </a:r>
            <a:endParaRPr sz="110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2_Title Slide">
  <p:cSld name="12_Title Slide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0"/>
          <p:cNvSpPr/>
          <p:nvPr/>
        </p:nvSpPr>
        <p:spPr>
          <a:xfrm>
            <a:off x="0" y="1428750"/>
            <a:ext cx="9144000" cy="3714750"/>
          </a:xfrm>
          <a:prstGeom prst="rect">
            <a:avLst/>
          </a:prstGeom>
          <a:solidFill>
            <a:srgbClr val="E6E7E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2" name="Google Shape;162;p30"/>
          <p:cNvPicPr preferRelativeResize="0"/>
          <p:nvPr/>
        </p:nvPicPr>
        <p:blipFill rotWithShape="1">
          <a:blip r:embed="rId2">
            <a:alphaModFix/>
          </a:blip>
          <a:srcRect b="13364" l="39520" r="86" t="16444"/>
          <a:stretch/>
        </p:blipFill>
        <p:spPr>
          <a:xfrm>
            <a:off x="1600200" y="1600200"/>
            <a:ext cx="5867400" cy="291465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163" name="Google Shape;163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43200" y="228600"/>
            <a:ext cx="3505200" cy="116205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30"/>
          <p:cNvSpPr txBox="1"/>
          <p:nvPr/>
        </p:nvSpPr>
        <p:spPr>
          <a:xfrm>
            <a:off x="0" y="4767263"/>
            <a:ext cx="9144000" cy="13811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Copyright 2017 by the National Restaurant Association Educational Foundation (NRAEF). All rights reserved.</a:t>
            </a:r>
            <a:endParaRPr sz="110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3_Title Slide">
  <p:cSld name="13_Title Slide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1"/>
          <p:cNvSpPr/>
          <p:nvPr/>
        </p:nvSpPr>
        <p:spPr>
          <a:xfrm>
            <a:off x="0" y="1428750"/>
            <a:ext cx="9144000" cy="3714750"/>
          </a:xfrm>
          <a:prstGeom prst="rect">
            <a:avLst/>
          </a:prstGeom>
          <a:solidFill>
            <a:srgbClr val="E6E7E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7" name="Google Shape;167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12900" y="1581150"/>
            <a:ext cx="5842000" cy="29337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168" name="Google Shape;168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43200" y="228600"/>
            <a:ext cx="3505200" cy="116205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31"/>
          <p:cNvSpPr txBox="1"/>
          <p:nvPr/>
        </p:nvSpPr>
        <p:spPr>
          <a:xfrm>
            <a:off x="0" y="4767263"/>
            <a:ext cx="9144000" cy="13811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Copyright 2017 by the National Restaurant Association Educational Foundation (NRAEF). All rights reserved.</a:t>
            </a:r>
            <a:endParaRPr sz="110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4_Title Slide">
  <p:cSld name="14_Title Slide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898650" y="228600"/>
            <a:ext cx="5346700" cy="1209675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32"/>
          <p:cNvSpPr/>
          <p:nvPr/>
        </p:nvSpPr>
        <p:spPr>
          <a:xfrm>
            <a:off x="0" y="1428750"/>
            <a:ext cx="9144000" cy="3714750"/>
          </a:xfrm>
          <a:prstGeom prst="rect">
            <a:avLst/>
          </a:prstGeom>
          <a:solidFill>
            <a:srgbClr val="E6E7E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3" name="Google Shape;173;p32"/>
          <p:cNvPicPr preferRelativeResize="0"/>
          <p:nvPr/>
        </p:nvPicPr>
        <p:blipFill rotWithShape="1">
          <a:blip r:embed="rId3">
            <a:alphaModFix/>
          </a:blip>
          <a:srcRect b="13605" l="2728" r="3938" t="45723"/>
          <a:stretch/>
        </p:blipFill>
        <p:spPr>
          <a:xfrm>
            <a:off x="1600200" y="1581150"/>
            <a:ext cx="5867400" cy="29337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74" name="Google Shape;174;p32"/>
          <p:cNvSpPr txBox="1"/>
          <p:nvPr/>
        </p:nvSpPr>
        <p:spPr>
          <a:xfrm>
            <a:off x="0" y="4767263"/>
            <a:ext cx="9144000" cy="13811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Copyright 2017 by the National Restaurant Association Educational Foundation (NRAEF). All rights reserved.</a:t>
            </a:r>
            <a:endParaRPr sz="110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5_Title Slide">
  <p:cSld name="15_Title Slide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3"/>
          <p:cNvSpPr/>
          <p:nvPr/>
        </p:nvSpPr>
        <p:spPr>
          <a:xfrm>
            <a:off x="0" y="1428750"/>
            <a:ext cx="9144000" cy="3714750"/>
          </a:xfrm>
          <a:prstGeom prst="rect">
            <a:avLst/>
          </a:prstGeom>
          <a:solidFill>
            <a:srgbClr val="E6E7E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7" name="Google Shape;177;p33"/>
          <p:cNvPicPr preferRelativeResize="0"/>
          <p:nvPr/>
        </p:nvPicPr>
        <p:blipFill rotWithShape="1">
          <a:blip r:embed="rId2">
            <a:alphaModFix/>
          </a:blip>
          <a:srcRect b="6847" l="781" r="2045" t="44554"/>
          <a:stretch/>
        </p:blipFill>
        <p:spPr>
          <a:xfrm>
            <a:off x="1600200" y="1581150"/>
            <a:ext cx="5867400" cy="29337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178" name="Google Shape;178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228600"/>
            <a:ext cx="4406900" cy="116205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33"/>
          <p:cNvSpPr txBox="1"/>
          <p:nvPr/>
        </p:nvSpPr>
        <p:spPr>
          <a:xfrm>
            <a:off x="0" y="4767263"/>
            <a:ext cx="9144000" cy="13811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Copyright 2017 by the National Restaurant Association Educational Foundation (NRAEF). All rights reserved.</a:t>
            </a:r>
            <a:endParaRPr sz="110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6_Title Slide">
  <p:cSld name="16_Title Slide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905000" y="228600"/>
            <a:ext cx="5168900" cy="1209675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34"/>
          <p:cNvSpPr/>
          <p:nvPr/>
        </p:nvSpPr>
        <p:spPr>
          <a:xfrm>
            <a:off x="0" y="1428750"/>
            <a:ext cx="9144000" cy="3714750"/>
          </a:xfrm>
          <a:prstGeom prst="rect">
            <a:avLst/>
          </a:prstGeom>
          <a:solidFill>
            <a:srgbClr val="E6E7E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3" name="Google Shape;183;p34"/>
          <p:cNvPicPr preferRelativeResize="0"/>
          <p:nvPr/>
        </p:nvPicPr>
        <p:blipFill rotWithShape="1">
          <a:blip r:embed="rId3">
            <a:alphaModFix/>
          </a:blip>
          <a:srcRect b="9178" l="1192" r="2440" t="47991"/>
          <a:stretch/>
        </p:blipFill>
        <p:spPr>
          <a:xfrm>
            <a:off x="1600200" y="1581150"/>
            <a:ext cx="5867400" cy="29337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84" name="Google Shape;184;p34"/>
          <p:cNvSpPr txBox="1"/>
          <p:nvPr/>
        </p:nvSpPr>
        <p:spPr>
          <a:xfrm>
            <a:off x="0" y="4767263"/>
            <a:ext cx="9144000" cy="13811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Copyright 2017 by the National Restaurant Association Educational Foundation (NRAEF). All rights reserved.</a:t>
            </a:r>
            <a:endParaRPr sz="110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7_Title Slide">
  <p:cSld name="17_Title Slide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5"/>
          <p:cNvSpPr/>
          <p:nvPr/>
        </p:nvSpPr>
        <p:spPr>
          <a:xfrm>
            <a:off x="0" y="1428750"/>
            <a:ext cx="9144000" cy="3714750"/>
          </a:xfrm>
          <a:prstGeom prst="rect">
            <a:avLst/>
          </a:prstGeom>
          <a:solidFill>
            <a:srgbClr val="E6E7E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7" name="Google Shape;187;p35"/>
          <p:cNvPicPr preferRelativeResize="0"/>
          <p:nvPr/>
        </p:nvPicPr>
        <p:blipFill rotWithShape="1">
          <a:blip r:embed="rId2">
            <a:alphaModFix/>
          </a:blip>
          <a:srcRect b="2836" l="374" r="1645" t="32275"/>
          <a:stretch/>
        </p:blipFill>
        <p:spPr>
          <a:xfrm>
            <a:off x="1600200" y="1581150"/>
            <a:ext cx="5867400" cy="29337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188" name="Google Shape;188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43200" y="228600"/>
            <a:ext cx="3568700" cy="116205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35"/>
          <p:cNvSpPr txBox="1"/>
          <p:nvPr/>
        </p:nvSpPr>
        <p:spPr>
          <a:xfrm>
            <a:off x="0" y="4767263"/>
            <a:ext cx="9144000" cy="13811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Copyright 2017 by the National Restaurant Association Educational Foundation (NRAEF). All rights reserved.</a:t>
            </a:r>
            <a:endParaRPr sz="110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8_Title Slide">
  <p:cSld name="18_Title Slide"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6"/>
          <p:cNvSpPr/>
          <p:nvPr/>
        </p:nvSpPr>
        <p:spPr>
          <a:xfrm>
            <a:off x="0" y="1428750"/>
            <a:ext cx="9144000" cy="3714750"/>
          </a:xfrm>
          <a:prstGeom prst="rect">
            <a:avLst/>
          </a:prstGeom>
          <a:solidFill>
            <a:srgbClr val="E6E7E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2" name="Google Shape;192;p36"/>
          <p:cNvPicPr preferRelativeResize="0"/>
          <p:nvPr/>
        </p:nvPicPr>
        <p:blipFill rotWithShape="1">
          <a:blip r:embed="rId2">
            <a:alphaModFix/>
          </a:blip>
          <a:srcRect b="15243" l="0" r="8482" t="44083"/>
          <a:stretch/>
        </p:blipFill>
        <p:spPr>
          <a:xfrm>
            <a:off x="1600200" y="1581150"/>
            <a:ext cx="5867400" cy="29337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193" name="Google Shape;193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33600" y="228600"/>
            <a:ext cx="4749800" cy="11620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36"/>
          <p:cNvSpPr txBox="1"/>
          <p:nvPr/>
        </p:nvSpPr>
        <p:spPr>
          <a:xfrm>
            <a:off x="0" y="4767263"/>
            <a:ext cx="9144000" cy="13811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Copyright 2017 by the National Restaurant Association Educational Foundation (NRAEF). All rights reserved.</a:t>
            </a:r>
            <a:endParaRPr sz="110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9_Title Slide">
  <p:cSld name="19_Title Slide"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905000" y="228600"/>
            <a:ext cx="5143500" cy="116205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37"/>
          <p:cNvSpPr/>
          <p:nvPr/>
        </p:nvSpPr>
        <p:spPr>
          <a:xfrm>
            <a:off x="0" y="1428750"/>
            <a:ext cx="9144000" cy="3714750"/>
          </a:xfrm>
          <a:prstGeom prst="rect">
            <a:avLst/>
          </a:prstGeom>
          <a:solidFill>
            <a:srgbClr val="E6E7E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8" name="Google Shape;198;p37"/>
          <p:cNvPicPr preferRelativeResize="0"/>
          <p:nvPr/>
        </p:nvPicPr>
        <p:blipFill rotWithShape="1">
          <a:blip r:embed="rId3">
            <a:alphaModFix/>
          </a:blip>
          <a:srcRect b="8057" l="449" r="25703" t="18095"/>
          <a:stretch/>
        </p:blipFill>
        <p:spPr>
          <a:xfrm>
            <a:off x="1600200" y="1581150"/>
            <a:ext cx="5867400" cy="29337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99" name="Google Shape;199;p37"/>
          <p:cNvSpPr txBox="1"/>
          <p:nvPr/>
        </p:nvSpPr>
        <p:spPr>
          <a:xfrm>
            <a:off x="0" y="4767263"/>
            <a:ext cx="9144000" cy="13811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Copyright 2017 by the National Restaurant Association Educational Foundation (NRAEF). All rights reserved.</a:t>
            </a:r>
            <a:endParaRPr sz="110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0_Title Slide">
  <p:cSld name="20_Title Slide"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981200" y="228600"/>
            <a:ext cx="5092700" cy="116205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38"/>
          <p:cNvSpPr/>
          <p:nvPr/>
        </p:nvSpPr>
        <p:spPr>
          <a:xfrm>
            <a:off x="0" y="1428750"/>
            <a:ext cx="9144000" cy="3714750"/>
          </a:xfrm>
          <a:prstGeom prst="rect">
            <a:avLst/>
          </a:prstGeom>
          <a:solidFill>
            <a:srgbClr val="E6E7E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3" name="Google Shape;203;p38"/>
          <p:cNvPicPr preferRelativeResize="0"/>
          <p:nvPr/>
        </p:nvPicPr>
        <p:blipFill rotWithShape="1">
          <a:blip r:embed="rId3">
            <a:alphaModFix/>
          </a:blip>
          <a:srcRect b="20332" l="1346" r="27925" t="8939"/>
          <a:stretch/>
        </p:blipFill>
        <p:spPr>
          <a:xfrm>
            <a:off x="1600200" y="1587104"/>
            <a:ext cx="5867400" cy="2921794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204" name="Google Shape;204;p38"/>
          <p:cNvSpPr txBox="1"/>
          <p:nvPr/>
        </p:nvSpPr>
        <p:spPr>
          <a:xfrm>
            <a:off x="0" y="4767263"/>
            <a:ext cx="9144000" cy="13811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Copyright 2017 by the National Restaurant Association Educational Foundation (NRAEF). All rights reserved.</a:t>
            </a:r>
            <a:endParaRPr sz="110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1_Title Slide">
  <p:cSld name="21_Title Slide"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498600" y="228600"/>
            <a:ext cx="5969000" cy="116205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39"/>
          <p:cNvSpPr/>
          <p:nvPr/>
        </p:nvSpPr>
        <p:spPr>
          <a:xfrm>
            <a:off x="0" y="1428750"/>
            <a:ext cx="9144000" cy="3714750"/>
          </a:xfrm>
          <a:prstGeom prst="rect">
            <a:avLst/>
          </a:prstGeom>
          <a:solidFill>
            <a:srgbClr val="E6E7E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8" name="Google Shape;208;p39"/>
          <p:cNvPicPr preferRelativeResize="0"/>
          <p:nvPr/>
        </p:nvPicPr>
        <p:blipFill rotWithShape="1">
          <a:blip r:embed="rId3">
            <a:alphaModFix/>
          </a:blip>
          <a:srcRect b="22377" l="6061" r="9586" t="13354"/>
          <a:stretch/>
        </p:blipFill>
        <p:spPr>
          <a:xfrm>
            <a:off x="1600200" y="1581150"/>
            <a:ext cx="5867400" cy="29337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209" name="Google Shape;209;p39"/>
          <p:cNvSpPr txBox="1"/>
          <p:nvPr/>
        </p:nvSpPr>
        <p:spPr>
          <a:xfrm>
            <a:off x="0" y="4767263"/>
            <a:ext cx="9144000" cy="13811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Copyright 2017 by the National Restaurant Association Educational Foundation (NRAEF). All rights reserved.</a:t>
            </a:r>
            <a:endParaRPr sz="110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Column_picture_text">
  <p:cSld name="2Column_picture_text"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1" name="Google Shape;211;p40"/>
          <p:cNvCxnSpPr/>
          <p:nvPr/>
        </p:nvCxnSpPr>
        <p:spPr>
          <a:xfrm>
            <a:off x="381000" y="285750"/>
            <a:ext cx="0" cy="4286250"/>
          </a:xfrm>
          <a:prstGeom prst="straightConnector1">
            <a:avLst/>
          </a:prstGeom>
          <a:noFill/>
          <a:ln cap="flat" cmpd="sng" w="9525">
            <a:solidFill>
              <a:srgbClr val="EA5E2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12" name="Google Shape;212;p40"/>
          <p:cNvSpPr/>
          <p:nvPr/>
        </p:nvSpPr>
        <p:spPr>
          <a:xfrm>
            <a:off x="304800" y="114300"/>
            <a:ext cx="457200" cy="3429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rgbClr val="EA5E2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40"/>
          <p:cNvSpPr/>
          <p:nvPr/>
        </p:nvSpPr>
        <p:spPr>
          <a:xfrm>
            <a:off x="457200" y="171450"/>
            <a:ext cx="1524000" cy="34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40"/>
          <p:cNvSpPr/>
          <p:nvPr/>
        </p:nvSpPr>
        <p:spPr>
          <a:xfrm>
            <a:off x="0" y="4743450"/>
            <a:ext cx="9144000" cy="400050"/>
          </a:xfrm>
          <a:prstGeom prst="rect">
            <a:avLst/>
          </a:prstGeom>
          <a:solidFill>
            <a:srgbClr val="E6E7E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40"/>
          <p:cNvSpPr/>
          <p:nvPr/>
        </p:nvSpPr>
        <p:spPr>
          <a:xfrm>
            <a:off x="457200" y="746522"/>
            <a:ext cx="2971800" cy="1257300"/>
          </a:xfrm>
          <a:prstGeom prst="rect">
            <a:avLst/>
          </a:prstGeom>
          <a:solidFill>
            <a:srgbClr val="E6E7E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40"/>
          <p:cNvSpPr/>
          <p:nvPr/>
        </p:nvSpPr>
        <p:spPr>
          <a:xfrm>
            <a:off x="3733800" y="746522"/>
            <a:ext cx="2971800" cy="1257300"/>
          </a:xfrm>
          <a:prstGeom prst="rect">
            <a:avLst/>
          </a:prstGeom>
          <a:solidFill>
            <a:srgbClr val="E6E7E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40"/>
          <p:cNvSpPr txBox="1"/>
          <p:nvPr>
            <p:ph type="title"/>
          </p:nvPr>
        </p:nvSpPr>
        <p:spPr>
          <a:xfrm>
            <a:off x="457200" y="205978"/>
            <a:ext cx="8229600" cy="36552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2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2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2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2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2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3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3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3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3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8" name="Google Shape;218;p40"/>
          <p:cNvSpPr txBox="1"/>
          <p:nvPr>
            <p:ph idx="1" type="body"/>
          </p:nvPr>
        </p:nvSpPr>
        <p:spPr>
          <a:xfrm>
            <a:off x="457200" y="2118362"/>
            <a:ext cx="2971800" cy="245363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04800" lvl="0" marL="457200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100"/>
              <a:buFont typeface="Courier New"/>
              <a:buChar char="o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85750" lvl="2" marL="1371600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900"/>
              <a:buFont typeface="Noto Sans Symbols"/>
              <a:buChar char="▪"/>
              <a:defRPr b="0" i="0" sz="9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79400" lvl="3" marL="1828800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800"/>
              <a:buFont typeface="Arial"/>
              <a:buChar char="–"/>
              <a:defRPr b="0" i="0" sz="8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79400" lvl="4" marL="2286000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800"/>
              <a:buFont typeface="Arial"/>
              <a:buChar char="»"/>
              <a:defRPr b="0" i="0" sz="8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2385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9" name="Google Shape;219;p40"/>
          <p:cNvSpPr/>
          <p:nvPr>
            <p:ph idx="2" type="pic"/>
          </p:nvPr>
        </p:nvSpPr>
        <p:spPr>
          <a:xfrm>
            <a:off x="609600" y="861061"/>
            <a:ext cx="2667000" cy="1028700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Courier New"/>
              <a:buChar char="o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100"/>
              <a:buFont typeface="Noto Sans Symbols"/>
              <a:buChar char="▪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900"/>
              <a:buFont typeface="Arial"/>
              <a:buChar char="–"/>
              <a:defRPr b="0" i="0" sz="9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800"/>
              <a:buFont typeface="Arial"/>
              <a:buChar char="»"/>
              <a:defRPr b="0" i="0" sz="8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0" name="Google Shape;220;p40"/>
          <p:cNvSpPr txBox="1"/>
          <p:nvPr>
            <p:ph idx="3" type="body"/>
          </p:nvPr>
        </p:nvSpPr>
        <p:spPr>
          <a:xfrm>
            <a:off x="3733800" y="2118362"/>
            <a:ext cx="2971800" cy="245363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04800" lvl="0" marL="457200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100"/>
              <a:buFont typeface="Courier New"/>
              <a:buChar char="o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85750" lvl="2" marL="1371600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900"/>
              <a:buFont typeface="Noto Sans Symbols"/>
              <a:buChar char="▪"/>
              <a:defRPr b="0" i="0" sz="9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79400" lvl="3" marL="1828800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800"/>
              <a:buFont typeface="Arial"/>
              <a:buChar char="–"/>
              <a:defRPr b="0" i="0" sz="8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79400" lvl="4" marL="2286000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800"/>
              <a:buFont typeface="Arial"/>
              <a:buChar char="»"/>
              <a:defRPr b="0" i="0" sz="8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2385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1" name="Google Shape;221;p40"/>
          <p:cNvSpPr/>
          <p:nvPr>
            <p:ph idx="4" type="pic"/>
          </p:nvPr>
        </p:nvSpPr>
        <p:spPr>
          <a:xfrm>
            <a:off x="3886200" y="861061"/>
            <a:ext cx="2667000" cy="1028700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Courier New"/>
              <a:buChar char="o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100"/>
              <a:buFont typeface="Noto Sans Symbols"/>
              <a:buChar char="▪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900"/>
              <a:buFont typeface="Arial"/>
              <a:buChar char="–"/>
              <a:defRPr b="0" i="0" sz="9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800"/>
              <a:buFont typeface="Arial"/>
              <a:buChar char="»"/>
              <a:defRPr b="0" i="0" sz="8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2" name="Google Shape;222;p40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Column_picture_text">
  <p:cSld name="3Column_picture_text"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4" name="Google Shape;224;p41"/>
          <p:cNvCxnSpPr/>
          <p:nvPr/>
        </p:nvCxnSpPr>
        <p:spPr>
          <a:xfrm>
            <a:off x="381000" y="285750"/>
            <a:ext cx="0" cy="4286250"/>
          </a:xfrm>
          <a:prstGeom prst="straightConnector1">
            <a:avLst/>
          </a:prstGeom>
          <a:noFill/>
          <a:ln cap="flat" cmpd="sng" w="9525">
            <a:solidFill>
              <a:srgbClr val="EA5E2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5" name="Google Shape;225;p41"/>
          <p:cNvSpPr/>
          <p:nvPr/>
        </p:nvSpPr>
        <p:spPr>
          <a:xfrm>
            <a:off x="304800" y="114300"/>
            <a:ext cx="457200" cy="3429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rgbClr val="EA5E2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41"/>
          <p:cNvSpPr/>
          <p:nvPr/>
        </p:nvSpPr>
        <p:spPr>
          <a:xfrm>
            <a:off x="457200" y="171450"/>
            <a:ext cx="1524000" cy="34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41"/>
          <p:cNvSpPr/>
          <p:nvPr/>
        </p:nvSpPr>
        <p:spPr>
          <a:xfrm>
            <a:off x="0" y="4743450"/>
            <a:ext cx="9144000" cy="400050"/>
          </a:xfrm>
          <a:prstGeom prst="rect">
            <a:avLst/>
          </a:prstGeom>
          <a:solidFill>
            <a:srgbClr val="E6E7E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41"/>
          <p:cNvSpPr/>
          <p:nvPr/>
        </p:nvSpPr>
        <p:spPr>
          <a:xfrm>
            <a:off x="457200" y="746522"/>
            <a:ext cx="2667000" cy="1257300"/>
          </a:xfrm>
          <a:prstGeom prst="rect">
            <a:avLst/>
          </a:prstGeom>
          <a:solidFill>
            <a:srgbClr val="E6E7E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41"/>
          <p:cNvSpPr/>
          <p:nvPr/>
        </p:nvSpPr>
        <p:spPr>
          <a:xfrm>
            <a:off x="3352800" y="742950"/>
            <a:ext cx="2667000" cy="1257300"/>
          </a:xfrm>
          <a:prstGeom prst="rect">
            <a:avLst/>
          </a:prstGeom>
          <a:solidFill>
            <a:srgbClr val="E6E7E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41"/>
          <p:cNvSpPr/>
          <p:nvPr/>
        </p:nvSpPr>
        <p:spPr>
          <a:xfrm>
            <a:off x="6248400" y="746522"/>
            <a:ext cx="2667000" cy="1257300"/>
          </a:xfrm>
          <a:prstGeom prst="rect">
            <a:avLst/>
          </a:prstGeom>
          <a:solidFill>
            <a:srgbClr val="E6E7E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41"/>
          <p:cNvSpPr txBox="1"/>
          <p:nvPr>
            <p:ph type="title"/>
          </p:nvPr>
        </p:nvSpPr>
        <p:spPr>
          <a:xfrm>
            <a:off x="457200" y="205978"/>
            <a:ext cx="8229600" cy="36552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2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2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2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2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2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3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3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3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3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2" name="Google Shape;232;p41"/>
          <p:cNvSpPr txBox="1"/>
          <p:nvPr>
            <p:ph idx="1" type="body"/>
          </p:nvPr>
        </p:nvSpPr>
        <p:spPr>
          <a:xfrm>
            <a:off x="457200" y="2118362"/>
            <a:ext cx="2667000" cy="245363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04800" lvl="0" marL="457200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100"/>
              <a:buFont typeface="Courier New"/>
              <a:buChar char="o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85750" lvl="2" marL="1371600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900"/>
              <a:buFont typeface="Noto Sans Symbols"/>
              <a:buChar char="▪"/>
              <a:defRPr b="0" i="0" sz="9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79400" lvl="3" marL="1828800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800"/>
              <a:buFont typeface="Arial"/>
              <a:buChar char="–"/>
              <a:defRPr b="0" i="0" sz="8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79400" lvl="4" marL="2286000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800"/>
              <a:buFont typeface="Arial"/>
              <a:buChar char="»"/>
              <a:defRPr b="0" i="0" sz="8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2385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3" name="Google Shape;233;p41"/>
          <p:cNvSpPr/>
          <p:nvPr>
            <p:ph idx="2" type="pic"/>
          </p:nvPr>
        </p:nvSpPr>
        <p:spPr>
          <a:xfrm>
            <a:off x="609600" y="861061"/>
            <a:ext cx="2362200" cy="1028700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Courier New"/>
              <a:buChar char="o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100"/>
              <a:buFont typeface="Noto Sans Symbols"/>
              <a:buChar char="▪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900"/>
              <a:buFont typeface="Arial"/>
              <a:buChar char="–"/>
              <a:defRPr b="0" i="0" sz="9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800"/>
              <a:buFont typeface="Arial"/>
              <a:buChar char="»"/>
              <a:defRPr b="0" i="0" sz="8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4" name="Google Shape;234;p41"/>
          <p:cNvSpPr/>
          <p:nvPr>
            <p:ph idx="3" type="pic"/>
          </p:nvPr>
        </p:nvSpPr>
        <p:spPr>
          <a:xfrm>
            <a:off x="3505200" y="857250"/>
            <a:ext cx="2362200" cy="1028700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Courier New"/>
              <a:buChar char="o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100"/>
              <a:buFont typeface="Noto Sans Symbols"/>
              <a:buChar char="▪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900"/>
              <a:buFont typeface="Arial"/>
              <a:buChar char="–"/>
              <a:defRPr b="0" i="0" sz="9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800"/>
              <a:buFont typeface="Arial"/>
              <a:buChar char="»"/>
              <a:defRPr b="0" i="0" sz="8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5" name="Google Shape;235;p41"/>
          <p:cNvSpPr/>
          <p:nvPr>
            <p:ph idx="4" type="pic"/>
          </p:nvPr>
        </p:nvSpPr>
        <p:spPr>
          <a:xfrm>
            <a:off x="6400800" y="861060"/>
            <a:ext cx="2362200" cy="1028700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Courier New"/>
              <a:buChar char="o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100"/>
              <a:buFont typeface="Noto Sans Symbols"/>
              <a:buChar char="▪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900"/>
              <a:buFont typeface="Arial"/>
              <a:buChar char="–"/>
              <a:defRPr b="0" i="0" sz="9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800"/>
              <a:buFont typeface="Arial"/>
              <a:buChar char="»"/>
              <a:defRPr b="0" i="0" sz="8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6" name="Google Shape;236;p41"/>
          <p:cNvSpPr txBox="1"/>
          <p:nvPr>
            <p:ph idx="5" type="body"/>
          </p:nvPr>
        </p:nvSpPr>
        <p:spPr>
          <a:xfrm>
            <a:off x="3352800" y="2118361"/>
            <a:ext cx="2667000" cy="245363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04800" lvl="0" marL="457200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100"/>
              <a:buFont typeface="Courier New"/>
              <a:buChar char="o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85750" lvl="2" marL="1371600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900"/>
              <a:buFont typeface="Noto Sans Symbols"/>
              <a:buChar char="▪"/>
              <a:defRPr b="0" i="0" sz="9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79400" lvl="3" marL="1828800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800"/>
              <a:buFont typeface="Arial"/>
              <a:buChar char="–"/>
              <a:defRPr b="0" i="0" sz="8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79400" lvl="4" marL="2286000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800"/>
              <a:buFont typeface="Arial"/>
              <a:buChar char="»"/>
              <a:defRPr b="0" i="0" sz="8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2385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7" name="Google Shape;237;p41"/>
          <p:cNvSpPr txBox="1"/>
          <p:nvPr>
            <p:ph idx="6" type="body"/>
          </p:nvPr>
        </p:nvSpPr>
        <p:spPr>
          <a:xfrm>
            <a:off x="6248400" y="2114551"/>
            <a:ext cx="2667000" cy="24574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04800" lvl="0" marL="457200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100"/>
              <a:buFont typeface="Courier New"/>
              <a:buChar char="o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85750" lvl="2" marL="1371600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900"/>
              <a:buFont typeface="Noto Sans Symbols"/>
              <a:buChar char="▪"/>
              <a:defRPr b="0" i="0" sz="9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79400" lvl="3" marL="1828800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800"/>
              <a:buFont typeface="Arial"/>
              <a:buChar char="–"/>
              <a:defRPr b="0" i="0" sz="8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79400" lvl="4" marL="2286000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800"/>
              <a:buFont typeface="Arial"/>
              <a:buChar char="»"/>
              <a:defRPr b="0" i="0" sz="8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2385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8" name="Google Shape;238;p41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_large image">
  <p:cSld name="Title_large image"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0" name="Google Shape;240;p42"/>
          <p:cNvCxnSpPr/>
          <p:nvPr/>
        </p:nvCxnSpPr>
        <p:spPr>
          <a:xfrm>
            <a:off x="381000" y="285750"/>
            <a:ext cx="0" cy="4286250"/>
          </a:xfrm>
          <a:prstGeom prst="straightConnector1">
            <a:avLst/>
          </a:prstGeom>
          <a:noFill/>
          <a:ln cap="flat" cmpd="sng" w="9525">
            <a:solidFill>
              <a:srgbClr val="EA5E2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41" name="Google Shape;241;p42"/>
          <p:cNvSpPr/>
          <p:nvPr/>
        </p:nvSpPr>
        <p:spPr>
          <a:xfrm>
            <a:off x="304800" y="114300"/>
            <a:ext cx="457200" cy="3429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rgbClr val="EA5E2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42"/>
          <p:cNvSpPr/>
          <p:nvPr/>
        </p:nvSpPr>
        <p:spPr>
          <a:xfrm>
            <a:off x="457200" y="171450"/>
            <a:ext cx="1524000" cy="34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42"/>
          <p:cNvSpPr/>
          <p:nvPr/>
        </p:nvSpPr>
        <p:spPr>
          <a:xfrm>
            <a:off x="0" y="4743450"/>
            <a:ext cx="9144000" cy="400050"/>
          </a:xfrm>
          <a:prstGeom prst="rect">
            <a:avLst/>
          </a:prstGeom>
          <a:solidFill>
            <a:srgbClr val="E6E7E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42"/>
          <p:cNvSpPr txBox="1"/>
          <p:nvPr>
            <p:ph type="title"/>
          </p:nvPr>
        </p:nvSpPr>
        <p:spPr>
          <a:xfrm>
            <a:off x="457200" y="205978"/>
            <a:ext cx="8229600" cy="36552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2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2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2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2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2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3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3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3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3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5" name="Google Shape;245;p42"/>
          <p:cNvSpPr/>
          <p:nvPr>
            <p:ph idx="2" type="pic"/>
          </p:nvPr>
        </p:nvSpPr>
        <p:spPr>
          <a:xfrm>
            <a:off x="457200" y="971550"/>
            <a:ext cx="82296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Courier New"/>
              <a:buChar char="o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100"/>
              <a:buFont typeface="Noto Sans Symbols"/>
              <a:buChar char="▪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900"/>
              <a:buFont typeface="Arial"/>
              <a:buChar char="–"/>
              <a:defRPr b="0" i="0" sz="9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800"/>
              <a:buFont typeface="Arial"/>
              <a:buChar char="»"/>
              <a:defRPr b="0" i="0" sz="8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6" name="Google Shape;246;p42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Title and Content">
  <p:cSld name="1_Title and Content"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3"/>
          <p:cNvSpPr txBox="1"/>
          <p:nvPr>
            <p:ph type="title"/>
          </p:nvPr>
        </p:nvSpPr>
        <p:spPr>
          <a:xfrm>
            <a:off x="457200" y="205978"/>
            <a:ext cx="8229600" cy="36552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0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2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2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2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2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3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3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3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3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9" name="Google Shape;249;p43"/>
          <p:cNvSpPr txBox="1"/>
          <p:nvPr>
            <p:ph idx="1" type="body"/>
          </p:nvPr>
        </p:nvSpPr>
        <p:spPr>
          <a:xfrm>
            <a:off x="457200" y="1771651"/>
            <a:ext cx="8229600" cy="282297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marR="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Courier New"/>
              <a:buChar char="o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100"/>
              <a:buFont typeface="Noto Sans Symbols"/>
              <a:buChar char="▪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85750" lvl="3" marL="1828800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900"/>
              <a:buFont typeface="Arial"/>
              <a:buChar char="–"/>
              <a:defRPr b="0" i="0" sz="9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79400" lvl="4" marL="2286000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800"/>
              <a:buFont typeface="Arial"/>
              <a:buChar char="»"/>
              <a:defRPr b="0" i="0" sz="8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2385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0" name="Google Shape;250;p43"/>
          <p:cNvSpPr txBox="1"/>
          <p:nvPr>
            <p:ph idx="2" type="body"/>
          </p:nvPr>
        </p:nvSpPr>
        <p:spPr>
          <a:xfrm>
            <a:off x="457200" y="1143001"/>
            <a:ext cx="8229600" cy="5714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Courier New"/>
              <a:buChar char="o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100"/>
              <a:buFont typeface="Noto Sans Symbols"/>
              <a:buChar char="▪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85750" lvl="3" marL="1828800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900"/>
              <a:buFont typeface="Arial"/>
              <a:buChar char="–"/>
              <a:defRPr b="0" i="0" sz="9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79400" lvl="4" marL="2286000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800"/>
              <a:buFont typeface="Arial"/>
              <a:buChar char="»"/>
              <a:defRPr b="0" i="0" sz="8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2385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1" name="Google Shape;251;p43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4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5"/>
          <p:cNvSpPr txBox="1"/>
          <p:nvPr>
            <p:ph type="title"/>
          </p:nvPr>
        </p:nvSpPr>
        <p:spPr>
          <a:xfrm>
            <a:off x="457201" y="204788"/>
            <a:ext cx="3008313" cy="871537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15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2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2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2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2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3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3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3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3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6" name="Google Shape;256;p45"/>
          <p:cNvSpPr txBox="1"/>
          <p:nvPr>
            <p:ph idx="1" type="body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marR="0" rtl="0" algn="l">
              <a:spcBef>
                <a:spcPts val="50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1950" lvl="1" marL="914400" marR="0" rtl="0" algn="l">
              <a:spcBef>
                <a:spcPts val="400"/>
              </a:spcBef>
              <a:spcAft>
                <a:spcPts val="0"/>
              </a:spcAft>
              <a:buClr>
                <a:srgbClr val="EA5E2F"/>
              </a:buClr>
              <a:buSzPts val="2100"/>
              <a:buFont typeface="Courier New"/>
              <a:buChar char="o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spcBef>
                <a:spcPts val="400"/>
              </a:spcBef>
              <a:spcAft>
                <a:spcPts val="0"/>
              </a:spcAft>
              <a:buClr>
                <a:srgbClr val="EA5E2F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3850" lvl="3" marL="1828800" marR="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500"/>
              <a:buFont typeface="Arial"/>
              <a:buChar char="–"/>
              <a:defRPr b="0" i="0" sz="15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23850" lvl="4" marL="2286000" marR="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2385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7" name="Google Shape;257;p45"/>
          <p:cNvSpPr txBox="1"/>
          <p:nvPr>
            <p:ph idx="2" type="body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900"/>
              <a:buFont typeface="Courier New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800"/>
              <a:buFont typeface="Noto Sans Symbols"/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100"/>
              </a:spcBef>
              <a:spcAft>
                <a:spcPts val="0"/>
              </a:spcAft>
              <a:buClr>
                <a:srgbClr val="EA5E2F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100"/>
              </a:spcBef>
              <a:spcAft>
                <a:spcPts val="0"/>
              </a:spcAft>
              <a:buClr>
                <a:srgbClr val="EA5E2F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8" name="Google Shape;258;p45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6"/>
          <p:cNvSpPr txBox="1"/>
          <p:nvPr>
            <p:ph type="title"/>
          </p:nvPr>
        </p:nvSpPr>
        <p:spPr>
          <a:xfrm>
            <a:off x="1792288" y="3600450"/>
            <a:ext cx="5486400" cy="425053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15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2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2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2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2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3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3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3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3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1" name="Google Shape;261;p46"/>
          <p:cNvSpPr/>
          <p:nvPr>
            <p:ph idx="2" type="pic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50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400"/>
              </a:spcBef>
              <a:spcAft>
                <a:spcPts val="0"/>
              </a:spcAft>
              <a:buClr>
                <a:srgbClr val="EA5E2F"/>
              </a:buClr>
              <a:buSzPts val="2100"/>
              <a:buFont typeface="Courier New"/>
              <a:buNone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400"/>
              </a:spcBef>
              <a:spcAft>
                <a:spcPts val="0"/>
              </a:spcAft>
              <a:buClr>
                <a:srgbClr val="EA5E2F"/>
              </a:buClr>
              <a:buSzPts val="1800"/>
              <a:buFont typeface="Noto Sans Symbols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2" name="Google Shape;262;p46"/>
          <p:cNvSpPr txBox="1"/>
          <p:nvPr>
            <p:ph idx="1" type="body"/>
          </p:nvPr>
        </p:nvSpPr>
        <p:spPr>
          <a:xfrm>
            <a:off x="1792288" y="4025503"/>
            <a:ext cx="5486400" cy="60364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900"/>
              <a:buFont typeface="Courier New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800"/>
              <a:buFont typeface="Noto Sans Symbols"/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100"/>
              </a:spcBef>
              <a:spcAft>
                <a:spcPts val="0"/>
              </a:spcAft>
              <a:buClr>
                <a:srgbClr val="EA5E2F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100"/>
              </a:spcBef>
              <a:spcAft>
                <a:spcPts val="0"/>
              </a:spcAft>
              <a:buClr>
                <a:srgbClr val="EA5E2F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3" name="Google Shape;263;p46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7"/>
          <p:cNvSpPr txBox="1"/>
          <p:nvPr>
            <p:ph type="title"/>
          </p:nvPr>
        </p:nvSpPr>
        <p:spPr>
          <a:xfrm>
            <a:off x="457200" y="205978"/>
            <a:ext cx="8229600" cy="36552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2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2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2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2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2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3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3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3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3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6" name="Google Shape;266;p47"/>
          <p:cNvSpPr txBox="1"/>
          <p:nvPr>
            <p:ph idx="1" type="body"/>
          </p:nvPr>
        </p:nvSpPr>
        <p:spPr>
          <a:xfrm rot="5400000">
            <a:off x="2771775" y="-1343025"/>
            <a:ext cx="360045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marR="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Courier New"/>
              <a:buChar char="o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100"/>
              <a:buFont typeface="Noto Sans Symbols"/>
              <a:buChar char="▪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85750" lvl="3" marL="1828800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900"/>
              <a:buFont typeface="Arial"/>
              <a:buChar char="–"/>
              <a:defRPr b="0" i="0" sz="9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79400" lvl="4" marL="2286000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800"/>
              <a:buFont typeface="Arial"/>
              <a:buChar char="»"/>
              <a:defRPr b="0" i="0" sz="8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2385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7" name="Google Shape;267;p47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8"/>
          <p:cNvSpPr txBox="1"/>
          <p:nvPr>
            <p:ph type="title"/>
          </p:nvPr>
        </p:nvSpPr>
        <p:spPr>
          <a:xfrm rot="5400000">
            <a:off x="5463778" y="1371601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2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2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2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2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2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3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3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3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3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0" name="Google Shape;270;p48"/>
          <p:cNvSpPr txBox="1"/>
          <p:nvPr>
            <p:ph idx="1" type="body"/>
          </p:nvPr>
        </p:nvSpPr>
        <p:spPr>
          <a:xfrm rot="5400000">
            <a:off x="1272778" y="-609599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marR="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Courier New"/>
              <a:buChar char="o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100"/>
              <a:buFont typeface="Noto Sans Symbols"/>
              <a:buChar char="▪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85750" lvl="3" marL="1828800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900"/>
              <a:buFont typeface="Arial"/>
              <a:buChar char="–"/>
              <a:defRPr b="0" i="0" sz="9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79400" lvl="4" marL="2286000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800"/>
              <a:buFont typeface="Arial"/>
              <a:buChar char="»"/>
              <a:defRPr b="0" i="0" sz="8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2385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1" name="Google Shape;271;p48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50"/>
          <p:cNvSpPr/>
          <p:nvPr/>
        </p:nvSpPr>
        <p:spPr>
          <a:xfrm>
            <a:off x="2744013" y="756700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278" name="Google Shape;278;p50"/>
          <p:cNvSpPr/>
          <p:nvPr/>
        </p:nvSpPr>
        <p:spPr>
          <a:xfrm rot="10800000">
            <a:off x="5318350" y="32667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279" name="Google Shape;279;p50"/>
          <p:cNvSpPr txBox="1"/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80" name="Google Shape;280;p50"/>
          <p:cNvSpPr txBox="1"/>
          <p:nvPr>
            <p:ph idx="1" type="subTitle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281" name="Google Shape;281;p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51"/>
          <p:cNvSpPr/>
          <p:nvPr/>
        </p:nvSpPr>
        <p:spPr>
          <a:xfrm flipH="1">
            <a:off x="7595938" y="4602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284" name="Google Shape;284;p51"/>
          <p:cNvSpPr/>
          <p:nvPr/>
        </p:nvSpPr>
        <p:spPr>
          <a:xfrm flipH="1" rot="10800000">
            <a:off x="466425" y="35583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285" name="Google Shape;285;p51"/>
          <p:cNvSpPr txBox="1"/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86" name="Google Shape;286;p5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52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52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90" name="Google Shape;290;p52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91" name="Google Shape;291;p5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53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94" name="Google Shape;294;p53"/>
          <p:cNvSpPr txBox="1"/>
          <p:nvPr>
            <p:ph idx="1" type="body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5" name="Google Shape;295;p53"/>
          <p:cNvSpPr txBox="1"/>
          <p:nvPr>
            <p:ph idx="2" type="body"/>
          </p:nvPr>
        </p:nvSpPr>
        <p:spPr>
          <a:xfrm>
            <a:off x="4832400" y="1225225"/>
            <a:ext cx="39999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6" name="Google Shape;296;p5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54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99" name="Google Shape;299;p5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55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02" name="Google Shape;302;p55"/>
          <p:cNvSpPr txBox="1"/>
          <p:nvPr>
            <p:ph idx="1" type="body"/>
          </p:nvPr>
        </p:nvSpPr>
        <p:spPr>
          <a:xfrm>
            <a:off x="311700" y="1399400"/>
            <a:ext cx="2808000" cy="278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3" name="Google Shape;303;p5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56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56"/>
          <p:cNvSpPr txBox="1"/>
          <p:nvPr>
            <p:ph type="title"/>
          </p:nvPr>
        </p:nvSpPr>
        <p:spPr>
          <a:xfrm>
            <a:off x="490250" y="450150"/>
            <a:ext cx="5878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07" name="Google Shape;307;p5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57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10" name="Google Shape;310;p57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11" name="Google Shape;311;p57"/>
          <p:cNvSpPr txBox="1"/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312" name="Google Shape;312;p57"/>
          <p:cNvSpPr txBox="1"/>
          <p:nvPr>
            <p:ph idx="1" type="subTitle"/>
          </p:nvPr>
        </p:nvSpPr>
        <p:spPr>
          <a:xfrm>
            <a:off x="265500" y="2769001"/>
            <a:ext cx="4045200" cy="157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313" name="Google Shape;313;p57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14" name="Google Shape;314;p5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58"/>
          <p:cNvSpPr txBox="1"/>
          <p:nvPr>
            <p:ph idx="1" type="body"/>
          </p:nvPr>
        </p:nvSpPr>
        <p:spPr>
          <a:xfrm>
            <a:off x="319500" y="42189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/>
        </p:txBody>
      </p:sp>
      <p:sp>
        <p:nvSpPr>
          <p:cNvPr id="317" name="Google Shape;317;p5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59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59"/>
          <p:cNvSpPr txBox="1"/>
          <p:nvPr>
            <p:ph hasCustomPrompt="1" type="title"/>
          </p:nvPr>
        </p:nvSpPr>
        <p:spPr>
          <a:xfrm>
            <a:off x="311700" y="957125"/>
            <a:ext cx="8520600" cy="212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1" name="Google Shape;321;p59"/>
          <p:cNvSpPr txBox="1"/>
          <p:nvPr>
            <p:ph idx="1" type="body"/>
          </p:nvPr>
        </p:nvSpPr>
        <p:spPr>
          <a:xfrm>
            <a:off x="311700" y="316200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22" name="Google Shape;322;p5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6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_picture">
  <p:cSld name="Content_picture"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6" name="Google Shape;326;p61"/>
          <p:cNvCxnSpPr/>
          <p:nvPr/>
        </p:nvCxnSpPr>
        <p:spPr>
          <a:xfrm>
            <a:off x="381000" y="285750"/>
            <a:ext cx="0" cy="4286100"/>
          </a:xfrm>
          <a:prstGeom prst="straightConnector1">
            <a:avLst/>
          </a:prstGeom>
          <a:noFill/>
          <a:ln cap="flat" cmpd="sng" w="9525">
            <a:solidFill>
              <a:srgbClr val="EA5E2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27" name="Google Shape;327;p61"/>
          <p:cNvSpPr/>
          <p:nvPr/>
        </p:nvSpPr>
        <p:spPr>
          <a:xfrm>
            <a:off x="304800" y="114300"/>
            <a:ext cx="457200" cy="3429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rgbClr val="EA5E2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61"/>
          <p:cNvSpPr/>
          <p:nvPr/>
        </p:nvSpPr>
        <p:spPr>
          <a:xfrm>
            <a:off x="457200" y="171450"/>
            <a:ext cx="1524000" cy="34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61"/>
          <p:cNvSpPr/>
          <p:nvPr/>
        </p:nvSpPr>
        <p:spPr>
          <a:xfrm>
            <a:off x="0" y="4743450"/>
            <a:ext cx="9144000" cy="399900"/>
          </a:xfrm>
          <a:prstGeom prst="rect">
            <a:avLst/>
          </a:prstGeom>
          <a:solidFill>
            <a:srgbClr val="E6E7E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61"/>
          <p:cNvSpPr/>
          <p:nvPr/>
        </p:nvSpPr>
        <p:spPr>
          <a:xfrm>
            <a:off x="5486400" y="971550"/>
            <a:ext cx="3352800" cy="2000100"/>
          </a:xfrm>
          <a:prstGeom prst="rect">
            <a:avLst/>
          </a:prstGeom>
          <a:solidFill>
            <a:srgbClr val="E6E7E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61"/>
          <p:cNvSpPr txBox="1"/>
          <p:nvPr>
            <p:ph type="title"/>
          </p:nvPr>
        </p:nvSpPr>
        <p:spPr>
          <a:xfrm>
            <a:off x="457200" y="205978"/>
            <a:ext cx="8229600" cy="36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332" name="Google Shape;332;p61"/>
          <p:cNvSpPr txBox="1"/>
          <p:nvPr>
            <p:ph idx="1" type="body"/>
          </p:nvPr>
        </p:nvSpPr>
        <p:spPr>
          <a:xfrm>
            <a:off x="457200" y="971551"/>
            <a:ext cx="48768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 algn="l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333" name="Google Shape;333;p61"/>
          <p:cNvSpPr/>
          <p:nvPr>
            <p:ph idx="2" type="pic"/>
          </p:nvPr>
        </p:nvSpPr>
        <p:spPr>
          <a:xfrm>
            <a:off x="5638800" y="1085850"/>
            <a:ext cx="3048000" cy="1771800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Courier New"/>
              <a:buChar char="o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100"/>
              <a:buFont typeface="Noto Sans Symbols"/>
              <a:buChar char="▪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900"/>
              <a:buFont typeface="Arial"/>
              <a:buChar char="–"/>
              <a:defRPr b="0" i="0" sz="9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800"/>
              <a:buFont typeface="Arial"/>
              <a:buChar char="»"/>
              <a:defRPr b="0" i="0" sz="8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4" name="Google Shape;334;p61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6" name="Google Shape;336;p62"/>
          <p:cNvCxnSpPr/>
          <p:nvPr/>
        </p:nvCxnSpPr>
        <p:spPr>
          <a:xfrm>
            <a:off x="381000" y="285750"/>
            <a:ext cx="0" cy="4286100"/>
          </a:xfrm>
          <a:prstGeom prst="straightConnector1">
            <a:avLst/>
          </a:prstGeom>
          <a:noFill/>
          <a:ln cap="flat" cmpd="sng" w="9525">
            <a:solidFill>
              <a:srgbClr val="EA5E2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37" name="Google Shape;337;p62"/>
          <p:cNvSpPr/>
          <p:nvPr/>
        </p:nvSpPr>
        <p:spPr>
          <a:xfrm>
            <a:off x="304800" y="114300"/>
            <a:ext cx="457200" cy="3429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rgbClr val="EA5E2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62"/>
          <p:cNvSpPr/>
          <p:nvPr/>
        </p:nvSpPr>
        <p:spPr>
          <a:xfrm>
            <a:off x="457200" y="171450"/>
            <a:ext cx="1524000" cy="34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62"/>
          <p:cNvSpPr/>
          <p:nvPr/>
        </p:nvSpPr>
        <p:spPr>
          <a:xfrm>
            <a:off x="0" y="4743450"/>
            <a:ext cx="9144000" cy="399900"/>
          </a:xfrm>
          <a:prstGeom prst="rect">
            <a:avLst/>
          </a:prstGeom>
          <a:solidFill>
            <a:srgbClr val="E6E7E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62"/>
          <p:cNvSpPr txBox="1"/>
          <p:nvPr>
            <p:ph type="title"/>
          </p:nvPr>
        </p:nvSpPr>
        <p:spPr>
          <a:xfrm>
            <a:off x="457200" y="205978"/>
            <a:ext cx="8229600" cy="36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341" name="Google Shape;341;p62"/>
          <p:cNvSpPr txBox="1"/>
          <p:nvPr>
            <p:ph idx="1" type="body"/>
          </p:nvPr>
        </p:nvSpPr>
        <p:spPr>
          <a:xfrm>
            <a:off x="457200" y="971550"/>
            <a:ext cx="82296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 algn="l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342" name="Google Shape;342;p62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" name="Google Shape;39;p9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40" name="Google Shape;40;p9"/>
          <p:cNvSpPr txBox="1"/>
          <p:nvPr>
            <p:ph idx="1" type="subTitle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/>
        </p:txBody>
      </p:sp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b="1" sz="24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26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38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29" Type="http://schemas.openxmlformats.org/officeDocument/2006/relationships/slideLayout" Target="../slideLayouts/slideLayout40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22.xml"/><Relationship Id="rId33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21.xml"/><Relationship Id="rId32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24.xml"/><Relationship Id="rId35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23.xml"/><Relationship Id="rId34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36" Type="http://schemas.openxmlformats.org/officeDocument/2006/relationships/theme" Target="../theme/theme1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2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58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each-day">
    <p:bg>
      <p:bgPr>
        <a:solidFill>
          <a:srgbClr val="A4C2F4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rt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rt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rt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rt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rt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rt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rt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rt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A4C2F4"/>
        </a:solidFill>
      </p:bgPr>
    </p:bg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 txBox="1"/>
          <p:nvPr>
            <p:ph type="title"/>
          </p:nvPr>
        </p:nvSpPr>
        <p:spPr>
          <a:xfrm>
            <a:off x="457200" y="205978"/>
            <a:ext cx="8229600" cy="36552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2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2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2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2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2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3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3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3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3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" type="body"/>
          </p:nvPr>
        </p:nvSpPr>
        <p:spPr>
          <a:xfrm>
            <a:off x="457200" y="971550"/>
            <a:ext cx="82296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marR="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Courier New"/>
              <a:buChar char="o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100"/>
              <a:buFont typeface="Noto Sans Symbols"/>
              <a:buChar char="▪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85750" lvl="3" marL="1828800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900"/>
              <a:buFont typeface="Arial"/>
              <a:buChar char="–"/>
              <a:defRPr b="0" i="0" sz="9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79400" lvl="4" marL="2286000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800"/>
              <a:buFont typeface="Arial"/>
              <a:buChar char="»"/>
              <a:defRPr b="0" i="0" sz="8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2385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686" r:id="rId28"/>
    <p:sldLayoutId id="2147483687" r:id="rId29"/>
    <p:sldLayoutId id="2147483688" r:id="rId30"/>
    <p:sldLayoutId id="2147483689" r:id="rId31"/>
    <p:sldLayoutId id="2147483690" r:id="rId32"/>
    <p:sldLayoutId id="2147483691" r:id="rId33"/>
    <p:sldLayoutId id="2147483692" r:id="rId34"/>
    <p:sldLayoutId id="2147483693" r:id="rId3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luxe">
    <p:bg>
      <p:bgPr>
        <a:solidFill>
          <a:srgbClr val="A4C2F4"/>
        </a:solidFill>
      </p:bgPr>
    </p:bg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9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274" name="Google Shape;274;p49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275" name="Google Shape;275;p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3.png"/><Relationship Id="rId4" Type="http://schemas.openxmlformats.org/officeDocument/2006/relationships/image" Target="../media/image32.png"/><Relationship Id="rId5" Type="http://schemas.openxmlformats.org/officeDocument/2006/relationships/image" Target="../media/image36.png"/><Relationship Id="rId6" Type="http://schemas.openxmlformats.org/officeDocument/2006/relationships/hyperlink" Target="http://www.youtube.com/watch?v=3j4REE9_pQc" TargetMode="External"/><Relationship Id="rId7" Type="http://schemas.openxmlformats.org/officeDocument/2006/relationships/image" Target="../media/image37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9.jpg"/><Relationship Id="rId4" Type="http://schemas.openxmlformats.org/officeDocument/2006/relationships/image" Target="../media/image6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3.jpg"/><Relationship Id="rId4" Type="http://schemas.openxmlformats.org/officeDocument/2006/relationships/image" Target="../media/image71.jpg"/><Relationship Id="rId9" Type="http://schemas.openxmlformats.org/officeDocument/2006/relationships/image" Target="../media/image70.jpg"/><Relationship Id="rId5" Type="http://schemas.openxmlformats.org/officeDocument/2006/relationships/image" Target="../media/image72.jpg"/><Relationship Id="rId6" Type="http://schemas.openxmlformats.org/officeDocument/2006/relationships/image" Target="../media/image65.jpg"/><Relationship Id="rId7" Type="http://schemas.openxmlformats.org/officeDocument/2006/relationships/image" Target="../media/image63.jpg"/><Relationship Id="rId8" Type="http://schemas.openxmlformats.org/officeDocument/2006/relationships/image" Target="../media/image76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1.png"/><Relationship Id="rId4" Type="http://schemas.openxmlformats.org/officeDocument/2006/relationships/image" Target="../media/image68.png"/><Relationship Id="rId5" Type="http://schemas.openxmlformats.org/officeDocument/2006/relationships/hyperlink" Target="http://www.youtube.com/watch?v=3j4REE9_pQc" TargetMode="External"/><Relationship Id="rId6" Type="http://schemas.openxmlformats.org/officeDocument/2006/relationships/image" Target="../media/image77.jpg"/><Relationship Id="rId7" Type="http://schemas.openxmlformats.org/officeDocument/2006/relationships/image" Target="../media/image7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0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8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8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8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8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8.jpg"/><Relationship Id="rId4" Type="http://schemas.openxmlformats.org/officeDocument/2006/relationships/image" Target="../media/image5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8.jpg"/><Relationship Id="rId4" Type="http://schemas.openxmlformats.org/officeDocument/2006/relationships/image" Target="../media/image54.jpg"/><Relationship Id="rId5" Type="http://schemas.openxmlformats.org/officeDocument/2006/relationships/image" Target="../media/image49.jpg"/><Relationship Id="rId6" Type="http://schemas.openxmlformats.org/officeDocument/2006/relationships/image" Target="../media/image57.jpg"/><Relationship Id="rId7" Type="http://schemas.openxmlformats.org/officeDocument/2006/relationships/image" Target="../media/image5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5.png"/><Relationship Id="rId4" Type="http://schemas.openxmlformats.org/officeDocument/2006/relationships/image" Target="../media/image55.jpg"/><Relationship Id="rId5" Type="http://schemas.openxmlformats.org/officeDocument/2006/relationships/image" Target="../media/image79.jpg"/><Relationship Id="rId6" Type="http://schemas.openxmlformats.org/officeDocument/2006/relationships/image" Target="../media/image59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0.jpg"/><Relationship Id="rId4" Type="http://schemas.openxmlformats.org/officeDocument/2006/relationships/image" Target="../media/image6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4.png"/><Relationship Id="rId4" Type="http://schemas.openxmlformats.org/officeDocument/2006/relationships/image" Target="../media/image5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3825" y="71512"/>
            <a:ext cx="3384875" cy="288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1725" y="-25"/>
            <a:ext cx="2128375" cy="325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98425" y="-2"/>
            <a:ext cx="2128375" cy="3253775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63"/>
          <p:cNvSpPr/>
          <p:nvPr/>
        </p:nvSpPr>
        <p:spPr>
          <a:xfrm>
            <a:off x="0" y="3398400"/>
            <a:ext cx="9144000" cy="1745100"/>
          </a:xfrm>
          <a:prstGeom prst="rect">
            <a:avLst/>
          </a:prstGeom>
          <a:solidFill>
            <a:srgbClr val="C9DAF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51" name="Google Shape;351;p63" title="My Movie 6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5143500"/>
            <a:ext cx="479000" cy="359250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63"/>
          <p:cNvSpPr txBox="1"/>
          <p:nvPr/>
        </p:nvSpPr>
        <p:spPr>
          <a:xfrm>
            <a:off x="22650" y="3614250"/>
            <a:ext cx="9098700" cy="13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latin typeface="Pacifico"/>
                <a:ea typeface="Pacifico"/>
                <a:cs typeface="Pacifico"/>
                <a:sym typeface="Pacifico"/>
              </a:rPr>
              <a:t>Welcome to the Industry! </a:t>
            </a:r>
            <a:endParaRPr sz="6000">
              <a:latin typeface="Pacifico"/>
              <a:ea typeface="Pacifico"/>
              <a:cs typeface="Pacifico"/>
              <a:sym typeface="Pacific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72"/>
          <p:cNvSpPr txBox="1"/>
          <p:nvPr>
            <p:ph type="title"/>
          </p:nvPr>
        </p:nvSpPr>
        <p:spPr>
          <a:xfrm>
            <a:off x="457200" y="205978"/>
            <a:ext cx="8229600" cy="36552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FAMOUS </a:t>
            </a:r>
            <a:r>
              <a:rPr b="0" i="0" lang="en" sz="12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CHEFS THROUGHOUT HISTORY </a:t>
            </a:r>
            <a:endParaRPr sz="1100"/>
          </a:p>
        </p:txBody>
      </p:sp>
      <p:sp>
        <p:nvSpPr>
          <p:cNvPr id="450" name="Google Shape;450;p72"/>
          <p:cNvSpPr txBox="1"/>
          <p:nvPr>
            <p:ph idx="1" type="body"/>
          </p:nvPr>
        </p:nvSpPr>
        <p:spPr>
          <a:xfrm>
            <a:off x="-73025" y="2120925"/>
            <a:ext cx="4876800" cy="256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400" u="none" cap="none" strike="noStrike">
                <a:solidFill>
                  <a:schemeClr val="dk1"/>
                </a:solidFill>
              </a:rPr>
              <a:t>Marie-Antoine Carême</a:t>
            </a:r>
            <a:endParaRPr b="1" i="0" sz="1400" u="none" cap="none" strike="noStrike">
              <a:solidFill>
                <a:schemeClr val="dk1"/>
              </a:solidFill>
            </a:endParaRPr>
          </a:p>
          <a:p>
            <a:pPr indent="-215900" lvl="1" marL="558800" rtl="0" algn="ctr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Times New Roman"/>
              <a:buChar char="o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Believed</a:t>
            </a: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 c</a:t>
            </a: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uisine was a branch of architecture</a:t>
            </a:r>
            <a:endParaRPr b="1"/>
          </a:p>
          <a:p>
            <a:pPr indent="-215900" lvl="1" marL="558800" marR="0" rtl="0" algn="ctr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Times New Roman"/>
              <a:buChar char="o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Created elaborate</a:t>
            </a:r>
            <a:r>
              <a:rPr i="1" lang="en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i="1" lang="en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Pièces montées</a:t>
            </a:r>
            <a:r>
              <a:rPr i="0" lang="en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—decorative art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15900" lvl="1" marL="558800" marR="0" rtl="0" algn="ctr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Times New Roman"/>
              <a:buChar char="o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Responsible for many fine </a:t>
            </a:r>
            <a:r>
              <a:rPr i="0" lang="en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French sauces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15900" lvl="1" marL="558800" marR="0" rtl="0" algn="ctr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Times New Roman"/>
              <a:buChar char="o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Defined the art of </a:t>
            </a:r>
            <a:r>
              <a:rPr i="0" lang="en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Haute cuisine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15900" lvl="1" marL="558800" marR="0" rtl="0" algn="ctr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Times New Roman"/>
              <a:buChar char="o"/>
            </a:pPr>
            <a:r>
              <a:rPr i="0" lang="en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Trained many </a:t>
            </a: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other famous chefs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558800" marR="0" rtl="0" algn="l"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i="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1" name="Google Shape;451;p72"/>
          <p:cNvSpPr/>
          <p:nvPr/>
        </p:nvSpPr>
        <p:spPr>
          <a:xfrm>
            <a:off x="5419600" y="171345"/>
            <a:ext cx="3561600" cy="2926500"/>
          </a:xfrm>
          <a:prstGeom prst="rect">
            <a:avLst/>
          </a:pr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Georges August Escoffier</a:t>
            </a:r>
            <a:endParaRPr b="1" sz="1100">
              <a:solidFill>
                <a:schemeClr val="dk1"/>
              </a:solidFill>
            </a:endParaRPr>
          </a:p>
          <a:p>
            <a:pPr indent="-241300" lvl="0" marL="254000" rtl="0" algn="ctr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Times New Roman"/>
              <a:buChar char="•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Known as “King of the Kitchen”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0" marL="254000" rtl="0" algn="ctr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Times New Roman"/>
              <a:buChar char="•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Transitioned haute cuisine to more contemporary cuisine 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0" marL="254000" rtl="0" algn="ctr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Times New Roman"/>
              <a:buChar char="•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Established rules of conduct and dress for chefs 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0" marL="254000" rtl="0" algn="ctr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Times New Roman"/>
              <a:buChar char="•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Developed kitchen brigade system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0" marL="254000" rtl="0" algn="ctr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Times New Roman"/>
              <a:buChar char="•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Introduced role of Expediter (</a:t>
            </a:r>
            <a:r>
              <a:rPr i="1"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aboyeur</a:t>
            </a: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	</a:t>
            </a:r>
            <a:endParaRPr/>
          </a:p>
        </p:txBody>
      </p:sp>
      <p:sp>
        <p:nvSpPr>
          <p:cNvPr id="452" name="Google Shape;452;p72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0" sz="900" u="none" cap="none" strike="noStrike">
              <a:solidFill>
                <a:srgbClr val="4EC1B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53" name="Google Shape;453;p7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10023" l="0" r="0" t="10024"/>
          <a:stretch/>
        </p:blipFill>
        <p:spPr>
          <a:xfrm>
            <a:off x="1233550" y="540925"/>
            <a:ext cx="2523000" cy="1466400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54" name="Google Shape;454;p72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37994" l="0" r="0" t="19181"/>
          <a:stretch/>
        </p:blipFill>
        <p:spPr>
          <a:xfrm>
            <a:off x="5963300" y="495925"/>
            <a:ext cx="2600100" cy="1511400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73"/>
          <p:cNvSpPr txBox="1"/>
          <p:nvPr>
            <p:ph type="title"/>
          </p:nvPr>
        </p:nvSpPr>
        <p:spPr>
          <a:xfrm>
            <a:off x="457200" y="205978"/>
            <a:ext cx="8229600" cy="36552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MODERN </a:t>
            </a:r>
            <a:r>
              <a:rPr b="0" i="0" lang="en" sz="12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CHEFS</a:t>
            </a:r>
            <a:endParaRPr sz="1100"/>
          </a:p>
        </p:txBody>
      </p:sp>
      <p:sp>
        <p:nvSpPr>
          <p:cNvPr id="461" name="Google Shape;461;p73"/>
          <p:cNvSpPr txBox="1"/>
          <p:nvPr>
            <p:ph idx="1" type="body"/>
          </p:nvPr>
        </p:nvSpPr>
        <p:spPr>
          <a:xfrm>
            <a:off x="457200" y="971550"/>
            <a:ext cx="3068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54000" lvl="0" marL="254000" marR="0" rtl="0" algn="l">
              <a:spcBef>
                <a:spcPts val="0"/>
              </a:spcBef>
              <a:spcAft>
                <a:spcPts val="0"/>
              </a:spcAft>
              <a:buClr>
                <a:srgbClr val="EA5E2F"/>
              </a:buClr>
              <a:buSzPts val="1400"/>
              <a:buFont typeface="Arial"/>
              <a:buChar char="•"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Fernand Point</a:t>
            </a:r>
            <a:endParaRPr sz="1100"/>
          </a:p>
          <a:p>
            <a:pPr indent="-215900" lvl="1" marL="558800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Courier New"/>
              <a:buChar char="o"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Father of modern French cuisine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558800" marR="0" rtl="0" algn="l"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54000" lvl="0" marL="254000" marR="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400"/>
              <a:buFont typeface="Arial"/>
              <a:buChar char="•"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Julia Child</a:t>
            </a:r>
            <a:endParaRPr sz="1100"/>
          </a:p>
          <a:p>
            <a:pPr indent="-215900" lvl="1" marL="558800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Courier New"/>
              <a:buChar char="o"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Television series and cookbooks; </a:t>
            </a:r>
            <a:r>
              <a:rPr lang="en"/>
              <a:t>Popularized 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French </a:t>
            </a:r>
            <a:r>
              <a:rPr lang="en"/>
              <a:t>c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uisine </a:t>
            </a:r>
            <a:r>
              <a:rPr lang="en"/>
              <a:t>in 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America 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54000" lvl="0" marL="254000" rtl="0" algn="l">
              <a:spcBef>
                <a:spcPts val="0"/>
              </a:spcBef>
              <a:spcAft>
                <a:spcPts val="0"/>
              </a:spcAft>
              <a:buClr>
                <a:srgbClr val="EA5E2F"/>
              </a:buClr>
              <a:buSzPts val="1400"/>
              <a:buFont typeface="Arial"/>
              <a:buChar char="•"/>
            </a:pPr>
            <a:r>
              <a:rPr lang="en"/>
              <a:t>Alice Waters</a:t>
            </a:r>
            <a:endParaRPr sz="1100"/>
          </a:p>
          <a:p>
            <a:pPr indent="-215900" lvl="1" marL="55880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Courier New"/>
              <a:buChar char="o"/>
            </a:pPr>
            <a:r>
              <a:rPr lang="en"/>
              <a:t>Forefront of sustainable agriculture</a:t>
            </a:r>
            <a:endParaRPr/>
          </a:p>
          <a:p>
            <a:pPr indent="0" lvl="0" marL="55880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54000" lvl="0" marL="254000" rtl="0" algn="l">
              <a:spcBef>
                <a:spcPts val="0"/>
              </a:spcBef>
              <a:spcAft>
                <a:spcPts val="0"/>
              </a:spcAft>
              <a:buClr>
                <a:srgbClr val="EA5E2F"/>
              </a:buClr>
              <a:buSzPts val="1400"/>
              <a:buFont typeface="Arial"/>
              <a:buChar char="•"/>
            </a:pPr>
            <a:r>
              <a:rPr lang="en"/>
              <a:t>Nora Pouillion</a:t>
            </a:r>
            <a:endParaRPr sz="1100"/>
          </a:p>
          <a:p>
            <a:pPr indent="-215900" lvl="1" marL="55880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Courier New"/>
              <a:buChar char="o"/>
            </a:pPr>
            <a:r>
              <a:rPr lang="en"/>
              <a:t>First certified organic restaurant</a:t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54000" lvl="0" marL="25400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400"/>
              <a:buFont typeface="Arial"/>
              <a:buChar char="•"/>
            </a:pPr>
            <a:r>
              <a:rPr lang="en"/>
              <a:t>Grant Achatz</a:t>
            </a:r>
            <a:endParaRPr sz="1100"/>
          </a:p>
          <a:p>
            <a:pPr indent="-215900" lvl="1" marL="55880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Courier New"/>
              <a:buChar char="o"/>
            </a:pPr>
            <a:r>
              <a:rPr lang="en"/>
              <a:t>Molecular gastronomy</a:t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62" name="Google Shape;462;p7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51986" l="0" r="0" t="10438"/>
          <a:stretch/>
        </p:blipFill>
        <p:spPr>
          <a:xfrm>
            <a:off x="3432700" y="571502"/>
            <a:ext cx="1995000" cy="769500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63" name="Google Shape;463;p73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32826" l="0" r="0" t="8031"/>
          <a:stretch/>
        </p:blipFill>
        <p:spPr>
          <a:xfrm>
            <a:off x="3432550" y="1357563"/>
            <a:ext cx="1995300" cy="769500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64" name="Google Shape;464;p73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0" sz="900" u="none" cap="none" strike="noStrike">
              <a:solidFill>
                <a:srgbClr val="4EC1B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65" name="Google Shape;465;p73"/>
          <p:cNvPicPr preferRelativeResize="0"/>
          <p:nvPr>
            <p:ph idx="2" type="pic"/>
          </p:nvPr>
        </p:nvPicPr>
        <p:blipFill rotWithShape="1">
          <a:blip r:embed="rId5">
            <a:alphaModFix/>
          </a:blip>
          <a:srcRect b="65704" l="0" r="0" t="4669"/>
          <a:stretch/>
        </p:blipFill>
        <p:spPr>
          <a:xfrm>
            <a:off x="3476950" y="2197275"/>
            <a:ext cx="1906500" cy="858000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66" name="Google Shape;466;p73"/>
          <p:cNvPicPr preferRelativeResize="0"/>
          <p:nvPr>
            <p:ph idx="2" type="pic"/>
          </p:nvPr>
        </p:nvPicPr>
        <p:blipFill rotWithShape="1">
          <a:blip r:embed="rId6">
            <a:alphaModFix/>
          </a:blip>
          <a:srcRect b="30486" l="0" r="0" t="15112"/>
          <a:stretch/>
        </p:blipFill>
        <p:spPr>
          <a:xfrm>
            <a:off x="3525700" y="3185625"/>
            <a:ext cx="1809000" cy="697800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67" name="Google Shape;467;p73"/>
          <p:cNvPicPr preferRelativeResize="0"/>
          <p:nvPr>
            <p:ph idx="3" type="pic"/>
          </p:nvPr>
        </p:nvPicPr>
        <p:blipFill rotWithShape="1">
          <a:blip r:embed="rId7">
            <a:alphaModFix/>
          </a:blip>
          <a:srcRect b="31028" l="0" r="0" t="11114"/>
          <a:stretch/>
        </p:blipFill>
        <p:spPr>
          <a:xfrm>
            <a:off x="3525700" y="3964625"/>
            <a:ext cx="1809000" cy="697800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68" name="Google Shape;468;p73"/>
          <p:cNvSpPr/>
          <p:nvPr/>
        </p:nvSpPr>
        <p:spPr>
          <a:xfrm>
            <a:off x="5484650" y="534825"/>
            <a:ext cx="2977500" cy="4182900"/>
          </a:xfrm>
          <a:prstGeom prst="rect">
            <a:avLst/>
          </a:pr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69" name="Google Shape;469;p73"/>
          <p:cNvPicPr preferRelativeResize="0"/>
          <p:nvPr>
            <p:ph idx="2" type="pic"/>
          </p:nvPr>
        </p:nvPicPr>
        <p:blipFill rotWithShape="1">
          <a:blip r:embed="rId8">
            <a:alphaModFix/>
          </a:blip>
          <a:srcRect b="26868" l="0" r="0" t="5623"/>
          <a:stretch/>
        </p:blipFill>
        <p:spPr>
          <a:xfrm>
            <a:off x="5881350" y="571500"/>
            <a:ext cx="2313900" cy="1041300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70" name="Google Shape;470;p73"/>
          <p:cNvSpPr txBox="1"/>
          <p:nvPr/>
        </p:nvSpPr>
        <p:spPr>
          <a:xfrm>
            <a:off x="5979400" y="1541225"/>
            <a:ext cx="2352600" cy="69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54000" lvl="0" marL="254000" rtl="0" algn="l">
              <a:spcBef>
                <a:spcPts val="0"/>
              </a:spcBef>
              <a:spcAft>
                <a:spcPts val="0"/>
              </a:spcAft>
              <a:buClr>
                <a:srgbClr val="EA5E2F"/>
              </a:buClr>
              <a:buSzPts val="1400"/>
              <a:buChar char="•"/>
            </a:pPr>
            <a:r>
              <a:rPr lang="en">
                <a:solidFill>
                  <a:schemeClr val="dk1"/>
                </a:solidFill>
              </a:rPr>
              <a:t>Marcus Samuelsson</a:t>
            </a:r>
            <a:endParaRPr sz="1100">
              <a:solidFill>
                <a:schemeClr val="dk1"/>
              </a:solidFill>
            </a:endParaRPr>
          </a:p>
          <a:p>
            <a:pPr indent="-215900" lvl="1" marL="55880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Courier New"/>
              <a:buChar char="o"/>
            </a:pPr>
            <a:r>
              <a:rPr lang="en" sz="1200">
                <a:solidFill>
                  <a:schemeClr val="dk1"/>
                </a:solidFill>
              </a:rPr>
              <a:t>Owns restaurants worldwide; Judge on Chopped </a:t>
            </a:r>
            <a:endParaRPr/>
          </a:p>
        </p:txBody>
      </p:sp>
      <p:sp>
        <p:nvSpPr>
          <p:cNvPr id="471" name="Google Shape;471;p73"/>
          <p:cNvSpPr txBox="1"/>
          <p:nvPr/>
        </p:nvSpPr>
        <p:spPr>
          <a:xfrm>
            <a:off x="6080800" y="3346750"/>
            <a:ext cx="2149800" cy="10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54000" lvl="0" marL="25400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400"/>
              <a:buChar char="•"/>
            </a:pPr>
            <a:r>
              <a:rPr lang="en">
                <a:solidFill>
                  <a:schemeClr val="dk1"/>
                </a:solidFill>
              </a:rPr>
              <a:t>Nancy Silverton</a:t>
            </a:r>
            <a:endParaRPr sz="1100">
              <a:solidFill>
                <a:schemeClr val="dk1"/>
              </a:solidFill>
            </a:endParaRPr>
          </a:p>
          <a:p>
            <a:pPr indent="-215900" lvl="1" marL="55880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Courier New"/>
              <a:buChar char="o"/>
            </a:pPr>
            <a:r>
              <a:rPr lang="en" sz="1200">
                <a:solidFill>
                  <a:schemeClr val="dk1"/>
                </a:solidFill>
              </a:rPr>
              <a:t>Respected baker (La Brea Bakery) </a:t>
            </a:r>
            <a:endParaRPr sz="1100">
              <a:solidFill>
                <a:schemeClr val="dk1"/>
              </a:solidFill>
            </a:endParaRPr>
          </a:p>
          <a:p>
            <a:pPr indent="-215900" lvl="1" marL="55880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Courier New"/>
              <a:buChar char="o"/>
            </a:pPr>
            <a:r>
              <a:rPr lang="en" sz="1200">
                <a:solidFill>
                  <a:schemeClr val="dk1"/>
                </a:solidFill>
              </a:rPr>
              <a:t>James Beard winner</a:t>
            </a:r>
            <a:endParaRPr/>
          </a:p>
        </p:txBody>
      </p:sp>
      <p:pic>
        <p:nvPicPr>
          <p:cNvPr id="472" name="Google Shape;472;p73"/>
          <p:cNvPicPr preferRelativeResize="0"/>
          <p:nvPr>
            <p:ph idx="3" type="pic"/>
          </p:nvPr>
        </p:nvPicPr>
        <p:blipFill rotWithShape="1">
          <a:blip r:embed="rId9">
            <a:alphaModFix/>
          </a:blip>
          <a:srcRect b="66015" l="0" r="0" t="3984"/>
          <a:stretch/>
        </p:blipFill>
        <p:spPr>
          <a:xfrm>
            <a:off x="5979400" y="2403850"/>
            <a:ext cx="2313900" cy="1041300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Google Shape;477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3825" y="71512"/>
            <a:ext cx="3384875" cy="288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1725" y="-25"/>
            <a:ext cx="2128375" cy="325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74" title="My Movie 6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5143500"/>
            <a:ext cx="479000" cy="359250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74"/>
          <p:cNvSpPr/>
          <p:nvPr/>
        </p:nvSpPr>
        <p:spPr>
          <a:xfrm>
            <a:off x="-16925" y="3420775"/>
            <a:ext cx="9144000" cy="1722600"/>
          </a:xfrm>
          <a:prstGeom prst="rect">
            <a:avLst/>
          </a:prstGeom>
          <a:solidFill>
            <a:srgbClr val="A4C2F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1" name="Google Shape;481;p74"/>
          <p:cNvSpPr txBox="1"/>
          <p:nvPr/>
        </p:nvSpPr>
        <p:spPr>
          <a:xfrm>
            <a:off x="0" y="3420775"/>
            <a:ext cx="9098700" cy="15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Pacifico"/>
                <a:ea typeface="Pacifico"/>
                <a:cs typeface="Pacifico"/>
                <a:sym typeface="Pacifico"/>
              </a:rPr>
              <a:t>Welcome to the Industry: Communication</a:t>
            </a:r>
            <a:endParaRPr sz="4800"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482" name="Google Shape;482;p74"/>
          <p:cNvSpPr/>
          <p:nvPr/>
        </p:nvSpPr>
        <p:spPr>
          <a:xfrm>
            <a:off x="2656400" y="533875"/>
            <a:ext cx="1640700" cy="1797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83" name="Google Shape;483;p7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88074" y="253825"/>
            <a:ext cx="2462038" cy="29345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75"/>
          <p:cNvSpPr txBox="1"/>
          <p:nvPr>
            <p:ph type="title"/>
          </p:nvPr>
        </p:nvSpPr>
        <p:spPr>
          <a:xfrm>
            <a:off x="457200" y="189128"/>
            <a:ext cx="8229600" cy="36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COMMUNICATION</a:t>
            </a:r>
            <a:endParaRPr sz="1100"/>
          </a:p>
        </p:txBody>
      </p:sp>
      <p:sp>
        <p:nvSpPr>
          <p:cNvPr id="490" name="Google Shape;490;p75"/>
          <p:cNvSpPr txBox="1"/>
          <p:nvPr>
            <p:ph idx="1" type="body"/>
          </p:nvPr>
        </p:nvSpPr>
        <p:spPr>
          <a:xfrm>
            <a:off x="457200" y="971551"/>
            <a:ext cx="48768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79400" lvl="0" marL="2540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Communication: act or process of using:</a:t>
            </a:r>
            <a:endParaRPr/>
          </a:p>
          <a:p>
            <a:pPr indent="-254000" lvl="1" marL="558800" rtl="0" algn="l">
              <a:spcBef>
                <a:spcPts val="20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Words, sounds, signs, behaviors</a:t>
            </a:r>
            <a:endParaRPr sz="1800"/>
          </a:p>
          <a:p>
            <a:pPr indent="-254000" lvl="1" marL="558800" rtl="0" algn="l">
              <a:spcBef>
                <a:spcPts val="20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Express or exchange information</a:t>
            </a:r>
            <a:endParaRPr sz="1800"/>
          </a:p>
          <a:p>
            <a:pPr indent="-279400" lvl="0" marL="254000" rtl="0" algn="l">
              <a:spcBef>
                <a:spcPts val="3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Verbal—speaking and writing</a:t>
            </a:r>
            <a:endParaRPr/>
          </a:p>
          <a:p>
            <a:pPr indent="-279400" lvl="0" marL="254000" rtl="0" algn="l">
              <a:spcBef>
                <a:spcPts val="3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Nonverbal—body language and gestures</a:t>
            </a:r>
            <a:endParaRPr/>
          </a:p>
          <a:p>
            <a:pPr indent="-279400" lvl="0" marL="254000" rtl="0" algn="l">
              <a:spcBef>
                <a:spcPts val="3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Builds relationships</a:t>
            </a:r>
            <a:endParaRPr/>
          </a:p>
          <a:p>
            <a:pPr indent="-165100" lvl="0" marL="254000" rtl="0" algn="l">
              <a:spcBef>
                <a:spcPts val="3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100"/>
          </a:p>
        </p:txBody>
      </p:sp>
      <p:sp>
        <p:nvSpPr>
          <p:cNvPr id="491" name="Google Shape;491;p75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92" name="Google Shape;492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4000" y="732978"/>
            <a:ext cx="3505200" cy="28876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76"/>
          <p:cNvSpPr txBox="1"/>
          <p:nvPr>
            <p:ph type="title"/>
          </p:nvPr>
        </p:nvSpPr>
        <p:spPr>
          <a:xfrm>
            <a:off x="457200" y="205978"/>
            <a:ext cx="8229600" cy="36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THE PROCESS OF COMMUNICATION</a:t>
            </a:r>
            <a:endParaRPr sz="1100"/>
          </a:p>
        </p:txBody>
      </p:sp>
      <p:sp>
        <p:nvSpPr>
          <p:cNvPr id="499" name="Google Shape;499;p76"/>
          <p:cNvSpPr txBox="1"/>
          <p:nvPr>
            <p:ph idx="1" type="body"/>
          </p:nvPr>
        </p:nvSpPr>
        <p:spPr>
          <a:xfrm>
            <a:off x="457200" y="971550"/>
            <a:ext cx="82296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2400"/>
              <a:t>Five parts:</a:t>
            </a:r>
            <a:endParaRPr sz="2400"/>
          </a:p>
          <a:p>
            <a:pPr indent="-279400" lvl="0" marL="215900" rtl="0" algn="l"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" sz="2400"/>
              <a:t>Sender</a:t>
            </a:r>
            <a:endParaRPr sz="2400"/>
          </a:p>
          <a:p>
            <a:pPr indent="-279400" lvl="0" marL="215900" rtl="0" algn="l"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" sz="2400"/>
              <a:t>Message content</a:t>
            </a:r>
            <a:endParaRPr sz="2400"/>
          </a:p>
          <a:p>
            <a:pPr indent="-279400" lvl="0" marL="215900" rtl="0" algn="l"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" sz="2400"/>
              <a:t>Message channel</a:t>
            </a:r>
            <a:endParaRPr sz="2400"/>
          </a:p>
          <a:p>
            <a:pPr indent="-279400" lvl="0" marL="215900" rtl="0" algn="l"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" sz="2400"/>
              <a:t>Context</a:t>
            </a:r>
            <a:endParaRPr sz="2400"/>
          </a:p>
          <a:p>
            <a:pPr indent="-279400" lvl="0" marL="215900" rtl="0" algn="l"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" sz="2400"/>
              <a:t>Receiver</a:t>
            </a:r>
            <a:endParaRPr sz="2400"/>
          </a:p>
        </p:txBody>
      </p:sp>
      <p:pic>
        <p:nvPicPr>
          <p:cNvPr id="500" name="Google Shape;500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1282" y="571375"/>
            <a:ext cx="3585300" cy="29611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77"/>
          <p:cNvSpPr txBox="1"/>
          <p:nvPr>
            <p:ph type="title"/>
          </p:nvPr>
        </p:nvSpPr>
        <p:spPr>
          <a:xfrm>
            <a:off x="457200" y="205978"/>
            <a:ext cx="8229600" cy="36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THE PROCESS OF COMMUNICATION</a:t>
            </a:r>
            <a:endParaRPr sz="1100"/>
          </a:p>
        </p:txBody>
      </p:sp>
      <p:sp>
        <p:nvSpPr>
          <p:cNvPr id="507" name="Google Shape;507;p77"/>
          <p:cNvSpPr txBox="1"/>
          <p:nvPr>
            <p:ph idx="1" type="body"/>
          </p:nvPr>
        </p:nvSpPr>
        <p:spPr>
          <a:xfrm>
            <a:off x="457200" y="971550"/>
            <a:ext cx="82296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2400"/>
              <a:t>Sender:</a:t>
            </a:r>
            <a:endParaRPr sz="2400"/>
          </a:p>
          <a:p>
            <a:pPr indent="-279400" lvl="0" marL="215900" rtl="0" algn="l"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" sz="2400"/>
              <a:t>Begins communication process</a:t>
            </a:r>
            <a:endParaRPr sz="2400"/>
          </a:p>
          <a:p>
            <a:pPr indent="-279400" lvl="0" marL="215900" rtl="0" algn="l"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" sz="2400"/>
              <a:t>Wants something done</a:t>
            </a:r>
            <a:endParaRPr sz="2400"/>
          </a:p>
          <a:p>
            <a:pPr indent="-279400" lvl="0" marL="215900" rtl="0" algn="l"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" sz="2400"/>
              <a:t>Thinks about:</a:t>
            </a:r>
            <a:endParaRPr sz="2400"/>
          </a:p>
          <a:p>
            <a:pPr indent="-292100" lvl="1" marL="558800" rtl="0" algn="l">
              <a:spcBef>
                <a:spcPts val="20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Who will receive it?</a:t>
            </a:r>
            <a:endParaRPr sz="2400"/>
          </a:p>
          <a:p>
            <a:pPr indent="-292100" lvl="1" marL="558800" rtl="0" algn="l">
              <a:spcBef>
                <a:spcPts val="20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What is the message?</a:t>
            </a:r>
            <a:endParaRPr sz="2400"/>
          </a:p>
          <a:p>
            <a:pPr indent="-292100" lvl="1" marL="558800" rtl="0" algn="l">
              <a:spcBef>
                <a:spcPts val="20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How should it be sent?</a:t>
            </a:r>
            <a:endParaRPr sz="2400"/>
          </a:p>
          <a:p>
            <a:pPr indent="-292100" lvl="1" marL="558800" rtl="0" algn="l">
              <a:spcBef>
                <a:spcPts val="20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Other factors to consider?</a:t>
            </a:r>
            <a:endParaRPr sz="2400"/>
          </a:p>
        </p:txBody>
      </p:sp>
      <p:pic>
        <p:nvPicPr>
          <p:cNvPr id="508" name="Google Shape;508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7647" y="598988"/>
            <a:ext cx="2959150" cy="3945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78"/>
          <p:cNvSpPr txBox="1"/>
          <p:nvPr>
            <p:ph type="title"/>
          </p:nvPr>
        </p:nvSpPr>
        <p:spPr>
          <a:xfrm>
            <a:off x="457200" y="205978"/>
            <a:ext cx="8229600" cy="36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THE PROCESS OF COMMUNICATION</a:t>
            </a:r>
            <a:endParaRPr sz="1100"/>
          </a:p>
        </p:txBody>
      </p:sp>
      <p:sp>
        <p:nvSpPr>
          <p:cNvPr id="515" name="Google Shape;515;p78"/>
          <p:cNvSpPr txBox="1"/>
          <p:nvPr>
            <p:ph idx="1" type="body"/>
          </p:nvPr>
        </p:nvSpPr>
        <p:spPr>
          <a:xfrm>
            <a:off x="457200" y="971550"/>
            <a:ext cx="82296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2400"/>
              <a:t>Message content:</a:t>
            </a:r>
            <a:endParaRPr sz="2400"/>
          </a:p>
          <a:p>
            <a:pPr indent="-279400" lvl="0" marL="215900" rtl="0" algn="l"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●"/>
            </a:pPr>
            <a:r>
              <a:rPr lang="en" sz="2400"/>
              <a:t> Main connection between sender and receiver</a:t>
            </a:r>
            <a:endParaRPr sz="2400"/>
          </a:p>
          <a:p>
            <a:pPr indent="-279400" lvl="0" marL="215900" rtl="0" algn="l">
              <a:spcBef>
                <a:spcPts val="30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Historical information—already happened</a:t>
            </a:r>
            <a:endParaRPr sz="2400"/>
          </a:p>
          <a:p>
            <a:pPr indent="-279400" lvl="0" marL="215900" rtl="0" algn="l">
              <a:spcBef>
                <a:spcPts val="30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Action-required information—immediate or future</a:t>
            </a:r>
            <a:endParaRPr sz="2400"/>
          </a:p>
          <a:p>
            <a:pPr indent="0" lvl="0" marL="25400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 sz="2400"/>
              <a:t>Message Context: </a:t>
            </a:r>
            <a:endParaRPr sz="2400"/>
          </a:p>
          <a:p>
            <a:pPr indent="-279400" lvl="0" marL="215900" rtl="0" algn="l">
              <a:spcBef>
                <a:spcPts val="30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What is happening that may affect the message? </a:t>
            </a:r>
            <a:endParaRPr sz="2400"/>
          </a:p>
          <a:p>
            <a:pPr indent="-279400" lvl="1" marL="558800" rtl="0" algn="l">
              <a:spcBef>
                <a:spcPts val="30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Are there any barriers in the way? </a:t>
            </a:r>
            <a:br>
              <a:rPr lang="en" sz="2400"/>
            </a:br>
            <a:endParaRPr sz="24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79"/>
          <p:cNvSpPr txBox="1"/>
          <p:nvPr>
            <p:ph type="title"/>
          </p:nvPr>
        </p:nvSpPr>
        <p:spPr>
          <a:xfrm>
            <a:off x="457200" y="205978"/>
            <a:ext cx="8229600" cy="36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THE PROCESS OF COMMUNICATION</a:t>
            </a:r>
            <a:endParaRPr sz="1100"/>
          </a:p>
        </p:txBody>
      </p:sp>
      <p:sp>
        <p:nvSpPr>
          <p:cNvPr id="522" name="Google Shape;522;p79"/>
          <p:cNvSpPr txBox="1"/>
          <p:nvPr>
            <p:ph idx="1" type="body"/>
          </p:nvPr>
        </p:nvSpPr>
        <p:spPr>
          <a:xfrm>
            <a:off x="457200" y="971550"/>
            <a:ext cx="82296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2400"/>
              <a:t>Message channel:</a:t>
            </a:r>
            <a:endParaRPr sz="2400"/>
          </a:p>
          <a:p>
            <a:pPr indent="-279400" lvl="0" marL="215900" rtl="0" algn="l"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" sz="2400"/>
              <a:t>Clear method for audience</a:t>
            </a:r>
            <a:endParaRPr sz="2400"/>
          </a:p>
          <a:p>
            <a:pPr indent="-279400" lvl="0" marL="215900" rtl="0" algn="l"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" sz="2400"/>
              <a:t>Words: verbal or written</a:t>
            </a:r>
            <a:endParaRPr sz="2400"/>
          </a:p>
          <a:p>
            <a:pPr indent="-279400" lvl="0" marL="215900" rtl="0" algn="l"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" sz="2400"/>
              <a:t>Sounds: bell ringing or siren</a:t>
            </a:r>
            <a:endParaRPr sz="2400"/>
          </a:p>
          <a:p>
            <a:pPr indent="-279400" lvl="0" marL="215900" rtl="0" algn="l"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" sz="2400"/>
              <a:t>Graphic illustrations: pictures, diagrams, job aids</a:t>
            </a:r>
            <a:endParaRPr sz="2400"/>
          </a:p>
          <a:p>
            <a:pPr indent="-279400" lvl="0" marL="215900" rtl="0" algn="l"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" sz="2400"/>
              <a:t>Signs and symbols: gestures and nonverbal forms</a:t>
            </a:r>
            <a:endParaRPr sz="24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80"/>
          <p:cNvSpPr txBox="1"/>
          <p:nvPr>
            <p:ph type="title"/>
          </p:nvPr>
        </p:nvSpPr>
        <p:spPr>
          <a:xfrm>
            <a:off x="457200" y="205978"/>
            <a:ext cx="8229600" cy="36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THE PROCESS OF COMMUNICATION</a:t>
            </a:r>
            <a:endParaRPr sz="1100"/>
          </a:p>
        </p:txBody>
      </p:sp>
      <p:sp>
        <p:nvSpPr>
          <p:cNvPr id="529" name="Google Shape;529;p80"/>
          <p:cNvSpPr txBox="1"/>
          <p:nvPr>
            <p:ph idx="1" type="body"/>
          </p:nvPr>
        </p:nvSpPr>
        <p:spPr>
          <a:xfrm>
            <a:off x="457200" y="971550"/>
            <a:ext cx="82296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2400"/>
              <a:t>Receiver:</a:t>
            </a:r>
            <a:endParaRPr sz="2400"/>
          </a:p>
          <a:p>
            <a:pPr indent="-279400" lvl="0" marL="215900" rtl="0" algn="l"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" sz="2400"/>
              <a:t>Usually needs to respond</a:t>
            </a:r>
            <a:endParaRPr sz="2400"/>
          </a:p>
          <a:p>
            <a:pPr indent="-279400" lvl="0" marL="215900" rtl="0" algn="l"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" sz="2400"/>
              <a:t>Communicates understanding of message</a:t>
            </a:r>
            <a:endParaRPr sz="2400"/>
          </a:p>
          <a:p>
            <a:pPr indent="-279400" lvl="0" marL="215900" rtl="0" algn="l"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" sz="2400"/>
              <a:t>Interprets message</a:t>
            </a:r>
            <a:endParaRPr sz="2400"/>
          </a:p>
          <a:p>
            <a:pPr indent="-279400" lvl="0" marL="215900" rtl="0" algn="l"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" sz="2400"/>
              <a:t>Acts on the message</a:t>
            </a:r>
            <a:endParaRPr sz="2400"/>
          </a:p>
          <a:p>
            <a:pPr indent="-279400" lvl="0" marL="215900" rtl="0" algn="l"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" sz="2400"/>
              <a:t>Makes decisions</a:t>
            </a:r>
            <a:endParaRPr sz="24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81"/>
          <p:cNvSpPr txBox="1"/>
          <p:nvPr>
            <p:ph type="title"/>
          </p:nvPr>
        </p:nvSpPr>
        <p:spPr>
          <a:xfrm>
            <a:off x="457200" y="205978"/>
            <a:ext cx="8229600" cy="36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EFFECTIVE SPEAKING</a:t>
            </a:r>
            <a:endParaRPr sz="1100"/>
          </a:p>
        </p:txBody>
      </p:sp>
      <p:sp>
        <p:nvSpPr>
          <p:cNvPr id="536" name="Google Shape;536;p81"/>
          <p:cNvSpPr txBox="1"/>
          <p:nvPr>
            <p:ph idx="1" type="body"/>
          </p:nvPr>
        </p:nvSpPr>
        <p:spPr>
          <a:xfrm>
            <a:off x="342825" y="723450"/>
            <a:ext cx="4814100" cy="3696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79400" lvl="0" marL="215900" rtl="0" algn="l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" sz="2400"/>
              <a:t>Expressing thoughts and feelings in spoken language</a:t>
            </a:r>
            <a:endParaRPr sz="2400"/>
          </a:p>
          <a:p>
            <a:pPr indent="-279400" lvl="0" marL="215900" rtl="0" algn="l"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" sz="2400"/>
              <a:t>Communicate key points</a:t>
            </a:r>
            <a:endParaRPr sz="2400"/>
          </a:p>
          <a:p>
            <a:pPr indent="-279400" lvl="0" marL="215900" rtl="0" algn="l"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" sz="2400"/>
              <a:t>Brief and clear</a:t>
            </a:r>
            <a:endParaRPr sz="2400"/>
          </a:p>
          <a:p>
            <a:pPr indent="-279400" lvl="0" marL="215900" rtl="0" algn="l"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" sz="2400"/>
              <a:t>Answer five “W” questions and “how” question</a:t>
            </a:r>
            <a:endParaRPr sz="2400"/>
          </a:p>
          <a:p>
            <a:pPr indent="0" lvl="0" marL="558800" rtl="0" algn="l"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pic>
        <p:nvPicPr>
          <p:cNvPr id="537" name="Google Shape;537;p81"/>
          <p:cNvPicPr preferRelativeResize="0"/>
          <p:nvPr/>
        </p:nvPicPr>
        <p:blipFill rotWithShape="1">
          <a:blip r:embed="rId3">
            <a:alphaModFix/>
          </a:blip>
          <a:srcRect b="17067" l="0" r="0" t="0"/>
          <a:stretch/>
        </p:blipFill>
        <p:spPr>
          <a:xfrm>
            <a:off x="5328350" y="430888"/>
            <a:ext cx="3632925" cy="407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64"/>
          <p:cNvSpPr txBox="1"/>
          <p:nvPr>
            <p:ph type="title"/>
          </p:nvPr>
        </p:nvSpPr>
        <p:spPr>
          <a:xfrm>
            <a:off x="457200" y="205978"/>
            <a:ext cx="8229600" cy="36552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RESTAURANT INDUSTRY’S FINANCIAL HEALTH</a:t>
            </a:r>
            <a:endParaRPr sz="1100"/>
          </a:p>
        </p:txBody>
      </p:sp>
      <p:sp>
        <p:nvSpPr>
          <p:cNvPr id="359" name="Google Shape;359;p64"/>
          <p:cNvSpPr txBox="1"/>
          <p:nvPr>
            <p:ph idx="1" type="body"/>
          </p:nvPr>
        </p:nvSpPr>
        <p:spPr>
          <a:xfrm>
            <a:off x="457200" y="971550"/>
            <a:ext cx="82296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15900" lvl="0" marL="215900" marR="0" rtl="0" algn="l">
              <a:spcBef>
                <a:spcPts val="0"/>
              </a:spcBef>
              <a:spcAft>
                <a:spcPts val="0"/>
              </a:spcAft>
              <a:buClr>
                <a:srgbClr val="EA5E2F"/>
              </a:buClr>
              <a:buSzPts val="1400"/>
              <a:buFont typeface="Arial"/>
              <a:buChar char="•"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Annual sales: $782 billion</a:t>
            </a:r>
            <a:endParaRPr sz="1100"/>
          </a:p>
          <a:p>
            <a:pPr indent="-215900" lvl="0" marL="215900" marR="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400"/>
              <a:buFont typeface="Arial"/>
              <a:buChar char="•"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Revenue: &gt; 90% of world’s economies</a:t>
            </a:r>
            <a:endParaRPr sz="1100"/>
          </a:p>
          <a:p>
            <a:pPr indent="-215900" lvl="0" marL="215900" marR="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400"/>
              <a:buFont typeface="Arial"/>
              <a:buChar char="•"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Employment: &gt; 14 million people</a:t>
            </a:r>
            <a:endParaRPr sz="1100"/>
          </a:p>
          <a:p>
            <a:pPr indent="-215900" lvl="0" marL="215900" marR="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400"/>
              <a:buFont typeface="Arial"/>
              <a:buChar char="•"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Job availability: estimated 1.7 million more jobs by 2025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EA5E2F"/>
              </a:buClr>
              <a:buSzPts val="1400"/>
              <a:buFont typeface="Arial"/>
              <a:buNone/>
            </a:pPr>
            <a:r>
              <a:rPr lang="en"/>
              <a:t>Two major segments:</a:t>
            </a:r>
            <a:endParaRPr sz="1100"/>
          </a:p>
          <a:p>
            <a:pPr indent="-254000" lvl="0" marL="254000" rtl="0" algn="l">
              <a:spcBef>
                <a:spcPts val="30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Commercial</a:t>
            </a:r>
            <a:endParaRPr sz="1100"/>
          </a:p>
          <a:p>
            <a:pPr indent="-215900" lvl="1" marL="558800" rtl="0" algn="l">
              <a:spcBef>
                <a:spcPts val="300"/>
              </a:spcBef>
              <a:spcAft>
                <a:spcPts val="0"/>
              </a:spcAft>
              <a:buSzPts val="1400"/>
              <a:buChar char="o"/>
            </a:pPr>
            <a:r>
              <a:rPr lang="en" sz="1400"/>
              <a:t>80% of the industry</a:t>
            </a:r>
            <a:endParaRPr sz="1100"/>
          </a:p>
          <a:p>
            <a:pPr indent="-254000" lvl="0" marL="254000" rtl="0" algn="l">
              <a:spcBef>
                <a:spcPts val="30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Noncommercial</a:t>
            </a:r>
            <a:endParaRPr sz="1100"/>
          </a:p>
          <a:p>
            <a:pPr indent="-215900" lvl="1" marL="558800" rtl="0" algn="l">
              <a:spcBef>
                <a:spcPts val="300"/>
              </a:spcBef>
              <a:spcAft>
                <a:spcPts val="0"/>
              </a:spcAft>
              <a:buSzPts val="1400"/>
              <a:buChar char="o"/>
            </a:pPr>
            <a:r>
              <a:rPr lang="en" sz="1400"/>
              <a:t>20% of the industry</a:t>
            </a:r>
            <a:endParaRPr/>
          </a:p>
          <a:p>
            <a:pPr indent="-165100" lvl="0" marL="254000" marR="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64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0" sz="900" u="none" cap="none" strike="noStrike">
              <a:solidFill>
                <a:srgbClr val="4EC1B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61" name="Google Shape;361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01582" y="296125"/>
            <a:ext cx="3368837" cy="41033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82"/>
          <p:cNvSpPr txBox="1"/>
          <p:nvPr>
            <p:ph type="title"/>
          </p:nvPr>
        </p:nvSpPr>
        <p:spPr>
          <a:xfrm>
            <a:off x="457200" y="205978"/>
            <a:ext cx="8229600" cy="36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QUALITIES OF AN EFFECTIVE SPEAKER</a:t>
            </a:r>
            <a:endParaRPr sz="1100"/>
          </a:p>
        </p:txBody>
      </p:sp>
      <p:sp>
        <p:nvSpPr>
          <p:cNvPr id="544" name="Google Shape;544;p82"/>
          <p:cNvSpPr txBox="1"/>
          <p:nvPr>
            <p:ph idx="1" type="body"/>
          </p:nvPr>
        </p:nvSpPr>
        <p:spPr>
          <a:xfrm>
            <a:off x="457200" y="971550"/>
            <a:ext cx="47358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" sz="1400"/>
              <a:t>Interact with the audience</a:t>
            </a:r>
            <a:endParaRPr b="1" sz="1400"/>
          </a:p>
          <a:p>
            <a:pPr indent="-215900" lvl="0" marL="215900" rtl="0" algn="l">
              <a:spcBef>
                <a:spcPts val="30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" sz="1400"/>
              <a:t>Comfortable interpersonal environment</a:t>
            </a:r>
            <a:endParaRPr sz="1400"/>
          </a:p>
          <a:p>
            <a:pPr indent="-215900" lvl="0" marL="215900" rtl="0" algn="l">
              <a:spcBef>
                <a:spcPts val="30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" sz="1400"/>
              <a:t>Comfortable physical environment</a:t>
            </a:r>
            <a:endParaRPr sz="1400"/>
          </a:p>
          <a:p>
            <a:pPr indent="-215900" lvl="0" marL="215900" rtl="0" algn="l">
              <a:spcBef>
                <a:spcPts val="30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" sz="1400"/>
              <a:t>Maintain eye contact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Use suitable language</a:t>
            </a:r>
            <a:endParaRPr b="1" sz="1400"/>
          </a:p>
          <a:p>
            <a:pPr indent="-215900" lvl="0" marL="215900" rtl="0" algn="l">
              <a:spcBef>
                <a:spcPts val="30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" sz="1400"/>
              <a:t>Minimize jargon and buzzwords</a:t>
            </a:r>
            <a:endParaRPr sz="1400"/>
          </a:p>
          <a:p>
            <a:pPr indent="-215900" lvl="0" marL="215900" rtl="0" algn="l">
              <a:spcBef>
                <a:spcPts val="30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" sz="1400"/>
              <a:t>Avoid slang and sarcasm</a:t>
            </a:r>
            <a:endParaRPr sz="1400"/>
          </a:p>
          <a:p>
            <a:pPr indent="-215900" lvl="0" marL="215900" rtl="0" algn="l">
              <a:spcBef>
                <a:spcPts val="30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" sz="1400"/>
              <a:t>Define technical terms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Use appropriate nonverbal communication</a:t>
            </a:r>
            <a:endParaRPr b="1" sz="1400"/>
          </a:p>
          <a:p>
            <a:pPr indent="-215900" lvl="0" marL="215900" rtl="0" algn="l">
              <a:spcBef>
                <a:spcPts val="30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" sz="1400"/>
              <a:t>Use appropriate gestures</a:t>
            </a:r>
            <a:endParaRPr sz="1400"/>
          </a:p>
          <a:p>
            <a:pPr indent="-215900" lvl="0" marL="215900" rtl="0" algn="l">
              <a:spcBef>
                <a:spcPts val="30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" sz="1400"/>
              <a:t>Use appropriate facial expressions</a:t>
            </a:r>
            <a:endParaRPr sz="1400"/>
          </a:p>
          <a:p>
            <a:pPr indent="-215900" lvl="0" marL="215900" rtl="0" algn="l">
              <a:spcBef>
                <a:spcPts val="30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" sz="1400"/>
              <a:t>Show an appropriate demeanor</a:t>
            </a:r>
            <a:endParaRPr sz="1400"/>
          </a:p>
        </p:txBody>
      </p:sp>
      <p:sp>
        <p:nvSpPr>
          <p:cNvPr id="545" name="Google Shape;545;p82"/>
          <p:cNvSpPr txBox="1"/>
          <p:nvPr/>
        </p:nvSpPr>
        <p:spPr>
          <a:xfrm>
            <a:off x="4572000" y="697350"/>
            <a:ext cx="3771900" cy="374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>
                <a:latin typeface="Roboto"/>
                <a:ea typeface="Roboto"/>
                <a:cs typeface="Roboto"/>
                <a:sym typeface="Roboto"/>
              </a:rPr>
              <a:t>Vary your speech patterns</a:t>
            </a:r>
            <a:endParaRPr b="1">
              <a:latin typeface="Roboto"/>
              <a:ea typeface="Roboto"/>
              <a:cs typeface="Roboto"/>
              <a:sym typeface="Roboto"/>
            </a:endParaRPr>
          </a:p>
          <a:p>
            <a:pPr indent="-215900" lvl="0" marL="2159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Vary tone and pitch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215900" lvl="0" marL="2159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Pronounce words clearly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215900" lvl="0" marL="2159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Use complete, professional sentences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215900" lvl="0" marL="2159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Minimize dialect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215900" lvl="0" marL="2159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Eliminate mumbling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215900" lvl="0" marL="2159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Speak at a steady pace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215900" lvl="0" marL="2159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Speak with confidence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2540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Roboto"/>
                <a:ea typeface="Roboto"/>
                <a:cs typeface="Roboto"/>
                <a:sym typeface="Roboto"/>
              </a:rPr>
              <a:t>Close the conversation</a:t>
            </a:r>
            <a:endParaRPr b="1">
              <a:latin typeface="Roboto"/>
              <a:ea typeface="Roboto"/>
              <a:cs typeface="Roboto"/>
              <a:sym typeface="Roboto"/>
            </a:endParaRPr>
          </a:p>
          <a:p>
            <a:pPr indent="-215900" lvl="0" marL="2159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Verify understanding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215900" lvl="0" marL="2159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Repeat the message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215900" lvl="0" marL="2159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Thank listeners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215900" lvl="0" marL="2159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Present opportunities for follow-up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196850" lvl="0" marL="2159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•"/>
            </a:pPr>
            <a:r>
              <a:t/>
            </a:r>
            <a:endParaRPr sz="11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46" name="Google Shape;546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33938" y="2112213"/>
            <a:ext cx="2143125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83"/>
          <p:cNvSpPr txBox="1"/>
          <p:nvPr>
            <p:ph type="title"/>
          </p:nvPr>
        </p:nvSpPr>
        <p:spPr>
          <a:xfrm>
            <a:off x="457200" y="205978"/>
            <a:ext cx="8229600" cy="36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EFFECTIVE LISTENING</a:t>
            </a:r>
            <a:endParaRPr sz="1100"/>
          </a:p>
        </p:txBody>
      </p:sp>
      <p:sp>
        <p:nvSpPr>
          <p:cNvPr id="553" name="Google Shape;553;p83"/>
          <p:cNvSpPr txBox="1"/>
          <p:nvPr>
            <p:ph idx="1" type="body"/>
          </p:nvPr>
        </p:nvSpPr>
        <p:spPr>
          <a:xfrm>
            <a:off x="457200" y="971551"/>
            <a:ext cx="48768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SzPts val="1400"/>
              <a:buNone/>
            </a:pPr>
            <a:r>
              <a:rPr b="1" lang="en" sz="2400"/>
              <a:t>Effective listening</a:t>
            </a:r>
            <a:endParaRPr b="1" sz="2400"/>
          </a:p>
          <a:p>
            <a:pPr indent="-279400" lvl="0" marL="215900" rtl="0" algn="l">
              <a:spcBef>
                <a:spcPts val="30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More information</a:t>
            </a:r>
            <a:endParaRPr sz="2400"/>
          </a:p>
          <a:p>
            <a:pPr indent="-279400" lvl="0" marL="215900" rtl="0" algn="l">
              <a:spcBef>
                <a:spcPts val="30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Increase trust</a:t>
            </a:r>
            <a:endParaRPr sz="2400"/>
          </a:p>
          <a:p>
            <a:pPr indent="-279400" lvl="0" marL="215900" rtl="0" algn="l">
              <a:spcBef>
                <a:spcPts val="30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Reduce conflict</a:t>
            </a:r>
            <a:endParaRPr sz="2400"/>
          </a:p>
          <a:p>
            <a:pPr indent="-279400" lvl="0" marL="215900" rtl="0" algn="l">
              <a:spcBef>
                <a:spcPts val="30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Better communication with others</a:t>
            </a:r>
            <a:endParaRPr sz="2400"/>
          </a:p>
          <a:p>
            <a:pPr indent="-165100" lvl="0" marL="254000" rtl="0" algn="l">
              <a:spcBef>
                <a:spcPts val="3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100"/>
          </a:p>
        </p:txBody>
      </p:sp>
      <p:sp>
        <p:nvSpPr>
          <p:cNvPr id="554" name="Google Shape;554;p83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55" name="Google Shape;555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3400" y="658648"/>
            <a:ext cx="3413700" cy="302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84"/>
          <p:cNvSpPr txBox="1"/>
          <p:nvPr>
            <p:ph type="title"/>
          </p:nvPr>
        </p:nvSpPr>
        <p:spPr>
          <a:xfrm>
            <a:off x="457200" y="205978"/>
            <a:ext cx="8229600" cy="36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QUALITIES OF AN EFFECTIVE LISTENER</a:t>
            </a:r>
            <a:endParaRPr sz="1100"/>
          </a:p>
        </p:txBody>
      </p:sp>
      <p:sp>
        <p:nvSpPr>
          <p:cNvPr id="562" name="Google Shape;562;p84"/>
          <p:cNvSpPr txBox="1"/>
          <p:nvPr>
            <p:ph idx="1" type="body"/>
          </p:nvPr>
        </p:nvSpPr>
        <p:spPr>
          <a:xfrm>
            <a:off x="457200" y="571500"/>
            <a:ext cx="57153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Participates in the communication process</a:t>
            </a:r>
            <a:endParaRPr/>
          </a:p>
          <a:p>
            <a:pPr indent="-279400" lvl="0" marL="254000" rtl="0" algn="l">
              <a:spcBef>
                <a:spcPts val="30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Prepare to listen—stop talking</a:t>
            </a:r>
            <a:endParaRPr/>
          </a:p>
          <a:p>
            <a:pPr indent="-279400" lvl="0" marL="254000" rtl="0" algn="l">
              <a:spcBef>
                <a:spcPts val="30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Use body language</a:t>
            </a:r>
            <a:endParaRPr/>
          </a:p>
          <a:p>
            <a:pPr indent="-254000" lvl="1" marL="558800" rtl="0" algn="l">
              <a:spcBef>
                <a:spcPts val="20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Maintain eye contact</a:t>
            </a:r>
            <a:endParaRPr sz="1800"/>
          </a:p>
          <a:p>
            <a:pPr indent="-254000" lvl="1" marL="558800" rtl="0" algn="l">
              <a:spcBef>
                <a:spcPts val="20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Nod</a:t>
            </a:r>
            <a:endParaRPr sz="1800"/>
          </a:p>
          <a:p>
            <a:pPr indent="-254000" lvl="1" marL="558800" rtl="0" algn="l">
              <a:spcBef>
                <a:spcPts val="20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Lean in</a:t>
            </a:r>
            <a:endParaRPr sz="1800"/>
          </a:p>
          <a:p>
            <a:pPr indent="-254000" lvl="1" marL="558800" rtl="0" algn="l">
              <a:spcBef>
                <a:spcPts val="20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Facial expressions</a:t>
            </a:r>
            <a:endParaRPr sz="1800"/>
          </a:p>
          <a:p>
            <a:pPr indent="-279400" lvl="0" marL="254000" rtl="0" algn="l">
              <a:spcBef>
                <a:spcPts val="300"/>
              </a:spcBef>
              <a:spcAft>
                <a:spcPts val="0"/>
              </a:spcAft>
              <a:buSzPts val="1800"/>
              <a:buFont typeface="Calibri"/>
              <a:buAutoNum type="arabicPeriod"/>
            </a:pPr>
            <a:r>
              <a:rPr lang="en"/>
              <a:t>Do not interrupt</a:t>
            </a:r>
            <a:endParaRPr/>
          </a:p>
          <a:p>
            <a:pPr indent="-279400" lvl="0" marL="254000" rtl="0" algn="l">
              <a:spcBef>
                <a:spcPts val="300"/>
              </a:spcBef>
              <a:spcAft>
                <a:spcPts val="0"/>
              </a:spcAft>
              <a:buSzPts val="1800"/>
              <a:buFont typeface="Calibri"/>
              <a:buAutoNum type="arabicPeriod"/>
            </a:pPr>
            <a:r>
              <a:rPr lang="en"/>
              <a:t>Ask questions to clarify</a:t>
            </a:r>
            <a:endParaRPr/>
          </a:p>
          <a:p>
            <a:pPr indent="-127000" lvl="0" marL="215900" rtl="0" algn="l">
              <a:spcBef>
                <a:spcPts val="30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 sz="1100"/>
          </a:p>
        </p:txBody>
      </p:sp>
      <p:sp>
        <p:nvSpPr>
          <p:cNvPr id="563" name="Google Shape;563;p84"/>
          <p:cNvSpPr txBox="1"/>
          <p:nvPr/>
        </p:nvSpPr>
        <p:spPr>
          <a:xfrm>
            <a:off x="5078100" y="571500"/>
            <a:ext cx="3608700" cy="38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79400" lvl="0" marL="2540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"/>
              <a:buAutoNum type="arabicPeriod" startAt="5"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Occasionally rephrase and repeat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-279400" lvl="0" marL="2540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"/>
              <a:buAutoNum type="arabicPeriod" startAt="5"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Listen between the lines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-279400" lvl="0" marL="2540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"/>
              <a:buAutoNum type="arabicPeriod" startAt="5"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Do not overreact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-279400" lvl="0" marL="2540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"/>
              <a:buAutoNum type="arabicPeriod" startAt="5"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Record key ideas and phrases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64" name="Google Shape;564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0200" y="2429051"/>
            <a:ext cx="3364425" cy="2238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85"/>
          <p:cNvSpPr txBox="1"/>
          <p:nvPr>
            <p:ph type="title"/>
          </p:nvPr>
        </p:nvSpPr>
        <p:spPr>
          <a:xfrm>
            <a:off x="457200" y="205978"/>
            <a:ext cx="8229600" cy="36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EFFECTIVE WRITING</a:t>
            </a:r>
            <a:endParaRPr sz="1100"/>
          </a:p>
        </p:txBody>
      </p:sp>
      <p:sp>
        <p:nvSpPr>
          <p:cNvPr id="571" name="Google Shape;571;p85"/>
          <p:cNvSpPr txBox="1"/>
          <p:nvPr>
            <p:ph idx="1" type="body"/>
          </p:nvPr>
        </p:nvSpPr>
        <p:spPr>
          <a:xfrm>
            <a:off x="457200" y="677625"/>
            <a:ext cx="82296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15900" lvl="0" marL="21590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" sz="1100"/>
              <a:t>Text messages, memos, faxes, emails, letters, reports</a:t>
            </a:r>
            <a:endParaRPr sz="1100"/>
          </a:p>
          <a:p>
            <a:pPr indent="-215900" lvl="0" marL="215900" rtl="0" algn="l">
              <a:spcBef>
                <a:spcPts val="30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" sz="1100"/>
              <a:t>Common parts of written messages:</a:t>
            </a:r>
            <a:endParaRPr sz="1100"/>
          </a:p>
          <a:p>
            <a:pPr indent="-215900" lvl="1" marL="558800" rtl="0" algn="l">
              <a:spcBef>
                <a:spcPts val="200"/>
              </a:spcBef>
              <a:spcAft>
                <a:spcPts val="0"/>
              </a:spcAft>
              <a:buSzPts val="1200"/>
              <a:buChar char="○"/>
            </a:pPr>
            <a:r>
              <a:rPr lang="en" sz="1100"/>
              <a:t>Introduction</a:t>
            </a:r>
            <a:endParaRPr sz="1100"/>
          </a:p>
          <a:p>
            <a:pPr indent="-177800" lvl="2" marL="863600" rtl="0" algn="l">
              <a:spcBef>
                <a:spcPts val="300"/>
              </a:spcBef>
              <a:spcAft>
                <a:spcPts val="0"/>
              </a:spcAft>
              <a:buSzPts val="1400"/>
              <a:buFont typeface="Arial"/>
              <a:buChar char="■"/>
            </a:pPr>
            <a:r>
              <a:rPr lang="en" sz="1100"/>
              <a:t>Audience attention</a:t>
            </a:r>
            <a:endParaRPr sz="1100"/>
          </a:p>
          <a:p>
            <a:pPr indent="-177800" lvl="2" marL="863600" rtl="0" algn="l">
              <a:spcBef>
                <a:spcPts val="300"/>
              </a:spcBef>
              <a:spcAft>
                <a:spcPts val="0"/>
              </a:spcAft>
              <a:buSzPts val="1400"/>
              <a:buFont typeface="Arial"/>
              <a:buChar char="■"/>
            </a:pPr>
            <a:r>
              <a:rPr lang="en" sz="1100"/>
              <a:t>Reason for message</a:t>
            </a:r>
            <a:endParaRPr sz="1100"/>
          </a:p>
          <a:p>
            <a:pPr indent="-177800" lvl="2" marL="863600" rtl="0" algn="l">
              <a:spcBef>
                <a:spcPts val="300"/>
              </a:spcBef>
              <a:spcAft>
                <a:spcPts val="0"/>
              </a:spcAft>
              <a:buSzPts val="1400"/>
              <a:buFont typeface="Arial"/>
              <a:buChar char="■"/>
            </a:pPr>
            <a:r>
              <a:rPr lang="en" sz="1100"/>
              <a:t>Identifies topics</a:t>
            </a:r>
            <a:endParaRPr sz="1100"/>
          </a:p>
          <a:p>
            <a:pPr indent="-177800" lvl="2" marL="863600" rtl="0" algn="l">
              <a:spcBef>
                <a:spcPts val="300"/>
              </a:spcBef>
              <a:spcAft>
                <a:spcPts val="0"/>
              </a:spcAft>
              <a:buSzPts val="1400"/>
              <a:buFont typeface="Arial"/>
              <a:buChar char="■"/>
            </a:pPr>
            <a:r>
              <a:rPr lang="en" sz="1100"/>
              <a:t>Establishes point of view</a:t>
            </a:r>
            <a:endParaRPr sz="1100"/>
          </a:p>
          <a:p>
            <a:pPr indent="-215900" lvl="1" marL="558800" rtl="0" algn="l">
              <a:spcBef>
                <a:spcPts val="200"/>
              </a:spcBef>
              <a:spcAft>
                <a:spcPts val="0"/>
              </a:spcAft>
              <a:buSzPts val="1200"/>
              <a:buChar char="○"/>
            </a:pPr>
            <a:r>
              <a:rPr lang="en" sz="1100"/>
              <a:t>Body of message</a:t>
            </a:r>
            <a:endParaRPr sz="1100"/>
          </a:p>
          <a:p>
            <a:pPr indent="-177800" lvl="2" marL="863600" rtl="0" algn="l">
              <a:spcBef>
                <a:spcPts val="300"/>
              </a:spcBef>
              <a:spcAft>
                <a:spcPts val="0"/>
              </a:spcAft>
              <a:buSzPts val="1400"/>
              <a:buFont typeface="Arial"/>
              <a:buChar char="■"/>
            </a:pPr>
            <a:r>
              <a:rPr lang="en" sz="1100"/>
              <a:t>Presents content</a:t>
            </a:r>
            <a:endParaRPr sz="1100"/>
          </a:p>
          <a:p>
            <a:pPr indent="-177800" lvl="2" marL="863600" rtl="0" algn="l">
              <a:spcBef>
                <a:spcPts val="300"/>
              </a:spcBef>
              <a:spcAft>
                <a:spcPts val="0"/>
              </a:spcAft>
              <a:buSzPts val="1400"/>
              <a:buFont typeface="Arial"/>
              <a:buChar char="■"/>
            </a:pPr>
            <a:r>
              <a:rPr lang="en" sz="1100"/>
              <a:t>Topics of message</a:t>
            </a:r>
            <a:endParaRPr sz="1100"/>
          </a:p>
          <a:p>
            <a:pPr indent="-215900" lvl="1" marL="558800" rtl="0" algn="l">
              <a:spcBef>
                <a:spcPts val="200"/>
              </a:spcBef>
              <a:spcAft>
                <a:spcPts val="0"/>
              </a:spcAft>
              <a:buSzPts val="1200"/>
              <a:buChar char="○"/>
            </a:pPr>
            <a:r>
              <a:rPr lang="en" sz="1100"/>
              <a:t>Conclusion</a:t>
            </a:r>
            <a:endParaRPr sz="1100"/>
          </a:p>
          <a:p>
            <a:pPr indent="-177800" lvl="2" marL="863600" rtl="0" algn="l">
              <a:spcBef>
                <a:spcPts val="300"/>
              </a:spcBef>
              <a:spcAft>
                <a:spcPts val="0"/>
              </a:spcAft>
              <a:buSzPts val="1400"/>
              <a:buFont typeface="Arial"/>
              <a:buChar char="■"/>
            </a:pPr>
            <a:r>
              <a:rPr lang="en" sz="1100"/>
              <a:t>Summarizes key points</a:t>
            </a:r>
            <a:endParaRPr sz="1100"/>
          </a:p>
          <a:p>
            <a:pPr indent="-177800" lvl="2" marL="863600" rtl="0" algn="l">
              <a:spcBef>
                <a:spcPts val="300"/>
              </a:spcBef>
              <a:spcAft>
                <a:spcPts val="0"/>
              </a:spcAft>
              <a:buSzPts val="1400"/>
              <a:buFont typeface="Arial"/>
              <a:buChar char="■"/>
            </a:pPr>
            <a:r>
              <a:rPr lang="en" sz="1100"/>
              <a:t>Calls for action</a:t>
            </a:r>
            <a:endParaRPr sz="1100"/>
          </a:p>
          <a:p>
            <a:pPr indent="-177800" lvl="2" marL="863600" rtl="0" algn="l">
              <a:spcBef>
                <a:spcPts val="300"/>
              </a:spcBef>
              <a:spcAft>
                <a:spcPts val="0"/>
              </a:spcAft>
              <a:buSzPts val="1400"/>
              <a:buFont typeface="Arial"/>
              <a:buChar char="■"/>
            </a:pPr>
            <a:r>
              <a:rPr lang="en" sz="1100"/>
              <a:t>Identifies benefits and value</a:t>
            </a:r>
            <a:endParaRPr sz="1100"/>
          </a:p>
        </p:txBody>
      </p:sp>
      <p:pic>
        <p:nvPicPr>
          <p:cNvPr id="572" name="Google Shape;572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6025" y="976600"/>
            <a:ext cx="4155650" cy="347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86"/>
          <p:cNvSpPr txBox="1"/>
          <p:nvPr>
            <p:ph type="title"/>
          </p:nvPr>
        </p:nvSpPr>
        <p:spPr>
          <a:xfrm>
            <a:off x="457200" y="205978"/>
            <a:ext cx="8229600" cy="36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STEPS FOR EFFECTIVE WRITING</a:t>
            </a:r>
            <a:endParaRPr sz="1100"/>
          </a:p>
        </p:txBody>
      </p:sp>
      <p:sp>
        <p:nvSpPr>
          <p:cNvPr id="579" name="Google Shape;579;p86"/>
          <p:cNvSpPr txBox="1"/>
          <p:nvPr>
            <p:ph idx="1" type="body"/>
          </p:nvPr>
        </p:nvSpPr>
        <p:spPr>
          <a:xfrm>
            <a:off x="457200" y="971550"/>
            <a:ext cx="34296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54000" lvl="0" marL="2540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 sz="1100"/>
              <a:t>Think about the audience</a:t>
            </a:r>
            <a:endParaRPr sz="1100"/>
          </a:p>
          <a:p>
            <a:pPr indent="-254000" lvl="0" marL="254000" rtl="0" algn="l">
              <a:spcBef>
                <a:spcPts val="300"/>
              </a:spcBef>
              <a:spcAft>
                <a:spcPts val="0"/>
              </a:spcAft>
              <a:buSzPts val="1400"/>
              <a:buAutoNum type="arabicPeriod"/>
            </a:pPr>
            <a:r>
              <a:rPr lang="en" sz="1100"/>
              <a:t>Think about the purpose</a:t>
            </a:r>
            <a:endParaRPr sz="1100"/>
          </a:p>
          <a:p>
            <a:pPr indent="-254000" lvl="0" marL="254000" rtl="0" algn="l">
              <a:spcBef>
                <a:spcPts val="300"/>
              </a:spcBef>
              <a:spcAft>
                <a:spcPts val="0"/>
              </a:spcAft>
              <a:buSzPts val="1400"/>
              <a:buAutoNum type="arabicPeriod"/>
            </a:pPr>
            <a:r>
              <a:rPr lang="en" sz="1100"/>
              <a:t>Think about the situation and details</a:t>
            </a:r>
            <a:endParaRPr sz="1100"/>
          </a:p>
          <a:p>
            <a:pPr indent="-254000" lvl="0" marL="254000" rtl="0" algn="l">
              <a:spcBef>
                <a:spcPts val="300"/>
              </a:spcBef>
              <a:spcAft>
                <a:spcPts val="0"/>
              </a:spcAft>
              <a:buSzPts val="1400"/>
              <a:buAutoNum type="arabicPeriod"/>
            </a:pPr>
            <a:r>
              <a:rPr lang="en" sz="1100"/>
              <a:t>Identify the benefits to the message</a:t>
            </a:r>
            <a:endParaRPr sz="1100"/>
          </a:p>
          <a:p>
            <a:pPr indent="-254000" lvl="0" marL="2540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 sz="1100"/>
              <a:t>Identify topics</a:t>
            </a:r>
            <a:endParaRPr sz="1100"/>
          </a:p>
          <a:p>
            <a:pPr indent="-254000" lvl="0" marL="254000" rtl="0" algn="l">
              <a:spcBef>
                <a:spcPts val="300"/>
              </a:spcBef>
              <a:spcAft>
                <a:spcPts val="0"/>
              </a:spcAft>
              <a:buSzPts val="1400"/>
              <a:buAutoNum type="arabicPeriod"/>
            </a:pPr>
            <a:r>
              <a:rPr lang="en" sz="1100"/>
              <a:t>Write main body</a:t>
            </a:r>
            <a:endParaRPr sz="1100"/>
          </a:p>
          <a:p>
            <a:pPr indent="-254000" lvl="0" marL="254000" rtl="0" algn="l">
              <a:spcBef>
                <a:spcPts val="300"/>
              </a:spcBef>
              <a:spcAft>
                <a:spcPts val="0"/>
              </a:spcAft>
              <a:buSzPts val="1400"/>
              <a:buAutoNum type="arabicPeriod"/>
            </a:pPr>
            <a:r>
              <a:rPr lang="en" sz="1100"/>
              <a:t>Read draft</a:t>
            </a:r>
            <a:endParaRPr sz="1100"/>
          </a:p>
          <a:p>
            <a:pPr indent="-254000" lvl="0" marL="254000" rtl="0" algn="l">
              <a:spcBef>
                <a:spcPts val="300"/>
              </a:spcBef>
              <a:spcAft>
                <a:spcPts val="0"/>
              </a:spcAft>
              <a:buSzPts val="1400"/>
              <a:buAutoNum type="arabicPeriod"/>
            </a:pPr>
            <a:r>
              <a:rPr lang="en" sz="1100"/>
              <a:t>Write final draft</a:t>
            </a:r>
            <a:endParaRPr sz="1100"/>
          </a:p>
        </p:txBody>
      </p:sp>
      <p:sp>
        <p:nvSpPr>
          <p:cNvPr id="580" name="Google Shape;580;p86"/>
          <p:cNvSpPr txBox="1"/>
          <p:nvPr/>
        </p:nvSpPr>
        <p:spPr>
          <a:xfrm>
            <a:off x="4147900" y="865125"/>
            <a:ext cx="3608700" cy="36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79400" lvl="0" marL="254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"/>
              <a:buChar char="•"/>
            </a:pPr>
            <a:r>
              <a:rPr b="1" lang="en" sz="1800">
                <a:latin typeface="Roboto"/>
                <a:ea typeface="Roboto"/>
                <a:cs typeface="Roboto"/>
                <a:sym typeface="Roboto"/>
              </a:rPr>
              <a:t>Be concise!</a:t>
            </a:r>
            <a:endParaRPr b="1" sz="1800">
              <a:latin typeface="Roboto"/>
              <a:ea typeface="Roboto"/>
              <a:cs typeface="Roboto"/>
              <a:sym typeface="Roboto"/>
            </a:endParaRPr>
          </a:p>
          <a:p>
            <a:pPr indent="-279400" lvl="0" marL="2540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1" lang="en" sz="1800">
                <a:latin typeface="Roboto"/>
                <a:ea typeface="Roboto"/>
                <a:cs typeface="Roboto"/>
                <a:sym typeface="Roboto"/>
              </a:rPr>
              <a:t>Be clear and complete!</a:t>
            </a:r>
            <a:endParaRPr b="1" sz="1800">
              <a:latin typeface="Roboto"/>
              <a:ea typeface="Roboto"/>
              <a:cs typeface="Roboto"/>
              <a:sym typeface="Roboto"/>
            </a:endParaRPr>
          </a:p>
          <a:p>
            <a:pPr indent="-279400" lvl="0" marL="2540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1" lang="en" sz="1800">
                <a:latin typeface="Roboto"/>
                <a:ea typeface="Roboto"/>
                <a:cs typeface="Roboto"/>
                <a:sym typeface="Roboto"/>
              </a:rPr>
              <a:t>Write with an upbeat attitude</a:t>
            </a:r>
            <a:endParaRPr b="1" sz="1800">
              <a:latin typeface="Roboto"/>
              <a:ea typeface="Roboto"/>
              <a:cs typeface="Roboto"/>
              <a:sym typeface="Roboto"/>
            </a:endParaRPr>
          </a:p>
          <a:p>
            <a:pPr indent="-279400" lvl="0" marL="2540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1" lang="en" sz="1800">
                <a:latin typeface="Roboto"/>
                <a:ea typeface="Roboto"/>
                <a:cs typeface="Roboto"/>
                <a:sym typeface="Roboto"/>
              </a:rPr>
              <a:t>Take a time out</a:t>
            </a:r>
            <a:endParaRPr b="1" sz="18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87"/>
          <p:cNvSpPr txBox="1"/>
          <p:nvPr>
            <p:ph type="title"/>
          </p:nvPr>
        </p:nvSpPr>
        <p:spPr>
          <a:xfrm>
            <a:off x="457200" y="205978"/>
            <a:ext cx="8229600" cy="36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WELL-WRITTEN EMAIL</a:t>
            </a:r>
            <a:endParaRPr sz="1100"/>
          </a:p>
        </p:txBody>
      </p:sp>
      <p:pic>
        <p:nvPicPr>
          <p:cNvPr id="587" name="Google Shape;587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76875" y="205975"/>
            <a:ext cx="4626524" cy="4408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88"/>
          <p:cNvSpPr txBox="1"/>
          <p:nvPr>
            <p:ph type="title"/>
          </p:nvPr>
        </p:nvSpPr>
        <p:spPr>
          <a:xfrm>
            <a:off x="457200" y="205978"/>
            <a:ext cx="8229600" cy="36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POORLY-WRITTEN EMAIL</a:t>
            </a:r>
            <a:endParaRPr sz="1100"/>
          </a:p>
        </p:txBody>
      </p:sp>
      <p:pic>
        <p:nvPicPr>
          <p:cNvPr id="594" name="Google Shape;594;p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96400" y="483075"/>
            <a:ext cx="5837700" cy="4118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89"/>
          <p:cNvSpPr txBox="1"/>
          <p:nvPr>
            <p:ph type="title"/>
          </p:nvPr>
        </p:nvSpPr>
        <p:spPr>
          <a:xfrm>
            <a:off x="457200" y="205978"/>
            <a:ext cx="8229600" cy="36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BARRIERS TO COMMUNICATION</a:t>
            </a:r>
            <a:endParaRPr sz="1100"/>
          </a:p>
        </p:txBody>
      </p:sp>
      <p:sp>
        <p:nvSpPr>
          <p:cNvPr id="601" name="Google Shape;601;p89"/>
          <p:cNvSpPr txBox="1"/>
          <p:nvPr>
            <p:ph idx="1" type="body"/>
          </p:nvPr>
        </p:nvSpPr>
        <p:spPr>
          <a:xfrm>
            <a:off x="457200" y="771450"/>
            <a:ext cx="82296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Language differences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Semantics 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Jargon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Tone of Message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Clarity 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Assumptions 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Cultural Differences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Prejudices &amp; Biases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Noise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Nonverbal Boundaries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Gestures 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Other Distractions 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pic>
        <p:nvPicPr>
          <p:cNvPr id="602" name="Google Shape;602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6809" y="863884"/>
            <a:ext cx="4967600" cy="275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65"/>
          <p:cNvSpPr txBox="1"/>
          <p:nvPr>
            <p:ph type="title"/>
          </p:nvPr>
        </p:nvSpPr>
        <p:spPr>
          <a:xfrm>
            <a:off x="457200" y="205978"/>
            <a:ext cx="8229600" cy="36552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COMMERCIAL RESTAURANTS AND FOODSERVICE SEGMENTS</a:t>
            </a:r>
            <a:endParaRPr sz="1100"/>
          </a:p>
        </p:txBody>
      </p:sp>
      <p:sp>
        <p:nvSpPr>
          <p:cNvPr id="368" name="Google Shape;368;p65"/>
          <p:cNvSpPr txBox="1"/>
          <p:nvPr>
            <p:ph idx="1" type="body"/>
          </p:nvPr>
        </p:nvSpPr>
        <p:spPr>
          <a:xfrm>
            <a:off x="457200" y="971550"/>
            <a:ext cx="51816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79400" lvl="0" marL="215900" marR="0" rtl="0" algn="l">
              <a:spcBef>
                <a:spcPts val="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Arial"/>
              <a:buChar char="•"/>
            </a:pPr>
            <a:r>
              <a:rPr b="0" i="0" lang="en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Restaurants</a:t>
            </a:r>
            <a:endParaRPr sz="2400"/>
          </a:p>
          <a:p>
            <a:pPr indent="-279400" lvl="0" marL="215900" marR="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Arial"/>
              <a:buChar char="•"/>
            </a:pPr>
            <a:r>
              <a:rPr b="0" i="0" lang="en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Catering and banquets</a:t>
            </a:r>
            <a:endParaRPr sz="2400"/>
          </a:p>
          <a:p>
            <a:pPr indent="-279400" lvl="0" marL="215900" marR="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Arial"/>
              <a:buChar char="•"/>
            </a:pPr>
            <a:r>
              <a:rPr b="0" i="0" lang="en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Retail</a:t>
            </a:r>
            <a:endParaRPr sz="2400"/>
          </a:p>
          <a:p>
            <a:pPr indent="-279400" lvl="0" marL="215900" marR="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Arial"/>
              <a:buChar char="•"/>
            </a:pPr>
            <a:r>
              <a:rPr b="0" i="0" lang="en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Cruise ships and airlines</a:t>
            </a:r>
            <a:endParaRPr sz="2400"/>
          </a:p>
          <a:p>
            <a:pPr indent="-139700" lvl="0" marL="254000" marR="0" rtl="0" algn="l">
              <a:spcBef>
                <a:spcPts val="400"/>
              </a:spcBef>
              <a:spcAft>
                <a:spcPts val="0"/>
              </a:spcAft>
              <a:buClr>
                <a:srgbClr val="EA5E2F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65100" lvl="0" marL="254000" marR="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9" name="Google Shape;369;p6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6944" l="0" r="0" t="6944"/>
          <a:stretch/>
        </p:blipFill>
        <p:spPr>
          <a:xfrm>
            <a:off x="5638800" y="1085850"/>
            <a:ext cx="3048000" cy="1771650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66"/>
          <p:cNvSpPr txBox="1"/>
          <p:nvPr>
            <p:ph type="title"/>
          </p:nvPr>
        </p:nvSpPr>
        <p:spPr>
          <a:xfrm>
            <a:off x="457200" y="205978"/>
            <a:ext cx="8229600" cy="36552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RESTAURANT CONCEPT</a:t>
            </a:r>
            <a:endParaRPr sz="1100"/>
          </a:p>
        </p:txBody>
      </p:sp>
      <p:sp>
        <p:nvSpPr>
          <p:cNvPr id="376" name="Google Shape;376;p66"/>
          <p:cNvSpPr txBox="1"/>
          <p:nvPr>
            <p:ph idx="1" type="body"/>
          </p:nvPr>
        </p:nvSpPr>
        <p:spPr>
          <a:xfrm>
            <a:off x="457200" y="515075"/>
            <a:ext cx="4876800" cy="40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15900" lvl="0" marL="215900" marR="0" rtl="0" algn="l">
              <a:spcBef>
                <a:spcPts val="0"/>
              </a:spcBef>
              <a:spcAft>
                <a:spcPts val="0"/>
              </a:spcAft>
              <a:buClr>
                <a:srgbClr val="EA5E2F"/>
              </a:buClr>
              <a:buSzPts val="1400"/>
              <a:buFont typeface="Arial"/>
              <a:buChar char="•"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Unique combination of:</a:t>
            </a:r>
            <a:endParaRPr sz="1100"/>
          </a:p>
          <a:p>
            <a:pPr indent="-215900" lvl="1" marL="558800" marR="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400"/>
              <a:buFont typeface="Courier New"/>
              <a:buChar char="o"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Menu offerings</a:t>
            </a:r>
            <a:endParaRPr sz="1100"/>
          </a:p>
          <a:p>
            <a:pPr indent="-215900" lvl="1" marL="558800" marR="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400"/>
              <a:buFont typeface="Courier New"/>
              <a:buChar char="o"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Pricing</a:t>
            </a:r>
            <a:endParaRPr sz="1100"/>
          </a:p>
          <a:p>
            <a:pPr indent="-215900" lvl="1" marL="558800" marR="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400"/>
              <a:buFont typeface="Courier New"/>
              <a:buChar char="o"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Service style</a:t>
            </a:r>
            <a:endParaRPr sz="1100"/>
          </a:p>
          <a:p>
            <a:pPr indent="-215900" lvl="1" marL="558800" marR="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400"/>
              <a:buFont typeface="Courier New"/>
              <a:buChar char="o"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Ambiance</a:t>
            </a:r>
            <a:endParaRPr sz="1100"/>
          </a:p>
          <a:p>
            <a:pPr indent="-215900" lvl="1" marL="558800" marR="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400"/>
              <a:buFont typeface="Courier New"/>
              <a:buChar char="o"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Décor</a:t>
            </a:r>
            <a:endParaRPr sz="1100"/>
          </a:p>
          <a:p>
            <a:pPr indent="-165100" lvl="0" marL="254000" marR="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7" name="Google Shape;377;p6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16250" l="0" r="0" t="16250"/>
          <a:stretch/>
        </p:blipFill>
        <p:spPr>
          <a:xfrm>
            <a:off x="5638800" y="1085850"/>
            <a:ext cx="3048000" cy="1371600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78" name="Google Shape;378;p66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16250" l="0" r="0" t="16250"/>
          <a:stretch/>
        </p:blipFill>
        <p:spPr>
          <a:xfrm>
            <a:off x="5638800" y="2800350"/>
            <a:ext cx="3048000" cy="1371600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79" name="Google Shape;379;p66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0" sz="900" u="none" cap="none" strike="noStrike">
              <a:solidFill>
                <a:srgbClr val="4EC1B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67"/>
          <p:cNvSpPr txBox="1"/>
          <p:nvPr>
            <p:ph type="title"/>
          </p:nvPr>
        </p:nvSpPr>
        <p:spPr>
          <a:xfrm>
            <a:off x="457200" y="205978"/>
            <a:ext cx="8229600" cy="36552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RESTAURANT SEGMENTS</a:t>
            </a:r>
            <a:endParaRPr sz="1100"/>
          </a:p>
        </p:txBody>
      </p:sp>
      <p:sp>
        <p:nvSpPr>
          <p:cNvPr id="385" name="Google Shape;385;p67"/>
          <p:cNvSpPr txBox="1"/>
          <p:nvPr>
            <p:ph idx="1" type="body"/>
          </p:nvPr>
        </p:nvSpPr>
        <p:spPr>
          <a:xfrm>
            <a:off x="457200" y="571500"/>
            <a:ext cx="3433800" cy="332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Times New Roman"/>
                <a:ea typeface="Times New Roman"/>
                <a:cs typeface="Times New Roman"/>
                <a:sym typeface="Times New Roman"/>
              </a:rPr>
              <a:t>Family Dining Full Service:</a:t>
            </a:r>
            <a:endParaRPr b="1"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03200" lvl="0" marL="215900" marR="0" rtl="0" algn="l">
              <a:spcBef>
                <a:spcPts val="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Times New Roman"/>
              <a:buChar char="•"/>
            </a:pPr>
            <a:r>
              <a:rPr i="0" lang="en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Service at table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03200" lvl="0" marL="215900" marR="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Times New Roman"/>
              <a:buChar char="•"/>
            </a:pPr>
            <a:r>
              <a:rPr i="0" lang="en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Guest sits while ordering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03200" lvl="0" marL="215900" marR="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Times New Roman"/>
              <a:buChar char="•"/>
            </a:pPr>
            <a:r>
              <a:rPr i="0" lang="en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Payment after meal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03200" lvl="0" marL="215900" marR="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Times New Roman"/>
              <a:buChar char="•"/>
            </a:pPr>
            <a:r>
              <a:rPr i="0" lang="en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Menu emphasis = families (no alcohol served) </a:t>
            </a:r>
            <a:endParaRPr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03200" lvl="0" marL="215900" marR="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Times New Roman"/>
              <a:buChar char="•"/>
            </a:pPr>
            <a:r>
              <a:rPr i="0" lang="en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Average check: $10 or less</a:t>
            </a:r>
            <a:endParaRPr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03200" lvl="0" marL="215900" marR="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Times New Roman"/>
              <a:buChar char="•"/>
            </a:pPr>
            <a:r>
              <a:rPr i="0" lang="en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Example: Denny’s</a:t>
            </a:r>
            <a:endParaRPr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b="1" lang="en" sz="1200">
                <a:latin typeface="Times New Roman"/>
                <a:ea typeface="Times New Roman"/>
                <a:cs typeface="Times New Roman"/>
                <a:sym typeface="Times New Roman"/>
              </a:rPr>
              <a:t>Casual Dining Full Service: </a:t>
            </a:r>
            <a:endParaRPr b="1"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03200" lvl="0" marL="215900" rtl="0" algn="l">
              <a:spcBef>
                <a:spcPts val="0"/>
              </a:spcBef>
              <a:spcAft>
                <a:spcPts val="0"/>
              </a:spcAft>
              <a:buSzPts val="1200"/>
              <a:buFont typeface="Times New Roman"/>
              <a:buChar char="•"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Service at table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03200" lvl="0" marL="215900" rtl="0" algn="l">
              <a:spcBef>
                <a:spcPts val="300"/>
              </a:spcBef>
              <a:spcAft>
                <a:spcPts val="0"/>
              </a:spcAft>
              <a:buSzPts val="1200"/>
              <a:buFont typeface="Times New Roman"/>
              <a:buChar char="•"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Guest sits while ordering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03200" lvl="0" marL="215900" rtl="0" algn="l">
              <a:spcBef>
                <a:spcPts val="300"/>
              </a:spcBef>
              <a:spcAft>
                <a:spcPts val="0"/>
              </a:spcAft>
              <a:buSzPts val="1200"/>
              <a:buFont typeface="Times New Roman"/>
              <a:buChar char="•"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Payment after meal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03200" lvl="0" marL="215900" rtl="0" algn="l">
              <a:spcBef>
                <a:spcPts val="300"/>
              </a:spcBef>
              <a:spcAft>
                <a:spcPts val="0"/>
              </a:spcAft>
              <a:buSzPts val="1200"/>
              <a:buFont typeface="Times New Roman"/>
              <a:buChar char="•"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Cooked to order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03200" lvl="0" marL="215900" rtl="0" algn="l">
              <a:spcBef>
                <a:spcPts val="300"/>
              </a:spcBef>
              <a:spcAft>
                <a:spcPts val="0"/>
              </a:spcAft>
              <a:buSzPts val="1200"/>
              <a:buFont typeface="Times New Roman"/>
              <a:buChar char="•"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Average check: $10–$25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03200" lvl="0" marL="215900" rtl="0" algn="l">
              <a:spcBef>
                <a:spcPts val="300"/>
              </a:spcBef>
              <a:spcAft>
                <a:spcPts val="0"/>
              </a:spcAft>
              <a:buSzPts val="1200"/>
              <a:buFont typeface="Times New Roman"/>
              <a:buChar char="•"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Example: Buffalo Wild Wings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6" name="Google Shape;386;p6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6335" l="0" r="0" t="6335"/>
          <a:stretch/>
        </p:blipFill>
        <p:spPr>
          <a:xfrm>
            <a:off x="2541200" y="230875"/>
            <a:ext cx="2078400" cy="1208100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87" name="Google Shape;387;p67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0" sz="900" u="none" cap="none" strike="noStrike">
              <a:solidFill>
                <a:srgbClr val="4EC1B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88" name="Google Shape;388;p67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6453" l="0" r="0" t="6453"/>
          <a:stretch/>
        </p:blipFill>
        <p:spPr>
          <a:xfrm>
            <a:off x="2325200" y="1906414"/>
            <a:ext cx="2294400" cy="1333500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89" name="Google Shape;389;p67"/>
          <p:cNvSpPr txBox="1"/>
          <p:nvPr/>
        </p:nvSpPr>
        <p:spPr>
          <a:xfrm>
            <a:off x="435500" y="3784175"/>
            <a:ext cx="2220900" cy="9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Times New Roman"/>
                <a:ea typeface="Times New Roman"/>
                <a:cs typeface="Times New Roman"/>
                <a:sym typeface="Times New Roman"/>
              </a:rPr>
              <a:t>Fine Dining Full Service: </a:t>
            </a:r>
            <a:endParaRPr b="1"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03200" lvl="0" marL="215900" rtl="0" algn="l">
              <a:spcBef>
                <a:spcPts val="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Times New Roman"/>
              <a:buChar char="•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Service at table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03200" lvl="0" marL="21590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Times New Roman"/>
              <a:buChar char="•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Guest sits while ordering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03200" lvl="0" marL="21590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Times New Roman"/>
              <a:buChar char="•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Payment after meal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03200" lvl="0" marL="21590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Times New Roman"/>
              <a:buChar char="•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Intricate dishes</a:t>
            </a:r>
            <a:endParaRPr b="1"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0" name="Google Shape;390;p67"/>
          <p:cNvSpPr txBox="1"/>
          <p:nvPr/>
        </p:nvSpPr>
        <p:spPr>
          <a:xfrm>
            <a:off x="2211650" y="3935400"/>
            <a:ext cx="2203200" cy="12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03200" lvl="0" marL="21590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Times New Roman"/>
              <a:buChar char="•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Tableware is high quality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03200" lvl="0" marL="21590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Times New Roman"/>
              <a:buChar char="•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Average check: $25 or more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03200" lvl="0" marL="21590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Times New Roman"/>
              <a:buChar char="•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Example: Ruth’s Chris Steak House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91" name="Google Shape;391;p67"/>
          <p:cNvPicPr preferRelativeResize="0"/>
          <p:nvPr>
            <p:ph idx="2" type="pic"/>
          </p:nvPr>
        </p:nvPicPr>
        <p:blipFill rotWithShape="1">
          <a:blip r:embed="rId5">
            <a:alphaModFix/>
          </a:blip>
          <a:srcRect b="6399" l="0" r="0" t="6408"/>
          <a:stretch/>
        </p:blipFill>
        <p:spPr>
          <a:xfrm>
            <a:off x="4347625" y="3707375"/>
            <a:ext cx="2294400" cy="1333800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92" name="Google Shape;392;p67"/>
          <p:cNvSpPr/>
          <p:nvPr/>
        </p:nvSpPr>
        <p:spPr>
          <a:xfrm>
            <a:off x="5481275" y="942725"/>
            <a:ext cx="3348900" cy="2052000"/>
          </a:xfrm>
          <a:prstGeom prst="rect">
            <a:avLst/>
          </a:pr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67"/>
          <p:cNvSpPr txBox="1"/>
          <p:nvPr/>
        </p:nvSpPr>
        <p:spPr>
          <a:xfrm>
            <a:off x="4530350" y="205963"/>
            <a:ext cx="2481600" cy="19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Quick Service (Fast Food) </a:t>
            </a:r>
            <a:endParaRPr b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03200" lvl="0" marL="215900" rtl="0" algn="l">
              <a:spcBef>
                <a:spcPts val="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Times New Roman"/>
              <a:buChar char="•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Guest orders at counter/window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03200" lvl="0" marL="21590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Times New Roman"/>
              <a:buChar char="•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Pay before eating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03200" lvl="0" marL="21590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Times New Roman"/>
              <a:buChar char="•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Take out, eat in, or delivery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03200" lvl="0" marL="21590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Times New Roman"/>
              <a:buChar char="•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Snack or beverage bars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03200" lvl="0" marL="21590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Times New Roman"/>
              <a:buChar char="•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Average check: $3–$6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03200" lvl="0" marL="21590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Times New Roman"/>
              <a:buChar char="•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Example: McDonald’s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94" name="Google Shape;394;p67"/>
          <p:cNvPicPr preferRelativeResize="0"/>
          <p:nvPr>
            <p:ph idx="2" type="pic"/>
          </p:nvPr>
        </p:nvPicPr>
        <p:blipFill rotWithShape="1">
          <a:blip r:embed="rId6">
            <a:alphaModFix/>
          </a:blip>
          <a:srcRect b="6399" l="0" r="0" t="6408"/>
          <a:stretch/>
        </p:blipFill>
        <p:spPr>
          <a:xfrm>
            <a:off x="6642025" y="615520"/>
            <a:ext cx="2220900" cy="1290900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95" name="Google Shape;395;p67"/>
          <p:cNvSpPr txBox="1"/>
          <p:nvPr/>
        </p:nvSpPr>
        <p:spPr>
          <a:xfrm>
            <a:off x="4572000" y="1872100"/>
            <a:ext cx="2636700" cy="16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Quick Casual Restaurant:</a:t>
            </a: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03200" lvl="0" marL="215900" rtl="0" algn="l">
              <a:spcBef>
                <a:spcPts val="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Times New Roman"/>
              <a:buChar char="•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Guest orders at counter/window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03200" lvl="0" marL="21590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Times New Roman"/>
              <a:buChar char="•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Pay before eating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03200" lvl="0" marL="21590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Times New Roman"/>
              <a:buChar char="•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Freshly prepared with high-quality ingredients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03200" lvl="0" marL="21590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Times New Roman"/>
              <a:buChar char="•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Receive food quickly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03200" lvl="0" marL="21590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Times New Roman"/>
              <a:buChar char="•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Average check: $7–$9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03200" lvl="0" marL="21590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Times New Roman"/>
              <a:buChar char="•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Example: Panera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96" name="Google Shape;396;p67"/>
          <p:cNvPicPr preferRelativeResize="0"/>
          <p:nvPr>
            <p:ph idx="2" type="pic"/>
          </p:nvPr>
        </p:nvPicPr>
        <p:blipFill rotWithShape="1">
          <a:blip r:embed="rId7">
            <a:alphaModFix/>
          </a:blip>
          <a:srcRect b="6416" l="0" r="0" t="6407"/>
          <a:stretch/>
        </p:blipFill>
        <p:spPr>
          <a:xfrm>
            <a:off x="6766700" y="2802375"/>
            <a:ext cx="2294400" cy="1628100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68"/>
          <p:cNvSpPr txBox="1"/>
          <p:nvPr>
            <p:ph type="title"/>
          </p:nvPr>
        </p:nvSpPr>
        <p:spPr>
          <a:xfrm>
            <a:off x="457200" y="205978"/>
            <a:ext cx="8229600" cy="36552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COMMERCIAL SEGMENT</a:t>
            </a:r>
            <a:r>
              <a:rPr lang="en"/>
              <a:t>S </a:t>
            </a:r>
            <a:endParaRPr sz="1100"/>
          </a:p>
        </p:txBody>
      </p:sp>
      <p:sp>
        <p:nvSpPr>
          <p:cNvPr id="403" name="Google Shape;403;p68"/>
          <p:cNvSpPr txBox="1"/>
          <p:nvPr>
            <p:ph idx="1" type="body"/>
          </p:nvPr>
        </p:nvSpPr>
        <p:spPr>
          <a:xfrm>
            <a:off x="457200" y="571501"/>
            <a:ext cx="48768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Times New Roman"/>
                <a:ea typeface="Times New Roman"/>
                <a:cs typeface="Times New Roman"/>
                <a:sym typeface="Times New Roman"/>
              </a:rPr>
              <a:t>Catering: </a:t>
            </a:r>
            <a:endParaRPr b="1"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0" marL="254000" marR="0" rtl="0" algn="l">
              <a:spcBef>
                <a:spcPts val="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Times New Roman"/>
              <a:buChar char="•"/>
            </a:pPr>
            <a:r>
              <a:rPr i="0" lang="en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Event host chooses menu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0" marL="254000" marR="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Times New Roman"/>
              <a:buChar char="•"/>
            </a:pPr>
            <a:r>
              <a:rPr i="0" lang="en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Caterers located in: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15900" lvl="1" marL="558800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Times New Roman"/>
              <a:buChar char="o"/>
            </a:pPr>
            <a:r>
              <a:rPr i="0" lang="en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Own facility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15900" lvl="1" marL="558800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Times New Roman"/>
              <a:buChar char="o"/>
            </a:pPr>
            <a:r>
              <a:rPr i="0" lang="en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Another business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0" marL="254000" marR="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Times New Roman"/>
              <a:buChar char="•"/>
            </a:pPr>
            <a:r>
              <a:rPr i="0" lang="en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Food delivered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0" marL="254000" marR="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Times New Roman"/>
              <a:buChar char="•"/>
            </a:pPr>
            <a:r>
              <a:rPr i="0" lang="en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Restaurants have catering </a:t>
            </a:r>
            <a:endParaRPr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254000" marR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and banquet operations</a:t>
            </a:r>
            <a:endParaRPr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b="1" lang="en" sz="1200">
                <a:latin typeface="Times New Roman"/>
                <a:ea typeface="Times New Roman"/>
                <a:cs typeface="Times New Roman"/>
                <a:sym typeface="Times New Roman"/>
              </a:rPr>
              <a:t>Retail: </a:t>
            </a:r>
            <a:endParaRPr b="1"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0" marL="254000" rtl="0" algn="l">
              <a:spcBef>
                <a:spcPts val="0"/>
              </a:spcBef>
              <a:spcAft>
                <a:spcPts val="0"/>
              </a:spcAft>
              <a:buSzPts val="1200"/>
              <a:buFont typeface="Times New Roman"/>
              <a:buChar char="•"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Offer prepared meals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0" marL="254000" rtl="0" algn="l">
              <a:spcBef>
                <a:spcPts val="300"/>
              </a:spcBef>
              <a:spcAft>
                <a:spcPts val="0"/>
              </a:spcAft>
              <a:buSzPts val="1200"/>
              <a:buFont typeface="Times New Roman"/>
              <a:buChar char="•"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Eat in store or at home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0" marL="254000" rtl="0" algn="l">
              <a:spcBef>
                <a:spcPts val="300"/>
              </a:spcBef>
              <a:spcAft>
                <a:spcPts val="0"/>
              </a:spcAft>
              <a:buSzPts val="1200"/>
              <a:buFont typeface="Times New Roman"/>
              <a:buChar char="•"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Located in: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15900" lvl="1" marL="558800" rtl="0" algn="l">
              <a:spcBef>
                <a:spcPts val="200"/>
              </a:spcBef>
              <a:spcAft>
                <a:spcPts val="0"/>
              </a:spcAft>
              <a:buSzPts val="1200"/>
              <a:buFont typeface="Times New Roman"/>
              <a:buChar char="o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Supermarkets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15900" lvl="1" marL="558800" rtl="0" algn="l">
              <a:spcBef>
                <a:spcPts val="200"/>
              </a:spcBef>
              <a:spcAft>
                <a:spcPts val="0"/>
              </a:spcAft>
              <a:buSzPts val="1200"/>
              <a:buFont typeface="Times New Roman"/>
              <a:buChar char="o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Convenience stores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15900" lvl="1" marL="558800" rtl="0" algn="l">
              <a:spcBef>
                <a:spcPts val="200"/>
              </a:spcBef>
              <a:spcAft>
                <a:spcPts val="0"/>
              </a:spcAft>
              <a:buSzPts val="1200"/>
              <a:buFont typeface="Times New Roman"/>
              <a:buChar char="o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Specialty retail operations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0" marL="254000" rtl="0" algn="l">
              <a:spcBef>
                <a:spcPts val="300"/>
              </a:spcBef>
              <a:spcAft>
                <a:spcPts val="0"/>
              </a:spcAft>
              <a:buSzPts val="1200"/>
              <a:buFont typeface="Times New Roman"/>
              <a:buChar char="•"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Sell limited items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0" marL="254000" rtl="0" algn="l">
              <a:spcBef>
                <a:spcPts val="300"/>
              </a:spcBef>
              <a:spcAft>
                <a:spcPts val="0"/>
              </a:spcAft>
              <a:buSzPts val="1200"/>
              <a:buFont typeface="Times New Roman"/>
              <a:buChar char="•"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Vending machines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4" name="Google Shape;404;p68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0" sz="900" u="none" cap="none" strike="noStrike">
              <a:solidFill>
                <a:srgbClr val="4EC1B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05" name="Google Shape;405;p68"/>
          <p:cNvPicPr preferRelativeResize="0"/>
          <p:nvPr/>
        </p:nvPicPr>
        <p:blipFill rotWithShape="1">
          <a:blip r:embed="rId3">
            <a:alphaModFix/>
          </a:blip>
          <a:srcRect b="7027" l="0" r="0" t="7028"/>
          <a:stretch/>
        </p:blipFill>
        <p:spPr>
          <a:xfrm>
            <a:off x="2437349" y="571502"/>
            <a:ext cx="1713075" cy="1352675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68"/>
          <p:cNvSpPr/>
          <p:nvPr/>
        </p:nvSpPr>
        <p:spPr>
          <a:xfrm>
            <a:off x="5334000" y="836600"/>
            <a:ext cx="3614700" cy="2320200"/>
          </a:xfrm>
          <a:prstGeom prst="rect">
            <a:avLst/>
          </a:pr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07" name="Google Shape;407;p68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6362" l="0" r="0" t="6362"/>
          <a:stretch/>
        </p:blipFill>
        <p:spPr>
          <a:xfrm>
            <a:off x="2345025" y="2359550"/>
            <a:ext cx="2080800" cy="1209600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08" name="Google Shape;408;p68"/>
          <p:cNvSpPr txBox="1"/>
          <p:nvPr/>
        </p:nvSpPr>
        <p:spPr>
          <a:xfrm>
            <a:off x="4725350" y="493800"/>
            <a:ext cx="4490400" cy="405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EA5E2F"/>
              </a:buClr>
              <a:buSzPts val="1400"/>
              <a:buFont typeface="Arial"/>
              <a:buNone/>
            </a:pPr>
            <a:r>
              <a:rPr b="1"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Cruise:</a:t>
            </a:r>
            <a:endParaRPr b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34290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Times New Roman"/>
              <a:buChar char="•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Food always available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34290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Times New Roman"/>
              <a:buChar char="•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Dining styles vary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34290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Times New Roman"/>
              <a:buChar char="•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Food selections vary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EA5E2F"/>
              </a:buClr>
              <a:buSzPts val="1400"/>
              <a:buFont typeface="Arial"/>
              <a:buNone/>
            </a:pPr>
            <a:r>
              <a:rPr b="1"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Airlines:</a:t>
            </a:r>
            <a:endParaRPr b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34290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Times New Roman"/>
              <a:buChar char="•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Short flights—beverage service &amp; small snacks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34290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Times New Roman"/>
              <a:buChar char="•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Long flights—seven-course meal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34290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Times New Roman"/>
              <a:buChar char="•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Airports offer many options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09" name="Google Shape;409;p68"/>
          <p:cNvPicPr preferRelativeResize="0"/>
          <p:nvPr>
            <p:ph idx="2" type="pic"/>
          </p:nvPr>
        </p:nvPicPr>
        <p:blipFill rotWithShape="1">
          <a:blip r:embed="rId5">
            <a:alphaModFix/>
          </a:blip>
          <a:srcRect b="6399" l="0" r="0" t="6408"/>
          <a:stretch/>
        </p:blipFill>
        <p:spPr>
          <a:xfrm>
            <a:off x="6684575" y="298478"/>
            <a:ext cx="2327100" cy="1352700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10" name="Google Shape;410;p68"/>
          <p:cNvPicPr preferRelativeResize="0"/>
          <p:nvPr>
            <p:ph idx="2" type="pic"/>
          </p:nvPr>
        </p:nvPicPr>
        <p:blipFill rotWithShape="1">
          <a:blip r:embed="rId6">
            <a:alphaModFix/>
          </a:blip>
          <a:srcRect b="7691" l="0" r="0" t="7699"/>
          <a:stretch/>
        </p:blipFill>
        <p:spPr>
          <a:xfrm>
            <a:off x="6087200" y="2623850"/>
            <a:ext cx="2766600" cy="1608300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69"/>
          <p:cNvSpPr txBox="1"/>
          <p:nvPr>
            <p:ph type="title"/>
          </p:nvPr>
        </p:nvSpPr>
        <p:spPr>
          <a:xfrm>
            <a:off x="457200" y="205978"/>
            <a:ext cx="8229600" cy="36552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NONCOMMERCIAL FOODSERVICE SEGMENT</a:t>
            </a:r>
            <a:endParaRPr sz="1100"/>
          </a:p>
        </p:txBody>
      </p:sp>
      <p:sp>
        <p:nvSpPr>
          <p:cNvPr id="417" name="Google Shape;417;p69"/>
          <p:cNvSpPr txBox="1"/>
          <p:nvPr>
            <p:ph idx="1" type="body"/>
          </p:nvPr>
        </p:nvSpPr>
        <p:spPr>
          <a:xfrm>
            <a:off x="457200" y="503975"/>
            <a:ext cx="4876800" cy="40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EA5E2F"/>
              </a:buClr>
              <a:buSzPts val="1400"/>
              <a:buFont typeface="Arial"/>
              <a:buNone/>
            </a:pPr>
            <a:r>
              <a:rPr b="1" i="0" lang="en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Schools &amp; universities:</a:t>
            </a:r>
            <a:endParaRPr b="1"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0" marL="254000" marR="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Times New Roman"/>
              <a:buChar char="•"/>
            </a:pPr>
            <a:r>
              <a:rPr i="0" lang="en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On-campus food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0" marL="254000" marR="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Times New Roman"/>
              <a:buChar char="•"/>
            </a:pPr>
            <a:r>
              <a:rPr i="0" lang="en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Students and staff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254000" marR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400"/>
              <a:buFont typeface="Arial"/>
              <a:buNone/>
            </a:pPr>
            <a:r>
              <a:rPr b="1" i="0" lang="en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Health-care facilities:</a:t>
            </a:r>
            <a:endParaRPr b="1"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0" marL="254000" marR="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Times New Roman"/>
              <a:buChar char="•"/>
            </a:pPr>
            <a:r>
              <a:rPr i="0" lang="en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Guests and patients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0" marL="254000" marR="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Times New Roman"/>
              <a:buChar char="•"/>
            </a:pPr>
            <a:r>
              <a:rPr i="0" lang="en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Hospitals, nursing homes</a:t>
            </a:r>
            <a:endParaRPr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Times New Roman"/>
                <a:ea typeface="Times New Roman"/>
                <a:cs typeface="Times New Roman"/>
                <a:sym typeface="Times New Roman"/>
              </a:rPr>
              <a:t>Business &amp; industry:</a:t>
            </a:r>
            <a:endParaRPr b="1"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0" marL="254000" rtl="0" algn="l">
              <a:spcBef>
                <a:spcPts val="300"/>
              </a:spcBef>
              <a:spcAft>
                <a:spcPts val="0"/>
              </a:spcAft>
              <a:buSzPts val="1200"/>
              <a:buFont typeface="Times New Roman"/>
              <a:buChar char="•"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Employees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0" marL="254000" rtl="0" algn="l">
              <a:spcBef>
                <a:spcPts val="300"/>
              </a:spcBef>
              <a:spcAft>
                <a:spcPts val="0"/>
              </a:spcAft>
              <a:buSzPts val="1200"/>
              <a:buFont typeface="Times New Roman"/>
              <a:buChar char="•"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Cafeterias, vending,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25400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 executive dining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65100" lvl="0" marL="25400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400"/>
              <a:buFont typeface="Arial"/>
              <a:buNone/>
            </a:pPr>
            <a:r>
              <a:t/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400"/>
              <a:buFont typeface="Arial"/>
              <a:buNone/>
            </a:pPr>
            <a:r>
              <a:rPr b="1" lang="en" sz="1200">
                <a:latin typeface="Times New Roman"/>
                <a:ea typeface="Times New Roman"/>
                <a:cs typeface="Times New Roman"/>
                <a:sym typeface="Times New Roman"/>
              </a:rPr>
              <a:t>Clubs:</a:t>
            </a:r>
            <a:endParaRPr b="1"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0" marL="254000" rtl="0" algn="l">
              <a:spcBef>
                <a:spcPts val="300"/>
              </a:spcBef>
              <a:spcAft>
                <a:spcPts val="0"/>
              </a:spcAft>
              <a:buSzPts val="1200"/>
              <a:buFont typeface="Times New Roman"/>
              <a:buChar char="•"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Member-based organizations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0" marL="254000" rtl="0" algn="l">
              <a:spcBef>
                <a:spcPts val="300"/>
              </a:spcBef>
              <a:spcAft>
                <a:spcPts val="0"/>
              </a:spcAft>
              <a:buSzPts val="1200"/>
              <a:buFont typeface="Times New Roman"/>
              <a:buChar char="•"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Gyms, golf clubs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400"/>
              <a:buFont typeface="Arial"/>
              <a:buNone/>
            </a:pPr>
            <a:r>
              <a:rPr b="1" lang="en" sz="1200">
                <a:latin typeface="Times New Roman"/>
                <a:ea typeface="Times New Roman"/>
                <a:cs typeface="Times New Roman"/>
                <a:sym typeface="Times New Roman"/>
              </a:rPr>
              <a:t>Government:</a:t>
            </a:r>
            <a:endParaRPr b="1"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0" marL="254000" rtl="0" algn="l">
              <a:spcBef>
                <a:spcPts val="300"/>
              </a:spcBef>
              <a:spcAft>
                <a:spcPts val="0"/>
              </a:spcAft>
              <a:buSzPts val="1200"/>
              <a:buFont typeface="Times New Roman"/>
              <a:buChar char="•"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Military bases and ships, government buildings, correctional facilities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0" marL="254000" rtl="0" algn="l">
              <a:spcBef>
                <a:spcPts val="300"/>
              </a:spcBef>
              <a:spcAft>
                <a:spcPts val="0"/>
              </a:spcAft>
              <a:buSzPts val="1200"/>
              <a:buFont typeface="Times New Roman"/>
              <a:buChar char="•"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Military members, government workers, prisoners 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65100" lvl="0" marL="254000" marR="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8" name="Google Shape;418;p6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6405" l="0" r="0" t="6405"/>
          <a:stretch/>
        </p:blipFill>
        <p:spPr>
          <a:xfrm>
            <a:off x="2215525" y="571500"/>
            <a:ext cx="2133600" cy="1240200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19" name="Google Shape;419;p69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" sz="9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0" sz="900" u="none" cap="none" strike="noStrike">
              <a:solidFill>
                <a:srgbClr val="4EC1B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20" name="Google Shape;420;p69"/>
          <p:cNvSpPr/>
          <p:nvPr/>
        </p:nvSpPr>
        <p:spPr>
          <a:xfrm>
            <a:off x="5265475" y="763575"/>
            <a:ext cx="3642600" cy="2336400"/>
          </a:xfrm>
          <a:prstGeom prst="rect">
            <a:avLst/>
          </a:pr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21" name="Google Shape;421;p69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30656" l="0" r="0" t="30656"/>
          <a:stretch/>
        </p:blipFill>
        <p:spPr>
          <a:xfrm>
            <a:off x="2244025" y="2231050"/>
            <a:ext cx="2076600" cy="1207200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22" name="Google Shape;422;p69"/>
          <p:cNvSpPr txBox="1"/>
          <p:nvPr/>
        </p:nvSpPr>
        <p:spPr>
          <a:xfrm>
            <a:off x="4437675" y="50397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Contract feeding &amp; Self Operators:</a:t>
            </a:r>
            <a:endParaRPr b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34290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Times New Roman"/>
              <a:buChar char="•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Operate in manufacturing or service industry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34290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Times New Roman"/>
              <a:buChar char="•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Manage and operate employee dining facilities</a:t>
            </a:r>
            <a:endParaRPr b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3429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•"/>
            </a:pPr>
            <a:r>
              <a:rPr b="1"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Self Operators: </a:t>
            </a:r>
            <a:endParaRPr b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15900" lvl="1" marL="55880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Times New Roman"/>
              <a:buChar char="o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Hire own staff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70"/>
          <p:cNvSpPr txBox="1"/>
          <p:nvPr>
            <p:ph type="title"/>
          </p:nvPr>
        </p:nvSpPr>
        <p:spPr>
          <a:xfrm>
            <a:off x="457200" y="205978"/>
            <a:ext cx="8229600" cy="36552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TIMELINE OF THE RISE OF THE HOSPITALITY INDUSTRY </a:t>
            </a:r>
            <a:endParaRPr sz="1100"/>
          </a:p>
        </p:txBody>
      </p:sp>
      <p:sp>
        <p:nvSpPr>
          <p:cNvPr id="429" name="Google Shape;429;p70"/>
          <p:cNvSpPr txBox="1"/>
          <p:nvPr>
            <p:ph idx="1" type="body"/>
          </p:nvPr>
        </p:nvSpPr>
        <p:spPr>
          <a:xfrm>
            <a:off x="400400" y="682450"/>
            <a:ext cx="2861100" cy="145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ANCIENT GREECE</a:t>
            </a:r>
            <a:endParaRPr/>
          </a:p>
          <a:p>
            <a:pPr indent="-3302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Times New Roman"/>
              <a:buChar char="•"/>
            </a:pPr>
            <a:r>
              <a:rPr i="0" lang="en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Lesche—private clubs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342900" marR="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Times New Roman"/>
              <a:buChar char="•"/>
            </a:pPr>
            <a:r>
              <a:rPr i="0" lang="en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Phatnai—catered to travelers, traders, visitors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342900" marR="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Times New Roman"/>
              <a:buChar char="•"/>
            </a:pPr>
            <a:r>
              <a:rPr i="0" lang="en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Meals nourished the soul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342900" marR="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Times New Roman"/>
              <a:buChar char="•"/>
            </a:pPr>
            <a:r>
              <a:rPr i="0" lang="en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People ate on couches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342900" marR="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Times New Roman"/>
              <a:buChar char="•"/>
            </a:pPr>
            <a:r>
              <a:rPr i="0" lang="en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Performances enhanced experience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90500" lvl="0" marL="342900" marR="0" rtl="0" algn="l">
              <a:spcBef>
                <a:spcPts val="50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9700" lvl="0" marL="254000" marR="0" rtl="0" algn="l">
              <a:spcBef>
                <a:spcPts val="400"/>
              </a:spcBef>
              <a:spcAft>
                <a:spcPts val="0"/>
              </a:spcAft>
              <a:buClr>
                <a:srgbClr val="EA5E2F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65100" lvl="0" marL="254000" marR="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70"/>
          <p:cNvSpPr txBox="1"/>
          <p:nvPr/>
        </p:nvSpPr>
        <p:spPr>
          <a:xfrm>
            <a:off x="470825" y="2280675"/>
            <a:ext cx="3447900" cy="20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RENAISSANCE </a:t>
            </a:r>
            <a:endParaRPr sz="1200">
              <a:solidFill>
                <a:srgbClr val="EA5E2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23850" lvl="0" marL="342900" rtl="0" algn="l">
              <a:spcBef>
                <a:spcPts val="0"/>
              </a:spcBef>
              <a:spcAft>
                <a:spcPts val="0"/>
              </a:spcAft>
              <a:buClr>
                <a:srgbClr val="EA5E2F"/>
              </a:buClr>
              <a:buSzPts val="1100"/>
              <a:buFont typeface="Times New Roman"/>
              <a:buChar char="•"/>
            </a:pPr>
            <a:r>
              <a:rPr lang="en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Cooks used exotic spices</a:t>
            </a:r>
            <a:endParaRPr sz="1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23850" lvl="0" marL="34290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100"/>
              <a:buFont typeface="Times New Roman"/>
              <a:buChar char="•"/>
            </a:pPr>
            <a:r>
              <a:rPr lang="en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Venice controlled spice trade</a:t>
            </a:r>
            <a:endParaRPr sz="1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23850" lvl="0" marL="34290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100"/>
              <a:buFont typeface="Times New Roman"/>
              <a:buChar char="•"/>
            </a:pPr>
            <a:r>
              <a:rPr lang="en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Sold at high prices</a:t>
            </a:r>
            <a:endParaRPr sz="1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23850" lvl="0" marL="34290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100"/>
              <a:buFont typeface="Times New Roman"/>
              <a:buChar char="•"/>
            </a:pPr>
            <a:r>
              <a:rPr lang="en" sz="1100">
                <a:latin typeface="Times New Roman"/>
                <a:ea typeface="Times New Roman"/>
                <a:cs typeface="Times New Roman"/>
                <a:sym typeface="Times New Roman"/>
              </a:rPr>
              <a:t>Guilds </a:t>
            </a:r>
            <a:endParaRPr sz="1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09550" lvl="1" marL="55880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100"/>
              <a:buFont typeface="Times New Roman"/>
              <a:buChar char="o"/>
            </a:pPr>
            <a:r>
              <a:rPr lang="en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Associations of people</a:t>
            </a:r>
            <a:endParaRPr sz="1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09550" lvl="1" marL="55880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100"/>
              <a:buFont typeface="Times New Roman"/>
              <a:buChar char="o"/>
            </a:pPr>
            <a:r>
              <a:rPr lang="en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Similar interests or professions</a:t>
            </a:r>
            <a:endParaRPr sz="1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09550" lvl="1" marL="55880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100"/>
              <a:buFont typeface="Times New Roman"/>
              <a:buChar char="o"/>
            </a:pPr>
            <a:r>
              <a:rPr lang="en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Cooking guilds—established professional standards and traditions</a:t>
            </a:r>
            <a:endParaRPr sz="1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31" name="Google Shape;431;p7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7271" l="0" r="0" t="7280"/>
          <a:stretch/>
        </p:blipFill>
        <p:spPr>
          <a:xfrm>
            <a:off x="3139800" y="756250"/>
            <a:ext cx="2370900" cy="1378500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32" name="Google Shape;432;p70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26778" l="0" r="0" t="26778"/>
          <a:stretch/>
        </p:blipFill>
        <p:spPr>
          <a:xfrm>
            <a:off x="3797050" y="2770825"/>
            <a:ext cx="2149500" cy="1249800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33" name="Google Shape;433;p70"/>
          <p:cNvSpPr txBox="1"/>
          <p:nvPr/>
        </p:nvSpPr>
        <p:spPr>
          <a:xfrm>
            <a:off x="5510700" y="622975"/>
            <a:ext cx="31374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FRENCH REVOLUTION </a:t>
            </a:r>
            <a:endParaRPr sz="1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imes New Roman"/>
              <a:buChar char="●"/>
            </a:pPr>
            <a:r>
              <a:rPr lang="en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Epicurean—appreciation for fine wine and food</a:t>
            </a:r>
            <a:endParaRPr sz="1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Times New Roman"/>
              <a:buChar char="●"/>
            </a:pPr>
            <a:r>
              <a:rPr lang="en" sz="1100">
                <a:latin typeface="Times New Roman"/>
                <a:ea typeface="Times New Roman"/>
                <a:cs typeface="Times New Roman"/>
                <a:sym typeface="Times New Roman"/>
              </a:rPr>
              <a:t>Haute cuisine—elaborate and refined food preparation</a:t>
            </a:r>
            <a:endParaRPr sz="1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Times New Roman"/>
              <a:buChar char="●"/>
            </a:pPr>
            <a:r>
              <a:rPr lang="en" sz="1100">
                <a:latin typeface="Times New Roman"/>
                <a:ea typeface="Times New Roman"/>
                <a:cs typeface="Times New Roman"/>
                <a:sym typeface="Times New Roman"/>
              </a:rPr>
              <a:t>International trade improved life</a:t>
            </a:r>
            <a:endParaRPr sz="1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Times New Roman"/>
              <a:buChar char="●"/>
            </a:pPr>
            <a:r>
              <a:rPr lang="en" sz="1100">
                <a:latin typeface="Times New Roman"/>
                <a:ea typeface="Times New Roman"/>
                <a:cs typeface="Times New Roman"/>
                <a:sym typeface="Times New Roman"/>
              </a:rPr>
              <a:t>First coffeehouse/café opened</a:t>
            </a:r>
            <a:endParaRPr sz="1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Times New Roman"/>
              <a:buChar char="●"/>
            </a:pPr>
            <a:r>
              <a:rPr lang="en" sz="1100">
                <a:latin typeface="Times New Roman"/>
                <a:ea typeface="Times New Roman"/>
                <a:cs typeface="Times New Roman"/>
                <a:sym typeface="Times New Roman"/>
              </a:rPr>
              <a:t>Cafés welcomed women</a:t>
            </a:r>
            <a:endParaRPr sz="1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Times New Roman"/>
              <a:buChar char="●"/>
            </a:pPr>
            <a:r>
              <a:rPr lang="en" sz="1100">
                <a:latin typeface="Times New Roman"/>
                <a:ea typeface="Times New Roman"/>
                <a:cs typeface="Times New Roman"/>
                <a:sym typeface="Times New Roman"/>
              </a:rPr>
              <a:t>Acceptable to eat in public</a:t>
            </a:r>
            <a:endParaRPr sz="1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Times New Roman"/>
              <a:buChar char="●"/>
            </a:pPr>
            <a:r>
              <a:rPr lang="en" sz="1100">
                <a:latin typeface="Times New Roman"/>
                <a:ea typeface="Times New Roman"/>
                <a:cs typeface="Times New Roman"/>
                <a:sym typeface="Times New Roman"/>
              </a:rPr>
              <a:t>Boulanger</a:t>
            </a:r>
            <a:endParaRPr sz="1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Font typeface="Times New Roman"/>
              <a:buChar char="○"/>
            </a:pPr>
            <a:r>
              <a:rPr lang="en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Served hot soups (</a:t>
            </a:r>
            <a:r>
              <a:rPr i="1" lang="en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restaurers</a:t>
            </a:r>
            <a:r>
              <a:rPr lang="en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 sz="1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Font typeface="Times New Roman"/>
              <a:buChar char="○"/>
            </a:pPr>
            <a:r>
              <a:rPr lang="en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Origin of restaurant</a:t>
            </a:r>
            <a:endParaRPr sz="1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Font typeface="Times New Roman"/>
              <a:buChar char="○"/>
            </a:pPr>
            <a:r>
              <a:rPr lang="en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Unemployment caused the opening of restaurants</a:t>
            </a:r>
            <a:endParaRPr sz="1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Font typeface="Times New Roman"/>
              <a:buChar char="○"/>
            </a:pPr>
            <a:r>
              <a:rPr lang="en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Paris has &gt; 500 restaurants</a:t>
            </a:r>
            <a:endParaRPr sz="1100">
              <a:solidFill>
                <a:srgbClr val="EA5E2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71"/>
          <p:cNvSpPr txBox="1"/>
          <p:nvPr>
            <p:ph type="title"/>
          </p:nvPr>
        </p:nvSpPr>
        <p:spPr>
          <a:xfrm>
            <a:off x="457200" y="205978"/>
            <a:ext cx="8229600" cy="36552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TIMELINE OF THE RISE OF THE HOSPITALITY INDUSTRY </a:t>
            </a:r>
            <a:endParaRPr/>
          </a:p>
        </p:txBody>
      </p:sp>
      <p:sp>
        <p:nvSpPr>
          <p:cNvPr id="440" name="Google Shape;440;p71"/>
          <p:cNvSpPr txBox="1"/>
          <p:nvPr>
            <p:ph idx="1" type="body"/>
          </p:nvPr>
        </p:nvSpPr>
        <p:spPr>
          <a:xfrm>
            <a:off x="457200" y="723025"/>
            <a:ext cx="4386300" cy="38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COLONIAL AMERICA</a:t>
            </a:r>
            <a:endParaRPr b="1" sz="1200">
              <a:solidFill>
                <a:srgbClr val="EA5E2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302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Times New Roman"/>
              <a:buChar char="•"/>
            </a:pPr>
            <a:r>
              <a:rPr i="0" lang="en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Boston and New York—trade centers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342900" marR="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Times New Roman"/>
              <a:buChar char="•"/>
            </a:pPr>
            <a:r>
              <a:rPr i="0" lang="en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1634: Boston inn—food and lodging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342900" marR="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Times New Roman"/>
              <a:buChar char="•"/>
            </a:pPr>
            <a:r>
              <a:rPr i="0" lang="en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Colonial Americans rarely traveled or dined out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342900" marR="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Times New Roman"/>
              <a:buChar char="•"/>
            </a:pPr>
            <a:r>
              <a:rPr i="0" lang="en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Travelers stayed in inns where they were fed </a:t>
            </a:r>
            <a:endParaRPr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342900" marR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FROM CAFETERIAS TO ELEGANCE—THE LATE 1800s</a:t>
            </a:r>
            <a:endParaRPr sz="1200">
              <a:solidFill>
                <a:srgbClr val="EA5E2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30200" lvl="0" marL="342900" rtl="0" algn="l">
              <a:spcBef>
                <a:spcPts val="0"/>
              </a:spcBef>
              <a:spcAft>
                <a:spcPts val="0"/>
              </a:spcAft>
              <a:buSzPts val="1200"/>
              <a:buFont typeface="Times New Roman"/>
              <a:buChar char="•"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Delmonico's and Astor House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15900" lvl="1" marL="558800" rtl="0" algn="l">
              <a:spcBef>
                <a:spcPts val="200"/>
              </a:spcBef>
              <a:spcAft>
                <a:spcPts val="0"/>
              </a:spcAft>
              <a:buSzPts val="1200"/>
              <a:buFont typeface="Times New Roman"/>
              <a:buChar char="o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Elegant surroundings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15900" lvl="1" marL="558800" rtl="0" algn="l">
              <a:spcBef>
                <a:spcPts val="200"/>
              </a:spcBef>
              <a:spcAft>
                <a:spcPts val="0"/>
              </a:spcAft>
              <a:buSzPts val="1200"/>
              <a:buFont typeface="Times New Roman"/>
              <a:buChar char="o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18-course meals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342900" rtl="0" algn="l">
              <a:spcBef>
                <a:spcPts val="300"/>
              </a:spcBef>
              <a:spcAft>
                <a:spcPts val="0"/>
              </a:spcAft>
              <a:buSzPts val="1200"/>
              <a:buFont typeface="Times New Roman"/>
              <a:buChar char="•"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Gold rush 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15900" lvl="1" marL="558800" rtl="0" algn="l">
              <a:spcBef>
                <a:spcPts val="200"/>
              </a:spcBef>
              <a:spcAft>
                <a:spcPts val="0"/>
              </a:spcAft>
              <a:buSzPts val="1200"/>
              <a:buFont typeface="Times New Roman"/>
              <a:buChar char="o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Population growth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15900" lvl="1" marL="558800" rtl="0" algn="l">
              <a:spcBef>
                <a:spcPts val="200"/>
              </a:spcBef>
              <a:spcAft>
                <a:spcPts val="0"/>
              </a:spcAft>
              <a:buSzPts val="1200"/>
              <a:buFont typeface="Times New Roman"/>
              <a:buChar char="o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Cafeteria developed</a:t>
            </a:r>
            <a:endParaRPr>
              <a:solidFill>
                <a:srgbClr val="EA5E2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EA5E2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39700" lvl="0" marL="254000" marR="0" rtl="0" algn="l">
              <a:spcBef>
                <a:spcPts val="400"/>
              </a:spcBef>
              <a:spcAft>
                <a:spcPts val="0"/>
              </a:spcAft>
              <a:buClr>
                <a:srgbClr val="EA5E2F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65100" lvl="0" marL="254000" marR="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1" name="Google Shape;441;p7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27348" l="0" r="0" t="27348"/>
          <a:stretch/>
        </p:blipFill>
        <p:spPr>
          <a:xfrm>
            <a:off x="2401800" y="2394575"/>
            <a:ext cx="2170200" cy="1771800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42" name="Google Shape;442;p71"/>
          <p:cNvSpPr txBox="1"/>
          <p:nvPr/>
        </p:nvSpPr>
        <p:spPr>
          <a:xfrm>
            <a:off x="4372775" y="489925"/>
            <a:ext cx="44217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RISE OF MODERN RESTAURANTS—THE TWENTIETH CENTURY</a:t>
            </a:r>
            <a:endParaRPr sz="1200">
              <a:solidFill>
                <a:srgbClr val="EA5E2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rgbClr val="EA5E2F"/>
              </a:buClr>
              <a:buSzPts val="1400"/>
              <a:buChar char="•"/>
            </a:pPr>
            <a:r>
              <a:rPr lang="en">
                <a:solidFill>
                  <a:schemeClr val="dk1"/>
                </a:solidFill>
              </a:rPr>
              <a:t>Employment was high</a:t>
            </a:r>
            <a:endParaRPr sz="1100">
              <a:solidFill>
                <a:schemeClr val="dk1"/>
              </a:solidFill>
            </a:endParaRPr>
          </a:p>
          <a:p>
            <a:pPr indent="-342900" lvl="0" marL="34290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400"/>
              <a:buChar char="•"/>
            </a:pPr>
            <a:r>
              <a:rPr lang="en">
                <a:solidFill>
                  <a:schemeClr val="dk1"/>
                </a:solidFill>
              </a:rPr>
              <a:t>People ate out more—lunch</a:t>
            </a:r>
            <a:endParaRPr sz="1100">
              <a:solidFill>
                <a:schemeClr val="dk1"/>
              </a:solidFill>
            </a:endParaRPr>
          </a:p>
          <a:p>
            <a:pPr indent="-342900" lvl="0" marL="34290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400"/>
              <a:buChar char="•"/>
            </a:pPr>
            <a:r>
              <a:rPr lang="en">
                <a:solidFill>
                  <a:schemeClr val="dk1"/>
                </a:solidFill>
              </a:rPr>
              <a:t>Economy grew—car ownership</a:t>
            </a:r>
            <a:endParaRPr sz="1100">
              <a:solidFill>
                <a:schemeClr val="dk1"/>
              </a:solidFill>
            </a:endParaRPr>
          </a:p>
          <a:p>
            <a:pPr indent="-342900" lvl="0" marL="34290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400"/>
              <a:buChar char="•"/>
            </a:pPr>
            <a:r>
              <a:rPr lang="en">
                <a:solidFill>
                  <a:schemeClr val="dk1"/>
                </a:solidFill>
              </a:rPr>
              <a:t>Quick-service segment grew</a:t>
            </a:r>
            <a:endParaRPr sz="1200">
              <a:solidFill>
                <a:srgbClr val="EA5E2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43" name="Google Shape;443;p71"/>
          <p:cNvSpPr txBox="1"/>
          <p:nvPr/>
        </p:nvSpPr>
        <p:spPr>
          <a:xfrm>
            <a:off x="4572000" y="1938925"/>
            <a:ext cx="45228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GLOBAL INDUSTRY—TODAY AND BEYOND</a:t>
            </a:r>
            <a:endParaRPr sz="1200">
              <a:solidFill>
                <a:srgbClr val="EA5E2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rgbClr val="EA5E2F"/>
              </a:buClr>
              <a:buSzPts val="1400"/>
              <a:buChar char="•"/>
            </a:pPr>
            <a:r>
              <a:rPr lang="en">
                <a:solidFill>
                  <a:schemeClr val="dk1"/>
                </a:solidFill>
              </a:rPr>
              <a:t>1970s: rapid growth of national chains</a:t>
            </a:r>
            <a:endParaRPr sz="1100">
              <a:solidFill>
                <a:schemeClr val="dk1"/>
              </a:solidFill>
            </a:endParaRPr>
          </a:p>
          <a:p>
            <a:pPr indent="-342900" lvl="0" marL="34290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400"/>
              <a:buChar char="•"/>
            </a:pPr>
            <a:r>
              <a:rPr lang="en">
                <a:solidFill>
                  <a:schemeClr val="dk1"/>
                </a:solidFill>
              </a:rPr>
              <a:t>“Eating out” vs. eating at home</a:t>
            </a:r>
            <a:endParaRPr sz="1100">
              <a:solidFill>
                <a:schemeClr val="dk1"/>
              </a:solidFill>
            </a:endParaRPr>
          </a:p>
          <a:p>
            <a:pPr indent="-342900" lvl="0" marL="34290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400"/>
              <a:buChar char="•"/>
            </a:pPr>
            <a:r>
              <a:rPr lang="en">
                <a:solidFill>
                  <a:schemeClr val="dk1"/>
                </a:solidFill>
              </a:rPr>
              <a:t>Busier households</a:t>
            </a:r>
            <a:endParaRPr sz="1100">
              <a:solidFill>
                <a:schemeClr val="dk1"/>
              </a:solidFill>
            </a:endParaRPr>
          </a:p>
          <a:p>
            <a:pPr indent="-342900" lvl="0" marL="342900" rtl="0" algn="l">
              <a:spcBef>
                <a:spcPts val="300"/>
              </a:spcBef>
              <a:spcAft>
                <a:spcPts val="0"/>
              </a:spcAft>
              <a:buClr>
                <a:srgbClr val="EA5E2F"/>
              </a:buClr>
              <a:buSzPts val="1400"/>
              <a:buChar char="•"/>
            </a:pPr>
            <a:r>
              <a:rPr lang="en">
                <a:solidFill>
                  <a:schemeClr val="dk1"/>
                </a:solidFill>
              </a:rPr>
              <a:t>American restaurant brands on many continents</a:t>
            </a:r>
            <a:endParaRPr sz="1200">
              <a:solidFill>
                <a:srgbClr val="EA5E2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607D8B"/>
      </a:accent3>
      <a:accent4>
        <a:srgbClr val="78909C"/>
      </a:accent4>
      <a:accent5>
        <a:srgbClr val="57BB8A"/>
      </a:accent5>
      <a:accent6>
        <a:srgbClr val="DCE755"/>
      </a:accent6>
      <a:hlink>
        <a:srgbClr val="57BB8A"/>
      </a:hlink>
      <a:folHlink>
        <a:srgbClr val="57BB8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