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Helvetica Neue" panose="02000503000000020004" pitchFamily="2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a large container with ice. Add tap water until the container is full.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Stir the mixture well.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2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thermometer stem into the ice water. Make sure the sensing area is underwater.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Wait 30 seconds, or until the indicator stops moving.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Do not let the probe touch the container.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3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the thermometer so it reads 32°F (0°C).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the calibration nut with a wrench or other tool. Rotate the calibration nut until it reads 32°F (0°C).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also important to keep thermometers cleaned and sanitized to prevent cross-contamination. They are considered a food-contact surface and must be washed, rinsed,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sanitized, and air-dried. Be sure the sanitizing solution you use is for food-contact surfaces. Keep storage cases clean as well.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learned how cross-contamination happens and the importance of correct cleaning and sanitizing procedures, as well as how employees can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contaminate food with poor personal hygiene. But those are not the only ways food can become contaminated. As a manager, you need to monitor cleaning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sanitizing and personal hygiene. You also need to start with purchasing safe food, and then make sure you keep it safe after receiving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food used in a restaurant or foodservice operation should come from approved, reputable suppliers. An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approved food source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one that has been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inspected by appropriate agencies (e.g., government agencies) and meets all applicable local, state, and federal laws. Restaurant and foodservice purchasers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make sure that their suppliers use good food safety practices. This applies to all suppliers along the supply chain, whether a local farmer or a large-sized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corporation. An operation’s supply chain can include growers, shippers, packers, manufacturers, distributors (trucking fleets and warehouses), and local markets.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keep food safe during receiving, an operation needs to have enough trained staff available to receive, inspect, and store the food. Deliveries should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carefully and immediately inspected. Then they should be put away quickly and stored in the correct order. Use the guidelines that follow regarding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temperature, packaging, and quality when deciding if an item should be accepted or rejected.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thermometers to check food temperatures during receiving.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thermometer stem or probe directly into the thickest part of the food. The center is usually the thickest part.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thermometers to check food temperatures during receiving.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the thermometer stem or probe between two packages. If the package allows, fold it around the thermometer stem or probe. Be careful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 puncture the package.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package and insert the thermometer stem or probe into the food. The sensing area must be fully immersed in the food. The stem or probe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not touch the package.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TCS food should be received at 41°F (5°C) or lower, unless otherwise specified by the manufacturer. Hot TCS food should be received at 135°F (57°C)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higher. Frozen food should be frozen solid.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Throughout the flow of food, it is important to limit the amount of time food is kept at unsafe temperatures and minimize contamination risks. Understanding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contamination can happen in these steps and knowing how to prevent it are critical tasks for all restaurant and foodservice professionals.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foodservice kitchens you have seen at school or in restaurants. A lot of people are handling a lot of food. In this environment, pathogens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spread from one surface or food to another—otherwise known as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cross-contamination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food handlers understand how and when cross-contamination can happen, then they can prevent it. The most basic way to prevent cross-contamination is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raw food and ready-to-eat food.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do this, employees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workstations, cutting boards, and utensils are clean and sanitized.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allow ready-to-eat food to touch surfaces that have come in contact with raw meat, seafood, or poultry.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and sanitize work surfaces and utensils between each product preparation. If using the same table to prepare many kinds of food,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raw meat, seafood, and poultry at a different time than ready-to-eat food. Make sure chemicals are stored and used away from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food-contact surfaces.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Reject any frozen food that has ice crystals on the product or packaging. Ice crystals can indicate the product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have thawed and refrozen. You should also reject the food if any fluids or frozen liquids appear in the bottom of its case.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packaging of food and nonfood items should be intact and clean. Reject any items with packaging problems, such as dented, rusty, or bulging cans or food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packaging with tears, holes, punctures, leaks, dampness, or water stains. You should also reject any items with signs of pest damage or expired use-by dates.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Meat, poultry, and eggs should also have an inspection stamp on their packaging. The stamps prove that the items meet the safety standards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Department of Agriculture (USDA) or a state department of agriculture.</a:t>
            </a:r>
            <a:endParaRPr/>
          </a:p>
        </p:txBody>
      </p:sp>
      <p:sp>
        <p:nvSpPr>
          <p:cNvPr id="388" name="Google Shape;38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food quality is sometimes a sign of time-temperature abuse. Reject food if it has any of these problems: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Moldy or has an abnormal color (for example, fresh fish should not have dark spots or discoloration)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Slimy, sticky, or dry texture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Soft flesh that leaves an imprint when you touch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Abnormal or unpleasant odor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shellfish such as oysters, mussels, clams, and scallops should be received at an air temperature of 45°F (7°C) and an internal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no greater than 50°F (10°C). Once received, the shellfish must be cooled to 41°F (5°C) or lower in four hours.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Shucked shellfish (shellfish that has been removed from its shell) should be received at 45°F (7°C) or lower. Cool the shellfish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41°F (5°C) or lower in four hours.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shellfish must be received with shellstock identification tags. These tags must remain attached to the delivery container until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shellfish have been used. Employees must write on the tags the date that the last shellfish was sold or served from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container. Operators must keep these tags on file for 90 days from the date written on them.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must be clean and unbroken when you receive them. Reject eggs if they do not meet the following guidelines: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Shell eggs must be received at an air temperature of 45°F (7°C) or lower.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Liquid, frozen, and dehydrated egg products must be pasteurized and have a USDA inspection mark.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Eggs also must meet USDA grade standards.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Milk and dairy products must be received at 45°F (7°C) or lower. Cool the milk to 41°F (5°C) or lower in four hours. These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 also must be pasteurized and meet Food and Drug Administration (FDA) Grade A standards.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foodborne illnesses happen because TCS food has suffered from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time-temperature abuse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means food has remained too long in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danger zone, 41°F to 135°F (5°C to 57°C). Pathogens grow well in this range, and they grow especially quickly in the middle of the range, between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70°F and 125°F (21°C and 52°C). The longer food stays in the temperature danger zone, the more time pathogens have to grow. To keep food safe, reduce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time it spends in this temperature range. If food is held in this range for four or more hours, throw it out.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food is purchased and received, it must be stored correctly to ensure safety. Store all TCS food at 41°F (5°C) or lower, or at 135°F (57°C) or higher.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monitor food temperatures regularly.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all ready-to-eat TCS food that is prepped in-house if it will be held for longer than 24 hours. The label must include the name of the food and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by which it should be sold, eaten, or thrown out. This food can be stored for a maximum of seven days at 41°F (5°C) or lower.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one is the day that the food was prepared. After seven days, you must throw the food out.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Rotate food in storage to use the oldest inventory first. Many operations use the first-in, first-out (FIFO ) method to rotate refrigerated, frozen, and dry food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storage. Here is one way to use the FIFO method: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Identify the food item’s use-by or expiration date, which is usually somewhere on the packaging.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Store items with the earliest use-by or expiration dates in front of items with later dates.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Once shelved, use those items stored in front first.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store food to prevent cross-contamination by wrapping or covering it tightly. Store refrigerated raw meat, poultry, and seafood separately from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ready-to-eat food. If raw and ready-to-eat food cannot be stored separately, store ready-to-eat food above raw meat, poultry, and seafood. This will prevent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raw food juices from dripping onto ready-to-eat food.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store food to prevent cross-contamination by wrapping or covering it tightly. Store refrigerated raw meat, poultry, and seafood separately from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ready-to-eat food. If raw and ready-to-eat food cannot be stored separately, store ready-to-eat food above raw meat, poultry, and seafood. This will prevent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raw food juices from dripping onto ready-to-eat food.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order is based on the minimum internal cooking temperature of each food. For instance, meat cooked to higher temperatures is always stored beneath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 cooked to lower temperatures.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overload coolers or freezers. Storing too many food items prevents good airflow and makes the units work harder to stay cold. Similarly, do 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cooler or freezer shelves with aluminum foil or cardboard. This blocks the circulation of cold air.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Cross-contamination and time-temperature abuse can happen easily when you are preparing and cooking food. But you can prevent pathogens from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spreading and growing by making good food-prep choices and cooking food to safe internal temperatures.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Time-temperature abuse can easily happen during preparation. Remove from the refrigerator only as much food as can be prepared in a short period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time. Prepare food in small batches. That way, ingredients will not sit out for too long in the temperature danger zone.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thawing food before preparation, it is important to remember that freezing does not kill pathogens. When frozen food is thawed and exposed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temperature danger zone, any pathogens in the food will begin to grow. To reduce this growth, never thaw food at room temperature.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Thaw TCS food in one of these ways: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cooler, at 41°F (5°C) or lower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Submerged under running water at 70°F (21°C) or lower (Make sure the water is potable—safe to drink. Never let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temperature of the food go above 41°F (5°C) for longer than four hours.)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microwave oven, if the food will be cooked immediately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part of the cooking process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Cooking food to the correct temperature is critical for keeping it safe. Each type of food has a minimum internal temperature that it must reach.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food reaches its minimum internal temperature, make sure that it stays at that temperature for a specific amount of time.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that mainly serve a high-risk population, such as nursing homes or day-care centers, cannot serve certain items. For example, they cannot serve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seed sprouts or raw or undercooked eggs, meat, or seafood.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addition, food is time-temperature abused any time it is cooked to the wrong internal temperature, held at the wrong temperature, or cooled or reheated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incorrectly.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Dishes that include previously cooked TCS ingredients (raw ingredients should be cooked to their minimum internal temperatures)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Commercially processed, ready-to-eat food that will be hot held for service (e.g., cheese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sticks, deep-fried vegetables)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Fruit, vegetables, grains (e.g., rice, pasta), and legumes (e.g., beans, refried beans) that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hot held for service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hold TCS food safely, follow these guidelines: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Hold hot food at 135°F (57°C) or higher.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Hold cold food at 41°F (5°C) or lower.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Check temperatures at least every four hours. Throw out any food that is in the temperature danger zone.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Do not reheat food in hot-holding equipment not designed to do so.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pathogens grow well in the temperature danger zone. And they grow much faster at temperatures between 70°F and 125°F (21°C and 52°C).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cool food from 135°F (57°C) to 70°F (21°C) within two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Then, cool it to 41°F (5°C) or lower in the next four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food has not reached 70°F (21°C) within two hours, it must be either thrown out or reheated and then cooled again.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ways to cool food quickly and safely. First, reduce the size of the food. Cut large food items into smaller pieces or divide large containers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food into smaller or shallow containers. The greater the surface area of the food, the more quickly it can release heat to cool.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cool it using one of these methods: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small containers into a clean and sanitized prep sink or a large pot filled with ice water. This is called an ice-water bath.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Stir the food frequently to cool it faster and more evenly.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clean and sanitized ice paddles to stir food. Ice paddles are plastic paddles that can be filled with ice or with water and then frozen.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stirred with these paddles cools quickly.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ice as an ingredient to foods such as soups or stews.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food into a blast chiller. (This is not a common piece of equipment.)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important tool used to monitor temperature is the thermometer. A common thermometer seen in restaurant and foodservice operations 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bimetallic stemmed thermometer, as shown in Figure 8.4. This type of thermometer can check temperatures from 0°F to 220°F (-18°C to 104°C)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its metal stem. This makes it useful for checking both hot and cold types of food.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reheat food depends on how you intend to use the food. Follow these guidelines when reheating food: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for immediate service: You can reheat food that will be served immediately, such as beef for a beef sandwich, to any temperature.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you must make sure the food was cooked and cooled correctly.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for hot holding: You must heat TCS food for hot holding to an internal temperature of 165°F (74°C) for 15 seconds. Make sure the food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reaches this temperature within two hours from start to finish.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you have purchased, stored, prepared, and cooked the food. Now you are ready to serve it. Again, to prevent contamination, kitchen and service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must know how to serve food in ways that keep it safe, including: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Handle ready-to-eat food with tongs, deli sheets, or gloves.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 separate utensils for each food item. Clean and sanitize them after each serving task.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Store serving utensils in the food with the handle extended above the rim of the container. This prevents anyone from accidentally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touching the food while they try to grab the utensil. Alternatively, place utensils on a clean and sanitized food-contact surface.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service staff needs to be just as careful as the kitchen staff. They can contaminate food by handling the food-contact areas of glasses, utensils,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Dishes.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delay between preparation and service increases the threat to food safety. Food that will be served off-site has a greater risk of time-temperature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abuse and contamination.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Off-site service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delivery, mobile/temporary kitchens, and vending machines. An insulated container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keeps food at the correct temperature for holding, transporting, and catering.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specific procedures to keep food for off-site service safe: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 insulated food containers that keep food out of the temperature danger zone. Use only food-grade containers that will not mix, leak, 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 food.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Check internal food temperatures regularly.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Clean the inside of delivery vehicles regularly.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Label food with a use-by date and time, as well as reheating and service instructions for staff at off-site locations.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Make sure the service site has the correct utilities (such as safe water and garbage containers).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Store raw meat, poultry, and seafood separately from ready-to-eat items.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best ways for restaurant and foodservice managers to prevent foodborne illness is to develop and follow a food safety management system.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management system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group of procedures and practices that work together to prevent foodborne illness. Combined, these procedures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practices control risks and hazards throughout the flow of food in an operation.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checking temperature, insert the stem into the food up to the dimple. The sensing area of the thermometer goes from the tip of the stem to the dimple.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trait makes the thermometer particularly useful for checking the temperature of large or thick food. When checking food temperatures, insert the probe into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thickest part of the food, as shown in Figure 8.5. This is usually the center. (Note: This is usually not practical for thin food such as hamburger patties.)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you should take another reading in a different spot. The temperature may vary in different areas.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manager’s responsibility to actively control risk factors for foodborne illness. This is called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managerial control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 important to note that active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managerial control is proactive rather than reactive; you must anticipate the risks and plan for them.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ways to achieve active managerial control in the operation. According to the FDA, you can use simple tools such as training programs,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 supervision, and the incorporation of standard operating procedures (SOPs). Active managerial control can also be achieved through more complex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solutions, such as a HACCP program.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Hazard Analysis Critical Control Point, or HACCP, system is an example of a food safety management system. HACCP identifies major hazards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specific points within a food’s flow through the operation. The idea is that if managers can figure out where a biological, chemical, or physical hazard might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happen, then they can prevent, eliminate, or reduce it.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effective HACCP system is based upon a written plan that considers an operation’s menu, guests, equipment, processes, and operations. Because there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so many variables, each HACCP plan is unique. A plan that works for one operation might not work for another.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is critical to the success of active managerial control. Food will be safe if managers monitor critical activities in the operation. Managers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take the necessary corrective action when required. They must also verify that the actions taken to control the risk factors for foodborne illness 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actually working.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recording a temperature, wait for the thermometer reading to steady. Bimetallic stemmed thermometers will take a little more time to steady than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thermometers. Allow at least 15 seconds after you insert the thermometer stem into the food.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Thermometers will only be effective if food handlers follow specific guidelines for using them. They also have to be adjusted regularly, or calibrated, to keep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 accurate.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Thermometers can lose their accuracy when they are bumped or dropped, or when they go through severe temperature changes. When this happens,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thermometer must be calibrated, or adjusted, to give a correct reading. Most thermometers can be calibrated, but some cannot and must be replaced or 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the manufacturer. You should follow the manufacturer’s directions.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ways to calibrate a thermometer. One is to adjust it based on the temperature at which water freezes. This is called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ice-point method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 way is to adjust it based on the temperature at which water boils. This is called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boiling-point method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Boiling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point where water is hot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enough that bubbles form and rise to the top as vapor (steam). While either way works, the ice-point method of calibration is more common.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4147" y="2108200"/>
            <a:ext cx="58674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547" y="304800"/>
            <a:ext cx="44196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6800" y="304800"/>
            <a:ext cx="7687733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8" name="Google Shape;78;p11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134" y="304800"/>
            <a:ext cx="6417733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16138"/>
            <a:ext cx="7823200" cy="389731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800" y="304800"/>
            <a:ext cx="4588933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304800"/>
            <a:ext cx="78232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3" name="Google Shape;93;p14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1200" y="304800"/>
            <a:ext cx="59944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04800"/>
            <a:ext cx="6112933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33600"/>
            <a:ext cx="7823200" cy="3886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04800"/>
            <a:ext cx="46736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0534" y="2108200"/>
            <a:ext cx="7789333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04800"/>
            <a:ext cx="46736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1534" y="304800"/>
            <a:ext cx="7128933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8" name="Google Shape;118;p19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304800"/>
            <a:ext cx="58758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picture">
  <p:cSld name="Content_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315200" y="1295400"/>
            <a:ext cx="4470400" cy="2667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2"/>
          </p:nvPr>
        </p:nvSpPr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0" y="304800"/>
            <a:ext cx="6891867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8" name="Google Shape;128;p21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04800"/>
            <a:ext cx="47582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304800"/>
            <a:ext cx="63330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0" y="304800"/>
            <a:ext cx="68580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3" name="Google Shape;143;p24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1600" y="304800"/>
            <a:ext cx="67902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16138"/>
            <a:ext cx="7823200" cy="389572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8" name="Google Shape;148;p25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8133" y="304800"/>
            <a:ext cx="79586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3" name="Google Shape;153;p26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_picture">
  <p:cSld name="Content_2_pictur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27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27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7315200" y="1295400"/>
            <a:ext cx="4470400" cy="21336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7315200" y="3581400"/>
            <a:ext cx="4470400" cy="21336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7518400" y="1447800"/>
            <a:ext cx="4064000" cy="18288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>
            <a:spLocks noGrp="1"/>
          </p:cNvSpPr>
          <p:nvPr>
            <p:ph type="pic" idx="3"/>
          </p:nvPr>
        </p:nvSpPr>
        <p:spPr>
          <a:xfrm>
            <a:off x="7518400" y="3733800"/>
            <a:ext cx="4064000" cy="18288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3_picture">
  <p:cSld name="Content_3_pictur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28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28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7315200" y="990600"/>
            <a:ext cx="39624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7315200" y="2743200"/>
            <a:ext cx="39624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7315200" y="4495800"/>
            <a:ext cx="39624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>
            <a:spLocks noGrp="1"/>
          </p:cNvSpPr>
          <p:nvPr>
            <p:ph type="pic" idx="2"/>
          </p:nvPr>
        </p:nvSpPr>
        <p:spPr>
          <a:xfrm>
            <a:off x="7518400" y="1143000"/>
            <a:ext cx="35560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8"/>
          <p:cNvSpPr>
            <a:spLocks noGrp="1"/>
          </p:cNvSpPr>
          <p:nvPr>
            <p:ph type="pic" idx="3"/>
          </p:nvPr>
        </p:nvSpPr>
        <p:spPr>
          <a:xfrm>
            <a:off x="7518400" y="2895600"/>
            <a:ext cx="35560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>
            <a:spLocks noGrp="1"/>
          </p:cNvSpPr>
          <p:nvPr>
            <p:ph type="pic" idx="4"/>
          </p:nvPr>
        </p:nvSpPr>
        <p:spPr>
          <a:xfrm>
            <a:off x="7518400" y="4648200"/>
            <a:ext cx="35560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Column_picture_text">
  <p:cSld name="3Column_picture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29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29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609600" y="995363"/>
            <a:ext cx="35560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4470400" y="990600"/>
            <a:ext cx="35560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8331200" y="995363"/>
            <a:ext cx="35560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5560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>
            <a:spLocks noGrp="1"/>
          </p:cNvSpPr>
          <p:nvPr>
            <p:ph type="pic" idx="2"/>
          </p:nvPr>
        </p:nvSpPr>
        <p:spPr>
          <a:xfrm>
            <a:off x="812800" y="1148081"/>
            <a:ext cx="31496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>
            <a:spLocks noGrp="1"/>
          </p:cNvSpPr>
          <p:nvPr>
            <p:ph type="pic" idx="3"/>
          </p:nvPr>
        </p:nvSpPr>
        <p:spPr>
          <a:xfrm>
            <a:off x="4673600" y="1143000"/>
            <a:ext cx="31496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>
            <a:spLocks noGrp="1"/>
          </p:cNvSpPr>
          <p:nvPr>
            <p:ph type="pic" idx="4"/>
          </p:nvPr>
        </p:nvSpPr>
        <p:spPr>
          <a:xfrm>
            <a:off x="8534400" y="1148080"/>
            <a:ext cx="31496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5"/>
          </p:nvPr>
        </p:nvSpPr>
        <p:spPr>
          <a:xfrm>
            <a:off x="4470400" y="2824481"/>
            <a:ext cx="3556000" cy="327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6"/>
          </p:nvPr>
        </p:nvSpPr>
        <p:spPr>
          <a:xfrm>
            <a:off x="8331200" y="2819401"/>
            <a:ext cx="3556000" cy="327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large image">
  <p:cSld name="Title_large imag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30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30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0"/>
          <p:cNvSpPr>
            <a:spLocks noGrp="1"/>
          </p:cNvSpPr>
          <p:nvPr>
            <p:ph type="pic" idx="2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4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2"/>
          </p:nvPr>
        </p:nvSpPr>
        <p:spPr>
          <a:xfrm>
            <a:off x="609600" y="1524001"/>
            <a:ext cx="109728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EA5E2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EA5E2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EA5E2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EA5E2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A5E2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EA5E2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A5E2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EA5E2F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EA5E2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EA5E2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EA5E2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EA5E2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A5E2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 rot="5400000">
            <a:off x="3695700" y="-1790700"/>
            <a:ext cx="48006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_picture_text">
  <p:cSld name="2Column_picture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5"/>
          <p:cNvCxnSpPr/>
          <p:nvPr/>
        </p:nvCxnSpPr>
        <p:spPr>
          <a:xfrm>
            <a:off x="508000" y="381000"/>
            <a:ext cx="0" cy="5715000"/>
          </a:xfrm>
          <a:prstGeom prst="straightConnector1">
            <a:avLst/>
          </a:prstGeom>
          <a:noFill/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5"/>
          <p:cNvSpPr/>
          <p:nvPr/>
        </p:nvSpPr>
        <p:spPr>
          <a:xfrm>
            <a:off x="406400" y="152400"/>
            <a:ext cx="609600" cy="457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EA5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609600" y="228600"/>
            <a:ext cx="2032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09600" y="995363"/>
            <a:ext cx="39624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4978400" y="995363"/>
            <a:ext cx="3962400" cy="16764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812800" y="1148081"/>
            <a:ext cx="35560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>
            <a:spLocks noGrp="1"/>
          </p:cNvSpPr>
          <p:nvPr>
            <p:ph type="pic" idx="4"/>
          </p:nvPr>
        </p:nvSpPr>
        <p:spPr>
          <a:xfrm>
            <a:off x="5181600" y="1148081"/>
            <a:ext cx="3556000" cy="13716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6" descr="WelcomeIndustry_GettyImages-47022475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800" y="304800"/>
            <a:ext cx="65532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304800"/>
            <a:ext cx="54864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1600" y="304800"/>
            <a:ext cx="69088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33600"/>
            <a:ext cx="7823200" cy="3886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" name="Google Shape;63;p8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8867" y="304800"/>
            <a:ext cx="57742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1905000"/>
            <a:ext cx="12192000" cy="4953000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3600" y="2108200"/>
            <a:ext cx="7823200" cy="3911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400" y="304800"/>
            <a:ext cx="6079067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0" y="6356350"/>
            <a:ext cx="12192000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Copyright 2017 by the National Restaurant Association Educational Foundation (NRAEF). All rights reserved.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rgbClr val="EA5E2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EA5E2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rgbClr val="EA5E2F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rgbClr val="EA5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EC1B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8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8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ICE-POINT METHOD</a:t>
            </a:r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container with ice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tap water until full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Stir mixture well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ICE-POINT METHOD</a:t>
            </a:r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thermometer stem in ice water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area underwater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 30 seconds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let stem touch container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ICE-POINT METHOD</a:t>
            </a:r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thermometer to 32°F (0°C)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wrench or other tool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Rotate nut until 32°F (0°C)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CLEANING THERMOMETERS</a:t>
            </a:r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and sanitize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storage cases clean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PURCHASING</a:t>
            </a:r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Approved, reputable suppliers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food source—inspected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Suppliers—good food safety practices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chains—growers, distributors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</a:t>
            </a:r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 staff to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 carefully and immediately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away quickly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in correct order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 or reject guidelines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packaging, and quality guidelines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thermometer into product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thickest part 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0564" y="1488388"/>
            <a:ext cx="4071835" cy="226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/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between two packages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Fold around thermometer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puncture package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package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stem into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area immersed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touch package with stem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466" y="1492955"/>
            <a:ext cx="4097867" cy="226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/>
          </a:p>
        </p:txBody>
      </p:sp>
      <p:sp>
        <p:nvSpPr>
          <p:cNvPr id="368" name="Google Shape;368;p55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Receiving temperatures: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TCS Food—41°F (5°C)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TCS Food—135°F (57°C) or higher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Frozen food—frozen solid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CROSS-CONTAMINATION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Pathogens spread from one surface to another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how to prevent 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raw food and ready-to-eat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and sanitize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 food at different times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chemicals separately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TEMPERATURE</a:t>
            </a:r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 food with ice crystals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product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packaging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 thawed and refrozen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 food with fluids or frozen liquids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bottom of case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6"/>
          <p:cNvPicPr preferRelativeResize="0"/>
          <p:nvPr/>
        </p:nvPicPr>
        <p:blipFill rotWithShape="1">
          <a:blip r:embed="rId3">
            <a:alphaModFix/>
          </a:blip>
          <a:srcRect l="-47958" t="-4832" r="-42308" b="-3766"/>
          <a:stretch/>
        </p:blipFill>
        <p:spPr>
          <a:xfrm>
            <a:off x="7501466" y="1473200"/>
            <a:ext cx="4097867" cy="23198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PACKAGING</a:t>
            </a:r>
            <a:endParaRPr/>
          </a:p>
        </p:txBody>
      </p:sp>
      <p:sp>
        <p:nvSpPr>
          <p:cNvPr id="383" name="Google Shape;383;p5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Intact and clean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Dented, rusty, or bulging cans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Packaging with tears, holes, punctures, leaks, dampness, water stains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Pest damage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Expired use-by dates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467" y="1490133"/>
            <a:ext cx="4080933" cy="226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PACKAGING</a:t>
            </a:r>
            <a:endParaRPr/>
          </a:p>
        </p:txBody>
      </p:sp>
      <p:sp>
        <p:nvSpPr>
          <p:cNvPr id="391" name="Google Shape;391;p5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Inspection stamps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Meat, poultry, eggs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safety standards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Department of Agriculture (USDA)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department of agriculture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58"/>
          <p:cNvPicPr preferRelativeResize="0"/>
          <p:nvPr/>
        </p:nvPicPr>
        <p:blipFill rotWithShape="1">
          <a:blip r:embed="rId3">
            <a:alphaModFix/>
          </a:blip>
          <a:srcRect l="-5469" t="-14749" r="-3621" b="-11545"/>
          <a:stretch/>
        </p:blipFill>
        <p:spPr>
          <a:xfrm>
            <a:off x="7518401" y="1473200"/>
            <a:ext cx="4080932" cy="23198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QUALITY</a:t>
            </a:r>
            <a:endParaRPr/>
          </a:p>
        </p:txBody>
      </p:sp>
      <p:sp>
        <p:nvSpPr>
          <p:cNvPr id="399" name="Google Shape;399;p59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 food if: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Moldy or abnormal color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Slimy, sticky, or dry texture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flesh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Abnormal or unpleasant odor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467" y="1495892"/>
            <a:ext cx="4080933" cy="2280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07" name="Google Shape;407;p60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Shellfish—oysters, mussels, clams, scallops: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temperature 45°F (7°C)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temperature &lt; 50°F (10°C)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 to 41°F (5°C) or lower in four hours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60"/>
          <p:cNvPicPr preferRelativeResize="0"/>
          <p:nvPr/>
        </p:nvPicPr>
        <p:blipFill rotWithShape="1">
          <a:blip r:embed="rId3">
            <a:alphaModFix/>
          </a:blip>
          <a:srcRect l="-11545" r="-4460"/>
          <a:stretch/>
        </p:blipFill>
        <p:spPr>
          <a:xfrm>
            <a:off x="7510146" y="1454149"/>
            <a:ext cx="4088295" cy="23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"/>
          <p:cNvSpPr txBox="1">
            <a:spLocks noGrp="1"/>
          </p:cNvSpPr>
          <p:nvPr>
            <p:ph type="title"/>
          </p:nvPr>
        </p:nvSpPr>
        <p:spPr>
          <a:xfrm>
            <a:off x="545431" y="290680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15" name="Google Shape;415;p61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Shucked shellfish—oysters, mussels, clams, scallops: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Removed from shell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45°F (7°C)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 to 41°F (5°C) or lower in four hours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5621" y="1466791"/>
            <a:ext cx="4170947" cy="23512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23" name="Google Shape;423;p62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Shellfish identification tags: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shellfish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to delivery container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date last shellfish sold or served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tags—90 days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30" name="Google Shape;430;p63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 shellfish if: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muddy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Broken shells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37" name="Google Shape;437;p64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and unbroken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45°F (7°C)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grade standards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Liquid, frozen, and dehydrated egg products: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Pasteurized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inspection mark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64"/>
          <p:cNvPicPr preferRelativeResize="0"/>
          <p:nvPr/>
        </p:nvPicPr>
        <p:blipFill rotWithShape="1">
          <a:blip r:embed="rId3">
            <a:alphaModFix/>
          </a:blip>
          <a:srcRect l="-48731" t="-8236" r="-49575" b="-7163"/>
          <a:stretch/>
        </p:blipFill>
        <p:spPr>
          <a:xfrm>
            <a:off x="7507705" y="1459832"/>
            <a:ext cx="4106779" cy="232610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RECEIVING GUIDELINES FOR SPECIFIC FOODS</a:t>
            </a:r>
            <a:endParaRPr/>
          </a:p>
        </p:txBody>
      </p:sp>
      <p:sp>
        <p:nvSpPr>
          <p:cNvPr id="445" name="Google Shape;445;p65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 and dairy products: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45°F (7°C)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(5°C) or lower in four hours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Pasteurized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FDA Grade A standards</a:t>
            </a:r>
            <a:endParaRPr/>
          </a:p>
        </p:txBody>
      </p:sp>
      <p:pic>
        <p:nvPicPr>
          <p:cNvPr id="446" name="Google Shape;446;p65"/>
          <p:cNvPicPr preferRelativeResize="0"/>
          <p:nvPr/>
        </p:nvPicPr>
        <p:blipFill rotWithShape="1">
          <a:blip r:embed="rId3">
            <a:alphaModFix/>
          </a:blip>
          <a:srcRect l="-25904" r="-27711"/>
          <a:stretch/>
        </p:blipFill>
        <p:spPr>
          <a:xfrm>
            <a:off x="7507705" y="1443789"/>
            <a:ext cx="4090736" cy="23421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TIME-TEMPERATURE ABUSE</a:t>
            </a: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in temperature danger zone too long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to 135°F (5°C to 57°C)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Pathogens grow well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70°F to 125°F (21°C to 52°C)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Pathogens grow faster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time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than 4 hours—throw out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</a:t>
            </a:r>
            <a:endParaRPr/>
          </a:p>
        </p:txBody>
      </p:sp>
      <p:sp>
        <p:nvSpPr>
          <p:cNvPr id="453" name="Google Shape;453;p66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TCS food: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(5°C)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135°F (57°C) or higher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temperatures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</a:t>
            </a:r>
            <a:endParaRPr/>
          </a:p>
        </p:txBody>
      </p:sp>
      <p:sp>
        <p:nvSpPr>
          <p:cNvPr id="460" name="Google Shape;460;p6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TCS food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Prepped in-house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Held &gt; 24 hours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includes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of food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to be sold, eaten, or thrown out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for 7 days or less at 41°F (5°C)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7 days, throw out</a:t>
            </a:r>
            <a:endParaRPr/>
          </a:p>
        </p:txBody>
      </p:sp>
      <p:pic>
        <p:nvPicPr>
          <p:cNvPr id="461" name="Google Shape;4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3746" y="1455821"/>
            <a:ext cx="4090737" cy="23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</a:t>
            </a:r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Rotate inventory—oldest first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First-in, first-out (FIFO) method</a:t>
            </a:r>
            <a:endParaRPr/>
          </a:p>
          <a:p>
            <a:pPr marL="80010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use-by or expiration date</a:t>
            </a:r>
            <a:endParaRPr/>
          </a:p>
          <a:p>
            <a:pPr marL="80010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earlier items first</a:t>
            </a:r>
            <a:endParaRPr/>
          </a:p>
          <a:p>
            <a:pPr marL="80010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items stored in front first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663" y="1459832"/>
            <a:ext cx="4106779" cy="232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PREVENTING CROSS-CONTAMINATION DURING STORAGE</a:t>
            </a:r>
            <a:endParaRPr/>
          </a:p>
        </p:txBody>
      </p:sp>
      <p:sp>
        <p:nvSpPr>
          <p:cNvPr id="476" name="Google Shape;476;p69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or cover tightly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raw from ready-to-eat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Ready-to-eat food above raw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juices dripping onto ready-to-eat food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PREVENTING CROSS-CONTAMINATION DURING STORAGE</a:t>
            </a:r>
            <a:endParaRPr/>
          </a:p>
        </p:txBody>
      </p:sp>
      <p:sp>
        <p:nvSpPr>
          <p:cNvPr id="483" name="Google Shape;483;p70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Top-to-bottom order: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Ready-to-eat food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Seafood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cuts of beef and pork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meat and ground fish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and ground poultry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minimum internal cooking temperatures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70"/>
          <p:cNvPicPr preferRelativeResize="0"/>
          <p:nvPr/>
        </p:nvPicPr>
        <p:blipFill rotWithShape="1">
          <a:blip r:embed="rId3">
            <a:alphaModFix/>
          </a:blip>
          <a:srcRect l="-66364" r="-67269"/>
          <a:stretch/>
        </p:blipFill>
        <p:spPr>
          <a:xfrm>
            <a:off x="7491663" y="1443789"/>
            <a:ext cx="4122821" cy="237021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PREVENTING CROSS-CONTAMINATION DURING STORAGE</a:t>
            </a:r>
            <a:endParaRPr/>
          </a:p>
        </p:txBody>
      </p:sp>
      <p:sp>
        <p:nvSpPr>
          <p:cNvPr id="491" name="Google Shape;491;p71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overload coolers or freezers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Prevents good airflow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Harder to stay cold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line cooler or freezer shelves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Blocks circulation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PREPARATION</a:t>
            </a:r>
            <a:endParaRPr/>
          </a:p>
        </p:txBody>
      </p:sp>
      <p:sp>
        <p:nvSpPr>
          <p:cNvPr id="498" name="Google Shape;498;p72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Time-temperature abuse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only as much as needed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in small batches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Ingredients not in temperature danger zone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PREPARATION</a:t>
            </a:r>
            <a:endParaRPr/>
          </a:p>
        </p:txBody>
      </p:sp>
      <p:sp>
        <p:nvSpPr>
          <p:cNvPr id="505" name="Google Shape;505;p73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Thawing: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Freezing does not kill pathogens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thaw at room temperature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PREPARATION</a:t>
            </a:r>
            <a:endParaRPr/>
          </a:p>
        </p:txBody>
      </p:sp>
      <p:sp>
        <p:nvSpPr>
          <p:cNvPr id="512" name="Google Shape;512;p74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Thaw TCS food: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cooler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(5°C)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Submerged under running water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70°F (21°C) or lower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Potable water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leave food above 41°F (5°C) for &gt; 4 hours	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Microwave oven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cooking process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7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3064" r="-55728"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</a:t>
            </a:r>
            <a:endParaRPr/>
          </a:p>
        </p:txBody>
      </p:sp>
      <p:sp>
        <p:nvSpPr>
          <p:cNvPr id="520" name="Google Shape;520;p75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Critical for safe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temperatures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amount of time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High-risk populations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raw seed sprouts, raw or undercooked eggs, meat, or seafood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TIME-TEMPERATURE ABUSE</a:t>
            </a:r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Cooked to wrong temperature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Held at wrong temperature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Cooled or reheated incorrectly 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27" name="Google Shape;527;p76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165°F (74°C) for 15 seconds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Poultry—including whole or ground chicken, turkey, or duck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Stuffing made with TCS ingredients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Stuffed meat, seafood, poultry, or pasta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Dishes that include previously cooked TCS ingredients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7704" y="1442346"/>
            <a:ext cx="4106779" cy="23275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35" name="Google Shape;535;p7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155°F (68°C) for 15 seconds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meat—including beef, pork, and other meat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Injected meat—including brined ham and flavor-injected roasts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Mechanically tenderized meat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seafood—including chopped or minced seafood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 eggs that will be hot held for service</a:t>
            </a:r>
            <a:endParaRPr/>
          </a:p>
        </p:txBody>
      </p:sp>
      <p:pic>
        <p:nvPicPr>
          <p:cNvPr id="536" name="Google Shape;536;p77"/>
          <p:cNvPicPr preferRelativeResize="0"/>
          <p:nvPr/>
        </p:nvPicPr>
        <p:blipFill rotWithShape="1">
          <a:blip r:embed="rId3">
            <a:alphaModFix/>
          </a:blip>
          <a:srcRect l="-11725" r="-12359"/>
          <a:stretch/>
        </p:blipFill>
        <p:spPr>
          <a:xfrm>
            <a:off x="7507704" y="1423740"/>
            <a:ext cx="4074695" cy="23621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43" name="Google Shape;543;p78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145°F (68°C) for 15 seconds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Seafood—including fish, shellfish, and crustaceans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Steaks/chops of pork, beef, veal, and lamb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 eggs that will be served immediately</a:t>
            </a:r>
            <a:endParaRPr/>
          </a:p>
        </p:txBody>
      </p:sp>
      <p:pic>
        <p:nvPicPr>
          <p:cNvPr id="544" name="Google Shape;544;p78"/>
          <p:cNvPicPr preferRelativeResize="0"/>
          <p:nvPr/>
        </p:nvPicPr>
        <p:blipFill rotWithShape="1">
          <a:blip r:embed="rId3">
            <a:alphaModFix/>
          </a:blip>
          <a:srcRect l="-21103" r="-20460"/>
          <a:stretch/>
        </p:blipFill>
        <p:spPr>
          <a:xfrm>
            <a:off x="7475622" y="1491916"/>
            <a:ext cx="4106778" cy="22779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51" name="Google Shape;551;p79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145°F (68°C) for 4 minutes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Roasts of pork, beef, veal, and lamb</a:t>
            </a:r>
            <a:endParaRPr/>
          </a:p>
        </p:txBody>
      </p:sp>
      <p:pic>
        <p:nvPicPr>
          <p:cNvPr id="552" name="Google Shape;552;p79"/>
          <p:cNvPicPr preferRelativeResize="0"/>
          <p:nvPr/>
        </p:nvPicPr>
        <p:blipFill rotWithShape="1">
          <a:blip r:embed="rId3">
            <a:alphaModFix/>
          </a:blip>
          <a:srcRect l="-16700" r="-16079"/>
          <a:stretch/>
        </p:blipFill>
        <p:spPr>
          <a:xfrm>
            <a:off x="7475621" y="1475874"/>
            <a:ext cx="4106779" cy="23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59" name="Google Shape;559;p80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135°F (57°C)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Commercially processed, ready-to-eat food that will be hot held for service</a:t>
            </a:r>
            <a:endParaRPr/>
          </a:p>
        </p:txBody>
      </p:sp>
      <p:pic>
        <p:nvPicPr>
          <p:cNvPr id="560" name="Google Shape;560;p8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COOKING REQUIREMENTS FOR SPECIFIC FOOD</a:t>
            </a:r>
            <a:endParaRPr/>
          </a:p>
        </p:txBody>
      </p:sp>
      <p:sp>
        <p:nvSpPr>
          <p:cNvPr id="567" name="Google Shape;567;p81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135°F (57°C)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Fruit, vegetables, grains, and legumes that will be hot held for service</a:t>
            </a:r>
            <a:endParaRPr/>
          </a:p>
        </p:txBody>
      </p:sp>
      <p:pic>
        <p:nvPicPr>
          <p:cNvPr id="568" name="Google Shape;568;p81"/>
          <p:cNvPicPr preferRelativeResize="0"/>
          <p:nvPr/>
        </p:nvPicPr>
        <p:blipFill rotWithShape="1">
          <a:blip r:embed="rId3">
            <a:alphaModFix/>
          </a:blip>
          <a:srcRect l="-3340" r="-4677"/>
          <a:stretch/>
        </p:blipFill>
        <p:spPr>
          <a:xfrm>
            <a:off x="7507705" y="1459832"/>
            <a:ext cx="4074695" cy="229402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HOLDING</a:t>
            </a:r>
            <a:endParaRPr/>
          </a:p>
        </p:txBody>
      </p:sp>
      <p:sp>
        <p:nvSpPr>
          <p:cNvPr id="575" name="Google Shape;575;p82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food at 135°F (57°C) or higher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food at 41°F (5°C) or lower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temperatures every four hours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reheat in hot-holding equipment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COOLING</a:t>
            </a:r>
            <a:endParaRPr/>
          </a:p>
        </p:txBody>
      </p:sp>
      <p:sp>
        <p:nvSpPr>
          <p:cNvPr id="582" name="Google Shape;582;p83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135°F (57°C) to 70°F (21°C) within 2 hours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41°F (5°C) or lower in the next 4 hours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70°F (21°C) within 2 hours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Throw out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Reheated and cooled again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0894" y="761999"/>
            <a:ext cx="3843689" cy="480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COOLING</a:t>
            </a:r>
            <a:endParaRPr/>
          </a:p>
        </p:txBody>
      </p:sp>
      <p:sp>
        <p:nvSpPr>
          <p:cNvPr id="590" name="Google Shape;590;p84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size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large items into smaller pieces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small or shallow containers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COOLING</a:t>
            </a:r>
            <a:endParaRPr/>
          </a:p>
        </p:txBody>
      </p:sp>
      <p:sp>
        <p:nvSpPr>
          <p:cNvPr id="598" name="Google Shape;598;p85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Ice-water bath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paddles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ice as ingredient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Blast chiller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8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-517"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THERMOMETERS</a:t>
            </a:r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temperature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Bimetallic stemmed thermometer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0°F to 220°F (-18°C to 104°C)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and cold food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8115" y="761999"/>
            <a:ext cx="3063976" cy="493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REHEATING</a:t>
            </a:r>
            <a:endParaRPr/>
          </a:p>
        </p:txBody>
      </p:sp>
      <p:sp>
        <p:nvSpPr>
          <p:cNvPr id="606" name="Google Shape;606;p86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Immediate service: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Reheat to any temperature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Cooked and cooled correctly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 holding: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TCS food to 165°F (74°C) for 15 seconds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2 hours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SERVING</a:t>
            </a:r>
            <a:endParaRPr/>
          </a:p>
        </p:txBody>
      </p:sp>
      <p:sp>
        <p:nvSpPr>
          <p:cNvPr id="613" name="Google Shape;613;p87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Ready-to-eat food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tongs, deli sheets, or gloves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utensils for each item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and sanitize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handle above rim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on clean and sanitized surface</a:t>
            </a:r>
            <a:endParaRPr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8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 FOR SERVICE STAFF WHEN SERVING FOOD</a:t>
            </a:r>
            <a:endParaRPr/>
          </a:p>
        </p:txBody>
      </p:sp>
      <p:sp>
        <p:nvSpPr>
          <p:cNvPr id="621" name="Google Shape;621;p88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touch food-contact areas of dishes or glassware.</a:t>
            </a:r>
            <a:endParaRPr/>
          </a:p>
        </p:txBody>
      </p:sp>
      <p:sp>
        <p:nvSpPr>
          <p:cNvPr id="622" name="Google Shape;622;p88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dishes by bottom or edge.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88"/>
          <p:cNvSpPr/>
          <p:nvPr/>
        </p:nvSpPr>
        <p:spPr>
          <a:xfrm>
            <a:off x="7190359" y="14441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3978" y="1148081"/>
            <a:ext cx="367364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8"/>
          <p:cNvPicPr preferRelativeResize="0"/>
          <p:nvPr/>
        </p:nvPicPr>
        <p:blipFill rotWithShape="1">
          <a:blip r:embed="rId4">
            <a:alphaModFix/>
          </a:blip>
          <a:srcRect l="-323" r="-662"/>
          <a:stretch/>
        </p:blipFill>
        <p:spPr>
          <a:xfrm flipH="1">
            <a:off x="5149515" y="1148080"/>
            <a:ext cx="3609473" cy="13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20" y="1148080"/>
            <a:ext cx="2794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9515" y="1066801"/>
            <a:ext cx="2794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 FOR SERVICE STAFF WHEN SERVING FOOD</a:t>
            </a:r>
            <a:endParaRPr/>
          </a:p>
        </p:txBody>
      </p:sp>
      <p:sp>
        <p:nvSpPr>
          <p:cNvPr id="634" name="Google Shape;634;p89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stack glasses when carrying them.</a:t>
            </a:r>
            <a:endParaRPr/>
          </a:p>
        </p:txBody>
      </p:sp>
      <p:sp>
        <p:nvSpPr>
          <p:cNvPr id="635" name="Google Shape;635;p89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 glasses in a rack or tray.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22" y="1161715"/>
            <a:ext cx="3647576" cy="135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9"/>
          <p:cNvPicPr preferRelativeResize="0"/>
          <p:nvPr/>
        </p:nvPicPr>
        <p:blipFill rotWithShape="1">
          <a:blip r:embed="rId4">
            <a:alphaModFix/>
          </a:blip>
          <a:srcRect l="-247"/>
          <a:stretch/>
        </p:blipFill>
        <p:spPr>
          <a:xfrm>
            <a:off x="5117432" y="1161715"/>
            <a:ext cx="3641557" cy="135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22" y="1161715"/>
            <a:ext cx="2794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89"/>
          <p:cNvPicPr preferRelativeResize="0"/>
          <p:nvPr/>
        </p:nvPicPr>
        <p:blipFill/>
        <p:spPr>
          <a:xfrm>
            <a:off x="5117432" y="1161715"/>
            <a:ext cx="279400" cy="2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 FOR SERVICE STAFF WHEN SERVING FOOD</a:t>
            </a:r>
            <a:endParaRPr/>
          </a:p>
        </p:txBody>
      </p:sp>
      <p:sp>
        <p:nvSpPr>
          <p:cNvPr id="646" name="Google Shape;646;p90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hold flatware by food-contact surfaces.</a:t>
            </a:r>
            <a:endParaRPr/>
          </a:p>
        </p:txBody>
      </p:sp>
      <p:sp>
        <p:nvSpPr>
          <p:cNvPr id="647" name="Google Shape;647;p90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flatware by the handle.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so servers grab handles.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45" y="1148081"/>
            <a:ext cx="3686710" cy="135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5265" y="1148081"/>
            <a:ext cx="3668670" cy="135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445" y="1148081"/>
            <a:ext cx="2794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5265" y="1148081"/>
            <a:ext cx="2794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 FOR SERVICE STAFF WHEN SERVING FOOD</a:t>
            </a:r>
            <a:endParaRPr/>
          </a:p>
        </p:txBody>
      </p:sp>
      <p:sp>
        <p:nvSpPr>
          <p:cNvPr id="658" name="Google Shape;658;p91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bare-hand contact with ready-to-eat food.</a:t>
            </a:r>
            <a:endParaRPr/>
          </a:p>
        </p:txBody>
      </p:sp>
      <p:sp>
        <p:nvSpPr>
          <p:cNvPr id="659" name="Google Shape;659;p91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Handle ready-to-eat food with tongs, deli sheets, or gloves.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3979" y="1144471"/>
            <a:ext cx="3680192" cy="1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136282" y="1144472"/>
            <a:ext cx="3620034" cy="135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979" y="1144471"/>
            <a:ext cx="2794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2324" y="1144471"/>
            <a:ext cx="2794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 FOR SERVICE STAFF WHEN SERVING FOOD</a:t>
            </a:r>
            <a:endParaRPr/>
          </a:p>
        </p:txBody>
      </p:sp>
      <p:sp>
        <p:nvSpPr>
          <p:cNvPr id="670" name="Google Shape;670;p92"/>
          <p:cNvSpPr txBox="1">
            <a:spLocks noGrp="1"/>
          </p:cNvSpPr>
          <p:nvPr>
            <p:ph type="body" idx="1"/>
          </p:nvPr>
        </p:nvSpPr>
        <p:spPr>
          <a:xfrm>
            <a:off x="6096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scoop ice with bare hands or glasses.</a:t>
            </a:r>
            <a:endParaRPr/>
          </a:p>
          <a:p>
            <a:pPr marL="285750" marR="0" lvl="0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Glasses may chip or break.</a:t>
            </a:r>
            <a:endParaRPr/>
          </a:p>
        </p:txBody>
      </p:sp>
      <p:sp>
        <p:nvSpPr>
          <p:cNvPr id="671" name="Google Shape;671;p92"/>
          <p:cNvSpPr txBox="1">
            <a:spLocks noGrp="1"/>
          </p:cNvSpPr>
          <p:nvPr>
            <p:ph type="body" idx="3"/>
          </p:nvPr>
        </p:nvSpPr>
        <p:spPr>
          <a:xfrm>
            <a:off x="4978400" y="2824482"/>
            <a:ext cx="3962400" cy="327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ice scoops or tongs.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70021" y="1151021"/>
            <a:ext cx="3663617" cy="135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2"/>
          <p:cNvPicPr preferRelativeResize="0"/>
          <p:nvPr/>
        </p:nvPicPr>
        <p:blipFill rotWithShape="1">
          <a:blip r:embed="rId4">
            <a:alphaModFix/>
          </a:blip>
          <a:srcRect l="-174"/>
          <a:stretch/>
        </p:blipFill>
        <p:spPr>
          <a:xfrm flipH="1">
            <a:off x="5133474" y="1151021"/>
            <a:ext cx="3639552" cy="135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2"/>
          <p:cNvPicPr preferRelativeResize="0"/>
          <p:nvPr/>
        </p:nvPicPr>
        <p:blipFill/>
        <p:spPr>
          <a:xfrm>
            <a:off x="770021" y="1151021"/>
            <a:ext cx="279400" cy="2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75" name="Google Shape;675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9516" y="1151021"/>
            <a:ext cx="2794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OFF-SITE FOODSERVICE</a:t>
            </a:r>
            <a:endParaRPr/>
          </a:p>
        </p:txBody>
      </p:sp>
      <p:sp>
        <p:nvSpPr>
          <p:cNvPr id="682" name="Google Shape;682;p93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Delivery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Mobile/temporary kitchens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Vending machines</a:t>
            </a:r>
            <a:endParaRPr/>
          </a:p>
        </p:txBody>
      </p:sp>
      <p:pic>
        <p:nvPicPr>
          <p:cNvPr id="683" name="Google Shape;683;p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OFF-SITE FOODSERVICE</a:t>
            </a:r>
            <a:endParaRPr/>
          </a:p>
        </p:txBody>
      </p:sp>
      <p:sp>
        <p:nvSpPr>
          <p:cNvPr id="690" name="Google Shape;690;p9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insulated containers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food temperatures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delivery vehicles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food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Use-by date and time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Reheating and service instructions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 utilities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food separately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SAFETY MANAGEMENT SYSTEM</a:t>
            </a:r>
            <a:endParaRPr/>
          </a:p>
        </p:txBody>
      </p:sp>
      <p:sp>
        <p:nvSpPr>
          <p:cNvPr id="697" name="Google Shape;697;p95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of procedures and practices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together to prevent foodborne illness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risks and hazards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THERMOMETERS</a:t>
            </a: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609600" y="1295401"/>
            <a:ext cx="650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stem to dimple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Sensing area—tip to dimple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or thick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Thickest part of food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center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readings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Temperatures may vary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1447800"/>
            <a:ext cx="4064000" cy="23622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SAFETY MANAGEMENT SYSTEM</a:t>
            </a:r>
            <a:endParaRPr/>
          </a:p>
        </p:txBody>
      </p:sp>
      <p:sp>
        <p:nvSpPr>
          <p:cNvPr id="704" name="Google Shape;704;p96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managerial control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risks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Proactive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Anticipate risks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 active managerial control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programs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 supervision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operating procedures (SOPs)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HACCP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SAFETY MANAGEMENT SYSTEM</a:t>
            </a:r>
            <a:endParaRPr/>
          </a:p>
        </p:txBody>
      </p:sp>
      <p:sp>
        <p:nvSpPr>
          <p:cNvPr id="711" name="Google Shape;711;p97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 Analysis Critical Control Point (HACCP)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major hazards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Prevent, eliminate, or reduce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SAFETY MANAGEMENT SYSTEM</a:t>
            </a:r>
            <a:endParaRPr/>
          </a:p>
        </p:txBody>
      </p:sp>
      <p:sp>
        <p:nvSpPr>
          <p:cNvPr id="718" name="Google Shape;718;p98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 Analysis Critical Control Point (HACCP)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plan based on operation’s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Guests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plan is unique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SAFETY MANAGEMENT SYSTEM</a:t>
            </a:r>
            <a:endParaRPr/>
          </a:p>
        </p:txBody>
      </p:sp>
      <p:sp>
        <p:nvSpPr>
          <p:cNvPr id="725" name="Google Shape;725;p99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Corrective action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THERMOMETERS</a:t>
            </a: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Wait for thermometer to steady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15 seconds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Calibrated—adjusted regularly for accuracy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CALIBRATE THERMOMETERS</a:t>
            </a: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Lose accuracy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Bumped or dropped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temperature changes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Calibrate or adjust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manufacturer’s directions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A5E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CALIBRATE THERMOMETERS</a:t>
            </a:r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ways to calibrate: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Ice-point method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freezes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common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Boiling-point method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EA5E2F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boils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EA5E2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5464</Words>
  <Application>Microsoft Macintosh PowerPoint</Application>
  <PresentationFormat>Widescreen</PresentationFormat>
  <Paragraphs>658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Helvetica Neue</vt:lpstr>
      <vt:lpstr>Noto Sans Symbols</vt:lpstr>
      <vt:lpstr>Courier New</vt:lpstr>
      <vt:lpstr>Calibri</vt:lpstr>
      <vt:lpstr>1_Office Theme</vt:lpstr>
      <vt:lpstr>PowerPoint Presentation</vt:lpstr>
      <vt:lpstr>CROSS-CONTAMINATION</vt:lpstr>
      <vt:lpstr>TIME-TEMPERATURE ABUSE</vt:lpstr>
      <vt:lpstr>TIME-TEMPERATURE ABUSE</vt:lpstr>
      <vt:lpstr>THERMOMETERS</vt:lpstr>
      <vt:lpstr>THERMOMETERS</vt:lpstr>
      <vt:lpstr>THERMOMETERS</vt:lpstr>
      <vt:lpstr>HOW TO CALIBRATE THERMOMETERS</vt:lpstr>
      <vt:lpstr>HOW TO CALIBRATE THERMOMETERS</vt:lpstr>
      <vt:lpstr>ICE-POINT METHOD</vt:lpstr>
      <vt:lpstr>ICE-POINT METHOD</vt:lpstr>
      <vt:lpstr>ICE-POINT METHOD</vt:lpstr>
      <vt:lpstr>CLEANING THERMOMETERS</vt:lpstr>
      <vt:lpstr>PURCHASING</vt:lpstr>
      <vt:lpstr>RECEIVING</vt:lpstr>
      <vt:lpstr>TEMPERATURE</vt:lpstr>
      <vt:lpstr>TEMPERATURE</vt:lpstr>
      <vt:lpstr>TEMPERATURE</vt:lpstr>
      <vt:lpstr>TEMPERATURE</vt:lpstr>
      <vt:lpstr>TEMPERATURE</vt:lpstr>
      <vt:lpstr>PACKAGING</vt:lpstr>
      <vt:lpstr>PACKAGING</vt:lpstr>
      <vt:lpstr>PRODUCT QUALITY</vt:lpstr>
      <vt:lpstr>RECEIVING GUIDELINES FOR SPECIFIC FOODS</vt:lpstr>
      <vt:lpstr>RECEIVING GUIDELINES FOR SPECIFIC FOODS</vt:lpstr>
      <vt:lpstr>RECEIVING GUIDELINES FOR SPECIFIC FOODS</vt:lpstr>
      <vt:lpstr>RECEIVING GUIDELINES FOR SPECIFIC FOODS</vt:lpstr>
      <vt:lpstr>RECEIVING GUIDELINES FOR SPECIFIC FOODS</vt:lpstr>
      <vt:lpstr>RECEIVING GUIDELINES FOR SPECIFIC FOODS</vt:lpstr>
      <vt:lpstr>STORAGE</vt:lpstr>
      <vt:lpstr>STORAGE</vt:lpstr>
      <vt:lpstr>STORAGE</vt:lpstr>
      <vt:lpstr>PREVENTING CROSS-CONTAMINATION DURING STORAGE</vt:lpstr>
      <vt:lpstr>PREVENTING CROSS-CONTAMINATION DURING STORAGE</vt:lpstr>
      <vt:lpstr>PREVENTING CROSS-CONTAMINATION DURING STORAGE</vt:lpstr>
      <vt:lpstr>PREPARATION</vt:lpstr>
      <vt:lpstr>PREPARATION</vt:lpstr>
      <vt:lpstr>PREPARATION</vt:lpstr>
      <vt:lpstr>COOKING</vt:lpstr>
      <vt:lpstr>COOKING REQUIREMENTS FOR SPECIFIC FOOD</vt:lpstr>
      <vt:lpstr>COOKING REQUIREMENTS FOR SPECIFIC FOOD</vt:lpstr>
      <vt:lpstr>COOKING REQUIREMENTS FOR SPECIFIC FOOD</vt:lpstr>
      <vt:lpstr>COOKING REQUIREMENTS FOR SPECIFIC FOOD</vt:lpstr>
      <vt:lpstr>COOKING REQUIREMENTS FOR SPECIFIC FOOD</vt:lpstr>
      <vt:lpstr>COOKING REQUIREMENTS FOR SPECIFIC FOOD</vt:lpstr>
      <vt:lpstr>HOLDING</vt:lpstr>
      <vt:lpstr>COOLING</vt:lpstr>
      <vt:lpstr>COOLING</vt:lpstr>
      <vt:lpstr>COOLING</vt:lpstr>
      <vt:lpstr>REHEATING</vt:lpstr>
      <vt:lpstr>SERVING</vt:lpstr>
      <vt:lpstr>GUIDELINES FOR SERVICE STAFF WHEN SERVING FOOD</vt:lpstr>
      <vt:lpstr>GUIDELINES FOR SERVICE STAFF WHEN SERVING FOOD</vt:lpstr>
      <vt:lpstr>GUIDELINES FOR SERVICE STAFF WHEN SERVING FOOD</vt:lpstr>
      <vt:lpstr>GUIDELINES FOR SERVICE STAFF WHEN SERVING FOOD</vt:lpstr>
      <vt:lpstr>GUIDELINES FOR SERVICE STAFF WHEN SERVING FOOD</vt:lpstr>
      <vt:lpstr>OFF-SITE FOODSERVICE</vt:lpstr>
      <vt:lpstr>OFF-SITE FOODSERVICE</vt:lpstr>
      <vt:lpstr>FOOD SAFETY MANAGEMENT SYSTEM</vt:lpstr>
      <vt:lpstr>FOOD SAFETY MANAGEMENT SYSTEM</vt:lpstr>
      <vt:lpstr>FOOD SAFETY MANAGEMENT SYSTEM</vt:lpstr>
      <vt:lpstr>FOOD SAFETY MANAGEMENT SYSTEM</vt:lpstr>
      <vt:lpstr>FOOD SAFETY MANAGEMENT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Jarvis, Audrey</cp:lastModifiedBy>
  <cp:revision>1</cp:revision>
  <dcterms:modified xsi:type="dcterms:W3CDTF">2018-10-19T15:02:36Z</dcterms:modified>
</cp:coreProperties>
</file>