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1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14" r:id="rId22"/>
    <p:sldId id="315" r:id="rId23"/>
    <p:sldId id="316" r:id="rId24"/>
    <p:sldId id="317" r:id="rId25"/>
    <p:sldId id="318" r:id="rId26"/>
    <p:sldId id="281" r:id="rId27"/>
    <p:sldId id="282" r:id="rId28"/>
    <p:sldId id="283" r:id="rId29"/>
    <p:sldId id="284" r:id="rId30"/>
    <p:sldId id="285" r:id="rId31"/>
    <p:sldId id="319" r:id="rId32"/>
    <p:sldId id="320" r:id="rId33"/>
    <p:sldId id="321" r:id="rId34"/>
    <p:sldId id="322" r:id="rId35"/>
    <p:sldId id="323" r:id="rId36"/>
    <p:sldId id="324" r:id="rId37"/>
    <p:sldId id="325" r:id="rId38"/>
    <p:sldId id="293" r:id="rId39"/>
    <p:sldId id="326" r:id="rId40"/>
    <p:sldId id="327" r:id="rId41"/>
    <p:sldId id="328" r:id="rId42"/>
    <p:sldId id="329" r:id="rId43"/>
    <p:sldId id="297" r:id="rId44"/>
    <p:sldId id="298" r:id="rId45"/>
    <p:sldId id="299" r:id="rId46"/>
    <p:sldId id="300" r:id="rId47"/>
    <p:sldId id="330" r:id="rId48"/>
    <p:sldId id="302" r:id="rId49"/>
    <p:sldId id="331" r:id="rId50"/>
    <p:sldId id="332" r:id="rId51"/>
    <p:sldId id="333" r:id="rId52"/>
    <p:sldId id="334" r:id="rId53"/>
    <p:sldId id="335" r:id="rId54"/>
    <p:sldId id="336" r:id="rId55"/>
    <p:sldId id="337" r:id="rId56"/>
    <p:sldId id="338" r:id="rId57"/>
    <p:sldId id="310" r:id="rId58"/>
    <p:sldId id="311" r:id="rId59"/>
    <p:sldId id="31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03" autoAdjust="0"/>
    <p:restoredTop sz="70043" autoAdjust="0"/>
  </p:normalViewPr>
  <p:slideViewPr>
    <p:cSldViewPr snapToGrid="0">
      <p:cViewPr varScale="1">
        <p:scale>
          <a:sx n="76" d="100"/>
          <a:sy n="76" d="100"/>
        </p:scale>
        <p:origin x="16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EB21C-0456-4BFC-B57F-4EFA10672B5F}" type="datetimeFigureOut">
              <a:rPr lang="en-US" smtClean="0"/>
              <a:t>8/13/18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97CCA-C145-4D88-A35F-28361AF9D06F}" type="slidenum">
              <a:rPr lang="en-US" smtClean="0"/>
              <a:t>‹#›</a:t>
            </a:fld>
            <a:endParaRPr lang="en-US" dirty="0"/>
          </a:p>
        </p:txBody>
      </p:sp>
    </p:spTree>
    <p:extLst>
      <p:ext uri="{BB962C8B-B14F-4D97-AF65-F5344CB8AC3E}">
        <p14:creationId xmlns:p14="http://schemas.microsoft.com/office/powerpoint/2010/main" val="47085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Every operation has smallware—small hand tools and small equipment easy to use for food pre-preparation.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These tools are designed to aid in cutting, shaping, moving, or combining food. Similar to knives, many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hand tools are designed for specific tasks.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Bench scraper</a:t>
            </a:r>
          </a:p>
          <a:p>
            <a:r>
              <a:rPr lang="en-US" sz="1200" b="0" i="0" u="none" strike="noStrike" kern="1200" baseline="0" dirty="0">
                <a:solidFill>
                  <a:schemeClr val="tx1"/>
                </a:solidFill>
                <a:latin typeface="+mn-lt"/>
                <a:ea typeface="+mn-ea"/>
                <a:cs typeface="+mn-cs"/>
              </a:rPr>
              <a:t>A rigid, small sheet of stainless steel with a metal blade. Used to scrape material off of a work surface</a:t>
            </a:r>
          </a:p>
          <a:p>
            <a:r>
              <a:rPr lang="en-US" sz="1200" b="0" i="0" u="none" strike="noStrike" kern="1200" baseline="0" dirty="0">
                <a:solidFill>
                  <a:schemeClr val="tx1"/>
                </a:solidFill>
                <a:latin typeface="+mn-lt"/>
                <a:ea typeface="+mn-ea"/>
                <a:cs typeface="+mn-cs"/>
              </a:rPr>
              <a:t>or “bench” or to cut or portion soft, semi-firm items (like bread dough or cookie dough).</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Bowl scraper</a:t>
            </a:r>
          </a:p>
          <a:p>
            <a:r>
              <a:rPr lang="en-US" sz="1200" b="0" i="0" u="none" strike="noStrike" kern="1200" baseline="0" dirty="0">
                <a:solidFill>
                  <a:schemeClr val="tx1"/>
                </a:solidFill>
                <a:latin typeface="+mn-lt"/>
                <a:ea typeface="+mn-ea"/>
                <a:cs typeface="+mn-cs"/>
              </a:rPr>
              <a:t>A flexible piece of rubber or plastic. Used to combine ingredients in a bowl and then scrape them out</a:t>
            </a:r>
          </a:p>
          <a:p>
            <a:r>
              <a:rPr lang="en-US" sz="1200" b="0" i="0" u="none" strike="noStrike" kern="1200" baseline="0" dirty="0">
                <a:solidFill>
                  <a:schemeClr val="tx1"/>
                </a:solidFill>
                <a:latin typeface="+mn-lt"/>
                <a:ea typeface="+mn-ea"/>
                <a:cs typeface="+mn-cs"/>
              </a:rPr>
              <a:t>again, to cut and separate dough, and to scrape extra dough and flour from wooden worktables.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a:t>
            </a:fld>
            <a:endParaRPr lang="en-US" dirty="0"/>
          </a:p>
        </p:txBody>
      </p:sp>
    </p:spTree>
    <p:extLst>
      <p:ext uri="{BB962C8B-B14F-4D97-AF65-F5344CB8AC3E}">
        <p14:creationId xmlns:p14="http://schemas.microsoft.com/office/powerpoint/2010/main" val="110927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Sandwich spreader</a:t>
            </a:r>
          </a:p>
          <a:p>
            <a:r>
              <a:rPr lang="en-US" sz="1200" b="0" i="0" u="none" strike="noStrike" kern="1200" baseline="0" dirty="0">
                <a:solidFill>
                  <a:schemeClr val="tx1"/>
                </a:solidFill>
                <a:latin typeface="+mn-lt"/>
                <a:ea typeface="+mn-ea"/>
                <a:cs typeface="+mn-cs"/>
              </a:rPr>
              <a:t>A short, stubby spatula used to spread sandwich fillings and condiments.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Offset spatula </a:t>
            </a:r>
            <a:r>
              <a:rPr lang="en-US" sz="1200" b="0" i="0" u="none" strike="noStrike" kern="1200" baseline="0" dirty="0">
                <a:solidFill>
                  <a:schemeClr val="tx1"/>
                </a:solidFill>
                <a:latin typeface="+mn-lt"/>
                <a:ea typeface="+mn-ea"/>
                <a:cs typeface="+mn-cs"/>
              </a:rPr>
              <a:t>(SPACH-e-la)</a:t>
            </a:r>
          </a:p>
          <a:p>
            <a:r>
              <a:rPr lang="en-US" sz="1200" b="0" i="0" u="none" strike="noStrike" kern="1200" baseline="0" dirty="0">
                <a:solidFill>
                  <a:schemeClr val="tx1"/>
                </a:solidFill>
                <a:latin typeface="+mn-lt"/>
                <a:ea typeface="+mn-ea"/>
                <a:cs typeface="+mn-cs"/>
              </a:rPr>
              <a:t>Long, narrow tool that has a flat metal blade at one end, often used to frost cakes or even out a layer</a:t>
            </a:r>
          </a:p>
          <a:p>
            <a:r>
              <a:rPr lang="en-US" sz="1200" b="0" i="0" u="none" strike="noStrike" kern="1200" baseline="0" dirty="0">
                <a:solidFill>
                  <a:schemeClr val="tx1"/>
                </a:solidFill>
                <a:latin typeface="+mn-lt"/>
                <a:ea typeface="+mn-ea"/>
                <a:cs typeface="+mn-cs"/>
              </a:rPr>
              <a:t>of batter.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Straight spatula</a:t>
            </a:r>
          </a:p>
          <a:p>
            <a:r>
              <a:rPr lang="en-US" sz="1200" b="0" i="0" u="none" strike="noStrike" kern="1200" baseline="0" dirty="0">
                <a:solidFill>
                  <a:schemeClr val="tx1"/>
                </a:solidFill>
                <a:latin typeface="+mn-lt"/>
                <a:ea typeface="+mn-ea"/>
                <a:cs typeface="+mn-cs"/>
              </a:rPr>
              <a:t>A flexible, round-tipped tool used for icing cakes, spreading fillings and glazes, leveling dry ingredients</a:t>
            </a:r>
          </a:p>
          <a:p>
            <a:r>
              <a:rPr lang="en-US" sz="1200" b="0" i="0" u="none" strike="noStrike" kern="1200" baseline="0" dirty="0">
                <a:solidFill>
                  <a:schemeClr val="tx1"/>
                </a:solidFill>
                <a:latin typeface="+mn-lt"/>
                <a:ea typeface="+mn-ea"/>
                <a:cs typeface="+mn-cs"/>
              </a:rPr>
              <a:t>when measuring, and even turning small pancakes and other food items.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11</a:t>
            </a:fld>
            <a:endParaRPr lang="en-US" dirty="0"/>
          </a:p>
        </p:txBody>
      </p:sp>
    </p:spTree>
    <p:extLst>
      <p:ext uri="{BB962C8B-B14F-4D97-AF65-F5344CB8AC3E}">
        <p14:creationId xmlns:p14="http://schemas.microsoft.com/office/powerpoint/2010/main" val="68840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Food mill</a:t>
            </a:r>
          </a:p>
          <a:p>
            <a:r>
              <a:rPr lang="en-US" sz="1200" b="0" i="0" u="none" strike="noStrike" kern="1200" baseline="0" dirty="0">
                <a:solidFill>
                  <a:schemeClr val="tx1"/>
                </a:solidFill>
                <a:latin typeface="+mn-lt"/>
                <a:ea typeface="+mn-ea"/>
                <a:cs typeface="+mn-cs"/>
              </a:rPr>
              <a:t>A machine that comes with several detachable parts, such as coarse, medium, and fine grating screens.</a:t>
            </a:r>
          </a:p>
          <a:p>
            <a:r>
              <a:rPr lang="en-US" sz="1200" b="0" i="0" u="none" strike="noStrike" kern="1200" baseline="0" dirty="0">
                <a:solidFill>
                  <a:schemeClr val="tx1"/>
                </a:solidFill>
                <a:latin typeface="+mn-lt"/>
                <a:ea typeface="+mn-ea"/>
                <a:cs typeface="+mn-cs"/>
              </a:rPr>
              <a:t>Used to purée food to different consistencies.</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Ricer</a:t>
            </a:r>
          </a:p>
          <a:p>
            <a:r>
              <a:rPr lang="en-US" sz="1200" b="0" i="0" u="none" strike="noStrike" kern="1200" baseline="0" dirty="0">
                <a:solidFill>
                  <a:schemeClr val="tx1"/>
                </a:solidFill>
                <a:latin typeface="+mn-lt"/>
                <a:ea typeface="+mn-ea"/>
                <a:cs typeface="+mn-cs"/>
              </a:rPr>
              <a:t>Used to create rice-like pieces of cooked food by pressing the food through a sheet of small holes—</a:t>
            </a:r>
          </a:p>
          <a:p>
            <a:r>
              <a:rPr lang="en-US" sz="1200" b="0" i="0" u="none" strike="noStrike" kern="1200" baseline="0" dirty="0">
                <a:solidFill>
                  <a:schemeClr val="tx1"/>
                </a:solidFill>
                <a:latin typeface="+mn-lt"/>
                <a:ea typeface="+mn-ea"/>
                <a:cs typeface="+mn-cs"/>
              </a:rPr>
              <a:t>known as a pierced hopper—that are typically about the diameter of a piece of rice.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Tamis </a:t>
            </a:r>
            <a:r>
              <a:rPr lang="en-US" sz="1200" b="0" i="0" u="none" strike="noStrike" kern="1200" baseline="0" dirty="0">
                <a:solidFill>
                  <a:schemeClr val="tx1"/>
                </a:solidFill>
                <a:latin typeface="+mn-lt"/>
                <a:ea typeface="+mn-ea"/>
                <a:cs typeface="+mn-cs"/>
              </a:rPr>
              <a:t>(TA-mee)/</a:t>
            </a:r>
            <a:r>
              <a:rPr lang="en-US" sz="1200" b="1" i="0" u="none" strike="noStrike" kern="1200" baseline="0" dirty="0">
                <a:solidFill>
                  <a:schemeClr val="tx1"/>
                </a:solidFill>
                <a:latin typeface="+mn-lt"/>
                <a:ea typeface="+mn-ea"/>
                <a:cs typeface="+mn-cs"/>
              </a:rPr>
              <a:t>drum sieve</a:t>
            </a:r>
          </a:p>
          <a:p>
            <a:r>
              <a:rPr lang="en-US" sz="1200" b="0" i="0" u="none" strike="noStrike" kern="1200" baseline="0" dirty="0">
                <a:solidFill>
                  <a:schemeClr val="tx1"/>
                </a:solidFill>
                <a:latin typeface="+mn-lt"/>
                <a:ea typeface="+mn-ea"/>
                <a:cs typeface="+mn-cs"/>
              </a:rPr>
              <a:t>A screen that stretches across a metal or wood base that is shaped like a drum. Food is forced through it.</a:t>
            </a:r>
          </a:p>
          <a:p>
            <a:r>
              <a:rPr lang="en-US" sz="1200" b="0" i="0" u="none" strike="noStrike" kern="1200" baseline="0" dirty="0">
                <a:solidFill>
                  <a:schemeClr val="tx1"/>
                </a:solidFill>
                <a:latin typeface="+mn-lt"/>
                <a:ea typeface="+mn-ea"/>
                <a:cs typeface="+mn-cs"/>
              </a:rPr>
              <a:t>It is used to purée very soft food and to remove solids from purées.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12</a:t>
            </a:fld>
            <a:endParaRPr lang="en-US" dirty="0"/>
          </a:p>
        </p:txBody>
      </p:sp>
    </p:spTree>
    <p:extLst>
      <p:ext uri="{BB962C8B-B14F-4D97-AF65-F5344CB8AC3E}">
        <p14:creationId xmlns:p14="http://schemas.microsoft.com/office/powerpoint/2010/main" val="387164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Cheesecloth</a:t>
            </a:r>
          </a:p>
          <a:p>
            <a:r>
              <a:rPr lang="en-US" sz="1200" b="0" i="0" u="none" strike="noStrike" kern="1200" baseline="0" dirty="0">
                <a:solidFill>
                  <a:schemeClr val="tx1"/>
                </a:solidFill>
                <a:latin typeface="+mn-lt"/>
                <a:ea typeface="+mn-ea"/>
                <a:cs typeface="+mn-cs"/>
              </a:rPr>
              <a:t>A light, fine-mesh gauze for straining liquids such as stocks or custards, for bundling herbs, or for</a:t>
            </a:r>
          </a:p>
          <a:p>
            <a:r>
              <a:rPr lang="en-US" sz="1200" b="0" i="0" u="none" strike="noStrike" kern="1200" baseline="0" dirty="0">
                <a:solidFill>
                  <a:schemeClr val="tx1"/>
                </a:solidFill>
                <a:latin typeface="+mn-lt"/>
                <a:ea typeface="+mn-ea"/>
                <a:cs typeface="+mn-cs"/>
              </a:rPr>
              <a:t>thickening yogurt.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Funnel</a:t>
            </a:r>
          </a:p>
          <a:p>
            <a:r>
              <a:rPr lang="en-US" sz="1200" b="0" i="0" u="none" strike="noStrike" kern="1200" baseline="0" dirty="0">
                <a:solidFill>
                  <a:schemeClr val="tx1"/>
                </a:solidFill>
                <a:latin typeface="+mn-lt"/>
                <a:ea typeface="+mn-ea"/>
                <a:cs typeface="+mn-cs"/>
              </a:rPr>
              <a:t>Used to pour liquid from a larger to a smaller container.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Sieve </a:t>
            </a:r>
            <a:r>
              <a:rPr lang="en-US" sz="1200" b="0" i="0" u="none" strike="noStrike" kern="1200" baseline="0" dirty="0">
                <a:solidFill>
                  <a:schemeClr val="tx1"/>
                </a:solidFill>
                <a:latin typeface="+mn-lt"/>
                <a:ea typeface="+mn-ea"/>
                <a:cs typeface="+mn-cs"/>
              </a:rPr>
              <a:t>(SIV)</a:t>
            </a:r>
          </a:p>
          <a:p>
            <a:r>
              <a:rPr lang="en-US" sz="1200" b="0" i="0" u="none" strike="noStrike" kern="1200" baseline="0" dirty="0">
                <a:solidFill>
                  <a:schemeClr val="tx1"/>
                </a:solidFill>
                <a:latin typeface="+mn-lt"/>
                <a:ea typeface="+mn-ea"/>
                <a:cs typeface="+mn-cs"/>
              </a:rPr>
              <a:t>Also known as a sifter. Has a mesh screen to sift flour and other dry baking ingredients and to remove any</a:t>
            </a:r>
          </a:p>
          <a:p>
            <a:r>
              <a:rPr lang="en-US" sz="1200" b="0" i="0" u="none" strike="noStrike" kern="1200" baseline="0" dirty="0">
                <a:solidFill>
                  <a:schemeClr val="tx1"/>
                </a:solidFill>
                <a:latin typeface="+mn-lt"/>
                <a:ea typeface="+mn-ea"/>
                <a:cs typeface="+mn-cs"/>
              </a:rPr>
              <a:t>large impurities, as well as to combine and aerate the food product.</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13</a:t>
            </a:fld>
            <a:endParaRPr lang="en-US" dirty="0"/>
          </a:p>
        </p:txBody>
      </p:sp>
    </p:spTree>
    <p:extLst>
      <p:ext uri="{BB962C8B-B14F-4D97-AF65-F5344CB8AC3E}">
        <p14:creationId xmlns:p14="http://schemas.microsoft.com/office/powerpoint/2010/main" val="429379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Wire whip </a:t>
            </a:r>
            <a:r>
              <a:rPr lang="en-US" sz="1200" b="0" i="0" u="none" strike="noStrike" kern="1200" baseline="0" dirty="0">
                <a:solidFill>
                  <a:schemeClr val="tx1"/>
                </a:solidFill>
                <a:latin typeface="+mn-lt"/>
                <a:ea typeface="+mn-ea"/>
                <a:cs typeface="+mn-cs"/>
              </a:rPr>
              <a:t>(whisk)</a:t>
            </a:r>
          </a:p>
          <a:p>
            <a:r>
              <a:rPr lang="en-US" sz="1200" b="0" i="0" u="none" strike="noStrike" kern="1200" baseline="0" dirty="0">
                <a:solidFill>
                  <a:schemeClr val="tx1"/>
                </a:solidFill>
                <a:latin typeface="+mn-lt"/>
                <a:ea typeface="+mn-ea"/>
                <a:cs typeface="+mn-cs"/>
              </a:rPr>
              <a:t>Wire whips of different sizes and heaviness are used to mix, beat, and stir food.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Rubber spatula</a:t>
            </a:r>
          </a:p>
          <a:p>
            <a:r>
              <a:rPr lang="en-US" sz="1200" b="0" i="0" u="none" strike="noStrike" kern="1200" baseline="0" dirty="0">
                <a:solidFill>
                  <a:schemeClr val="tx1"/>
                </a:solidFill>
                <a:latin typeface="+mn-lt"/>
                <a:ea typeface="+mn-ea"/>
                <a:cs typeface="+mn-cs"/>
              </a:rPr>
              <a:t>Often called a scraper. A spatula with a long handle used to fold ingredients together and scrape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sides of bowls.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Skimmer</a:t>
            </a:r>
          </a:p>
          <a:p>
            <a:r>
              <a:rPr lang="en-US" sz="1200" b="0" i="0" u="none" strike="noStrike" kern="1200" baseline="0" dirty="0">
                <a:solidFill>
                  <a:schemeClr val="tx1"/>
                </a:solidFill>
                <a:latin typeface="+mn-lt"/>
                <a:ea typeface="+mn-ea"/>
                <a:cs typeface="+mn-cs"/>
              </a:rPr>
              <a:t>Has a larger round, flat head with holes. Used to remove foam from stock or soup and to remove</a:t>
            </a:r>
          </a:p>
          <a:p>
            <a:r>
              <a:rPr lang="en-US" sz="1200" b="0" i="0" u="none" strike="noStrike" kern="1200" baseline="0" dirty="0">
                <a:solidFill>
                  <a:schemeClr val="tx1"/>
                </a:solidFill>
                <a:latin typeface="+mn-lt"/>
                <a:ea typeface="+mn-ea"/>
                <a:cs typeface="+mn-cs"/>
              </a:rPr>
              <a:t>solid ingredients from liquids. Mesh skimmers are also available.</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14</a:t>
            </a:fld>
            <a:endParaRPr lang="en-US" dirty="0"/>
          </a:p>
        </p:txBody>
      </p:sp>
    </p:spTree>
    <p:extLst>
      <p:ext uri="{BB962C8B-B14F-4D97-AF65-F5344CB8AC3E}">
        <p14:creationId xmlns:p14="http://schemas.microsoft.com/office/powerpoint/2010/main" val="105152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Cook’s fork </a:t>
            </a:r>
            <a:r>
              <a:rPr lang="en-US" sz="1200" b="0" i="0" u="none" strike="noStrike" kern="1200" baseline="0" dirty="0">
                <a:solidFill>
                  <a:schemeClr val="tx1"/>
                </a:solidFill>
                <a:latin typeface="+mn-lt"/>
                <a:ea typeface="+mn-ea"/>
                <a:cs typeface="+mn-cs"/>
              </a:rPr>
              <a:t>(kitchen fork)</a:t>
            </a:r>
          </a:p>
          <a:p>
            <a:r>
              <a:rPr lang="en-US" sz="1200" b="0" i="0" u="none" strike="noStrike" kern="1200" baseline="0" dirty="0">
                <a:solidFill>
                  <a:schemeClr val="tx1"/>
                </a:solidFill>
                <a:latin typeface="+mn-lt"/>
                <a:ea typeface="+mn-ea"/>
                <a:cs typeface="+mn-cs"/>
              </a:rPr>
              <a:t>A fork with two long, pointed tines to lift items to the plate and steady an item being cut. Do not use a cook’s</a:t>
            </a:r>
          </a:p>
          <a:p>
            <a:r>
              <a:rPr lang="en-US" sz="1200" b="0" i="0" u="none" strike="noStrike" kern="1200" baseline="0" dirty="0">
                <a:solidFill>
                  <a:schemeClr val="tx1"/>
                </a:solidFill>
                <a:latin typeface="+mn-lt"/>
                <a:ea typeface="+mn-ea"/>
                <a:cs typeface="+mn-cs"/>
              </a:rPr>
              <a:t>fork to turn meat that is being dry-cooked because the tines may pierce the meat and release the juices.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Tongs</a:t>
            </a:r>
          </a:p>
          <a:p>
            <a:r>
              <a:rPr lang="en-US" sz="1200" b="0" i="0" u="none" strike="noStrike" kern="1200" baseline="0" dirty="0">
                <a:solidFill>
                  <a:schemeClr val="tx1"/>
                </a:solidFill>
                <a:latin typeface="+mn-lt"/>
                <a:ea typeface="+mn-ea"/>
                <a:cs typeface="+mn-cs"/>
              </a:rPr>
              <a:t>Scissor-like utensil that food handlers use to pick up and handle all kinds of solid food. To keep food</a:t>
            </a:r>
          </a:p>
          <a:p>
            <a:r>
              <a:rPr lang="en-US" sz="1200" b="0" i="0" u="none" strike="noStrike" kern="1200" baseline="0" dirty="0">
                <a:solidFill>
                  <a:schemeClr val="tx1"/>
                </a:solidFill>
                <a:latin typeface="+mn-lt"/>
                <a:ea typeface="+mn-ea"/>
                <a:cs typeface="+mn-cs"/>
              </a:rPr>
              <a:t>safe, food handlers should never use their hands to pick up food.</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15</a:t>
            </a:fld>
            <a:endParaRPr lang="en-US" dirty="0"/>
          </a:p>
        </p:txBody>
      </p:sp>
    </p:spTree>
    <p:extLst>
      <p:ext uri="{BB962C8B-B14F-4D97-AF65-F5344CB8AC3E}">
        <p14:creationId xmlns:p14="http://schemas.microsoft.com/office/powerpoint/2010/main" val="3941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Spoons</a:t>
            </a:r>
          </a:p>
          <a:p>
            <a:r>
              <a:rPr lang="en-US" sz="1200" b="0" i="0" u="none" strike="noStrike" kern="1200" baseline="0" dirty="0">
                <a:solidFill>
                  <a:schemeClr val="tx1"/>
                </a:solidFill>
                <a:latin typeface="+mn-lt"/>
                <a:ea typeface="+mn-ea"/>
                <a:cs typeface="+mn-cs"/>
              </a:rPr>
              <a:t>Cooking spoons for quantity cooking are solid, perforated, or slotted. They are made of stainless</a:t>
            </a:r>
          </a:p>
          <a:p>
            <a:r>
              <a:rPr lang="en-US" sz="1200" b="0" i="0" u="none" strike="noStrike" kern="1200" baseline="0" dirty="0">
                <a:solidFill>
                  <a:schemeClr val="tx1"/>
                </a:solidFill>
                <a:latin typeface="+mn-lt"/>
                <a:ea typeface="+mn-ea"/>
                <a:cs typeface="+mn-cs"/>
              </a:rPr>
              <a:t>steel and hold about three ounces. Solid spoons are serving spoons without holes in them. Use them to</a:t>
            </a:r>
          </a:p>
          <a:p>
            <a:r>
              <a:rPr lang="en-US" sz="1200" b="0" i="0" u="none" strike="noStrike" kern="1200" baseline="0" dirty="0">
                <a:solidFill>
                  <a:schemeClr val="tx1"/>
                </a:solidFill>
                <a:latin typeface="+mn-lt"/>
                <a:ea typeface="+mn-ea"/>
                <a:cs typeface="+mn-cs"/>
              </a:rPr>
              <a:t>spoon out both liquid and solid ingredients. Perforated and slotted spoons have holes that allow liquid to</a:t>
            </a:r>
          </a:p>
          <a:p>
            <a:r>
              <a:rPr lang="en-US" sz="1200" b="0" i="0" u="none" strike="noStrike" kern="1200" baseline="0" dirty="0">
                <a:solidFill>
                  <a:schemeClr val="tx1"/>
                </a:solidFill>
                <a:latin typeface="+mn-lt"/>
                <a:ea typeface="+mn-ea"/>
                <a:cs typeface="+mn-cs"/>
              </a:rPr>
              <a:t>drain while holding the solid items on the spoon.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Pie server</a:t>
            </a:r>
          </a:p>
          <a:p>
            <a:r>
              <a:rPr lang="en-US" sz="1200" b="0" i="0" u="none" strike="noStrike" kern="1200" baseline="0" dirty="0">
                <a:solidFill>
                  <a:schemeClr val="tx1"/>
                </a:solidFill>
                <a:latin typeface="+mn-lt"/>
                <a:ea typeface="+mn-ea"/>
                <a:cs typeface="+mn-cs"/>
              </a:rPr>
              <a:t>A specially shaped spatula made for lifting out and serving pieces of pie. It is also known as a</a:t>
            </a:r>
          </a:p>
          <a:p>
            <a:r>
              <a:rPr lang="en-US" sz="1200" b="0" i="0" u="none" strike="noStrike" kern="1200" baseline="0" dirty="0">
                <a:solidFill>
                  <a:schemeClr val="tx1"/>
                </a:solidFill>
                <a:latin typeface="+mn-lt"/>
                <a:ea typeface="+mn-ea"/>
                <a:cs typeface="+mn-cs"/>
              </a:rPr>
              <a:t>wedge spatula.</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16</a:t>
            </a:fld>
            <a:endParaRPr lang="en-US" dirty="0"/>
          </a:p>
        </p:txBody>
      </p:sp>
    </p:spTree>
    <p:extLst>
      <p:ext uri="{BB962C8B-B14F-4D97-AF65-F5344CB8AC3E}">
        <p14:creationId xmlns:p14="http://schemas.microsoft.com/office/powerpoint/2010/main" val="175940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Measuring utensils, available in many sizes, are most commonly thought of in terms of measuring an amount of an ingredient, either liquid or dry,</a:t>
            </a:r>
          </a:p>
          <a:p>
            <a:r>
              <a:rPr lang="en-US" sz="1200" b="0" i="0" u="none" strike="noStrike" kern="1200" baseline="0" dirty="0">
                <a:solidFill>
                  <a:schemeClr val="tx1"/>
                </a:solidFill>
                <a:latin typeface="+mn-lt"/>
                <a:ea typeface="+mn-ea"/>
                <a:cs typeface="+mn-cs"/>
              </a:rPr>
              <a:t>when cooking. They can be made of plastic, metal, wood, or other materials. However, other measuring tools are used in restaurant and foodservice</a:t>
            </a:r>
          </a:p>
          <a:p>
            <a:r>
              <a:rPr lang="en-US" sz="1200" b="0" i="0" u="none" strike="noStrike" kern="1200" baseline="0" dirty="0">
                <a:solidFill>
                  <a:schemeClr val="tx1"/>
                </a:solidFill>
                <a:latin typeface="+mn-lt"/>
                <a:ea typeface="+mn-ea"/>
                <a:cs typeface="+mn-cs"/>
              </a:rPr>
              <a:t>operations as well. They may measure weight or temperature.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Balance scale</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baker’s scale</a:t>
            </a:r>
          </a:p>
          <a:p>
            <a:r>
              <a:rPr lang="en-US" sz="1200" b="0" i="0" u="none" strike="noStrike" kern="1200" baseline="0" dirty="0">
                <a:solidFill>
                  <a:schemeClr val="tx1"/>
                </a:solidFill>
                <a:latin typeface="+mn-lt"/>
                <a:ea typeface="+mn-ea"/>
                <a:cs typeface="+mn-cs"/>
              </a:rPr>
              <a:t>Weighs dry ingredients in the bakeshop.</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Digital </a:t>
            </a:r>
            <a:r>
              <a:rPr lang="en-US" sz="1200" b="0" i="0" u="none" strike="noStrike" kern="1200" baseline="0" dirty="0">
                <a:solidFill>
                  <a:schemeClr val="tx1"/>
                </a:solidFill>
                <a:latin typeface="+mn-lt"/>
                <a:ea typeface="+mn-ea"/>
                <a:cs typeface="+mn-cs"/>
              </a:rPr>
              <a:t>(electric) </a:t>
            </a:r>
            <a:r>
              <a:rPr lang="en-US" sz="1200" b="1" i="0" u="none" strike="noStrike" kern="1200" baseline="0" dirty="0">
                <a:solidFill>
                  <a:schemeClr val="tx1"/>
                </a:solidFill>
                <a:latin typeface="+mn-lt"/>
                <a:ea typeface="+mn-ea"/>
                <a:cs typeface="+mn-cs"/>
              </a:rPr>
              <a:t>scale</a:t>
            </a:r>
          </a:p>
          <a:p>
            <a:r>
              <a:rPr lang="en-US" sz="1200" b="0" i="0" u="none" strike="noStrike" kern="1200" baseline="0" dirty="0">
                <a:solidFill>
                  <a:schemeClr val="tx1"/>
                </a:solidFill>
                <a:latin typeface="+mn-lt"/>
                <a:ea typeface="+mn-ea"/>
                <a:cs typeface="+mn-cs"/>
              </a:rPr>
              <a:t>A precise scale used to measure weight. It provides a digital readout in both U.S. and metric systems.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Portion scale</a:t>
            </a:r>
          </a:p>
          <a:p>
            <a:r>
              <a:rPr lang="en-US" sz="1200" b="0" i="0" u="none" strike="noStrike" kern="1200" baseline="0" dirty="0">
                <a:solidFill>
                  <a:schemeClr val="tx1"/>
                </a:solidFill>
                <a:latin typeface="+mn-lt"/>
                <a:ea typeface="+mn-ea"/>
                <a:cs typeface="+mn-cs"/>
              </a:rPr>
              <a:t>Used to measure recipe ingredients, from ¼ ounce to 1 pound to 2 pounds.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17</a:t>
            </a:fld>
            <a:endParaRPr lang="en-US" dirty="0"/>
          </a:p>
        </p:txBody>
      </p:sp>
    </p:spTree>
    <p:extLst>
      <p:ext uri="{BB962C8B-B14F-4D97-AF65-F5344CB8AC3E}">
        <p14:creationId xmlns:p14="http://schemas.microsoft.com/office/powerpoint/2010/main" val="426887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Bimetallic stemmed thermometer</a:t>
            </a:r>
          </a:p>
          <a:p>
            <a:r>
              <a:rPr lang="en-US" sz="1200" b="0" i="0" u="none" strike="noStrike" kern="1200" baseline="0" dirty="0">
                <a:solidFill>
                  <a:schemeClr val="tx1"/>
                </a:solidFill>
                <a:latin typeface="+mn-lt"/>
                <a:ea typeface="+mn-ea"/>
                <a:cs typeface="+mn-cs"/>
              </a:rPr>
              <a:t>Used to check the temperature of large or thick food. These thermometers are inserted into the food</a:t>
            </a:r>
          </a:p>
          <a:p>
            <a:r>
              <a:rPr lang="en-US" sz="1200" b="0" i="0" u="none" strike="noStrike" kern="1200" baseline="0" dirty="0">
                <a:solidFill>
                  <a:schemeClr val="tx1"/>
                </a:solidFill>
                <a:latin typeface="+mn-lt"/>
                <a:ea typeface="+mn-ea"/>
                <a:cs typeface="+mn-cs"/>
              </a:rPr>
              <a:t>up to a dimple on the probe and held for at least 15 seconds to check temperature.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Thermocouple</a:t>
            </a:r>
          </a:p>
          <a:p>
            <a:r>
              <a:rPr lang="en-US" sz="1200" b="0" i="0" u="none" strike="noStrike" kern="1200" baseline="0" dirty="0">
                <a:solidFill>
                  <a:schemeClr val="tx1"/>
                </a:solidFill>
                <a:latin typeface="+mn-lt"/>
                <a:ea typeface="+mn-ea"/>
                <a:cs typeface="+mn-cs"/>
              </a:rPr>
              <a:t>Thermometer that measures temperature in thick or thin food almost instantly as the temperature is read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at the tip of the probe. Do not leave this kind of thermometer in food as it cooks.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18</a:t>
            </a:fld>
            <a:endParaRPr lang="en-US" dirty="0"/>
          </a:p>
        </p:txBody>
      </p:sp>
    </p:spTree>
    <p:extLst>
      <p:ext uri="{BB962C8B-B14F-4D97-AF65-F5344CB8AC3E}">
        <p14:creationId xmlns:p14="http://schemas.microsoft.com/office/powerpoint/2010/main" val="235791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Ladle</a:t>
            </a:r>
          </a:p>
          <a:p>
            <a:r>
              <a:rPr lang="en-US" sz="1200" b="0" i="0" u="none" strike="noStrike" kern="1200" baseline="0" dirty="0">
                <a:solidFill>
                  <a:schemeClr val="tx1"/>
                </a:solidFill>
                <a:latin typeface="+mn-lt"/>
                <a:ea typeface="+mn-ea"/>
                <a:cs typeface="+mn-cs"/>
              </a:rPr>
              <a:t>Available in various sizes and measured in fluid ounces and milliliters so they can be used to portion</a:t>
            </a:r>
          </a:p>
          <a:p>
            <a:r>
              <a:rPr lang="en-US" sz="1200" b="0" i="0" u="none" strike="noStrike" kern="1200" baseline="0" dirty="0">
                <a:solidFill>
                  <a:schemeClr val="tx1"/>
                </a:solidFill>
                <a:latin typeface="+mn-lt"/>
                <a:ea typeface="+mn-ea"/>
                <a:cs typeface="+mn-cs"/>
              </a:rPr>
              <a:t>out liquids.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Portion scoop</a:t>
            </a:r>
          </a:p>
          <a:p>
            <a:r>
              <a:rPr lang="en-US" sz="1200" b="0" i="0" u="none" strike="noStrike" kern="1200" baseline="0" dirty="0">
                <a:solidFill>
                  <a:schemeClr val="tx1"/>
                </a:solidFill>
                <a:latin typeface="+mn-lt"/>
                <a:ea typeface="+mn-ea"/>
                <a:cs typeface="+mn-cs"/>
              </a:rPr>
              <a:t>Short-handled measuring utensil used to scoop out soft foods, such as ice cream, butter, and sour cream.</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Portion scoops come in various sizes.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19</a:t>
            </a:fld>
            <a:endParaRPr lang="en-US" dirty="0"/>
          </a:p>
        </p:txBody>
      </p:sp>
    </p:spTree>
    <p:extLst>
      <p:ext uri="{BB962C8B-B14F-4D97-AF65-F5344CB8AC3E}">
        <p14:creationId xmlns:p14="http://schemas.microsoft.com/office/powerpoint/2010/main" val="47149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Measuring cup</a:t>
            </a:r>
          </a:p>
          <a:p>
            <a:r>
              <a:rPr lang="en-US" sz="1200" b="0" i="0" u="none" strike="noStrike" kern="1200" baseline="0" dirty="0">
                <a:solidFill>
                  <a:schemeClr val="tx1"/>
                </a:solidFill>
                <a:latin typeface="+mn-lt"/>
                <a:ea typeface="+mn-ea"/>
                <a:cs typeface="+mn-cs"/>
              </a:rPr>
              <a:t>Measures varying quantities of both dry goods and liquids. Measuring cups with spouts are useful for</a:t>
            </a:r>
          </a:p>
          <a:p>
            <a:r>
              <a:rPr lang="en-US" sz="1200" b="0" i="0" u="none" strike="noStrike" kern="1200" baseline="0" dirty="0">
                <a:solidFill>
                  <a:schemeClr val="tx1"/>
                </a:solidFill>
                <a:latin typeface="+mn-lt"/>
                <a:ea typeface="+mn-ea"/>
                <a:cs typeface="+mn-cs"/>
              </a:rPr>
              <a:t>measuring and pouring liquids. Measuring cups usually come in </a:t>
            </a:r>
            <a:r>
              <a:rPr lang="en-US" dirty="0"/>
              <a:t>¼-</a:t>
            </a:r>
            <a:r>
              <a:rPr lang="en-US" sz="1200" b="0" i="0" u="none" strike="noStrike" kern="1200" baseline="0" dirty="0">
                <a:solidFill>
                  <a:schemeClr val="tx1"/>
                </a:solidFill>
                <a:latin typeface="+mn-lt"/>
                <a:ea typeface="+mn-ea"/>
                <a:cs typeface="+mn-cs"/>
              </a:rPr>
              <a:t>cup, </a:t>
            </a:r>
            <a:r>
              <a:rPr lang="en-US" dirty="0"/>
              <a:t>⅓-</a:t>
            </a:r>
            <a:r>
              <a:rPr lang="en-US" sz="1200" b="0" i="0" u="none" strike="noStrike" kern="1200" baseline="0" dirty="0">
                <a:solidFill>
                  <a:schemeClr val="tx1"/>
                </a:solidFill>
                <a:latin typeface="+mn-lt"/>
                <a:ea typeface="+mn-ea"/>
                <a:cs typeface="+mn-cs"/>
              </a:rPr>
              <a:t>cup, </a:t>
            </a:r>
            <a:r>
              <a:rPr lang="en-US" dirty="0"/>
              <a:t>½-</a:t>
            </a:r>
            <a:r>
              <a:rPr lang="en-US" sz="1200" b="0" i="0" u="none" strike="noStrike" kern="1200" baseline="0" dirty="0">
                <a:solidFill>
                  <a:schemeClr val="tx1"/>
                </a:solidFill>
                <a:latin typeface="+mn-lt"/>
                <a:ea typeface="+mn-ea"/>
                <a:cs typeface="+mn-cs"/>
              </a:rPr>
              <a:t>cup, and 1-cup sizes.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Measuring spoon</a:t>
            </a:r>
          </a:p>
          <a:p>
            <a:r>
              <a:rPr lang="en-US" sz="1200" b="0" i="0" u="none" strike="noStrike" kern="1200" baseline="0" dirty="0">
                <a:solidFill>
                  <a:schemeClr val="tx1"/>
                </a:solidFill>
                <a:latin typeface="+mn-lt"/>
                <a:ea typeface="+mn-ea"/>
                <a:cs typeface="+mn-cs"/>
              </a:rPr>
              <a:t>Used to measure small quantities of spices or liquids. The spoons measure in the amounts of ⅛ teaspoon</a:t>
            </a:r>
          </a:p>
          <a:p>
            <a:r>
              <a:rPr lang="en-US" sz="1200" b="0" i="0" u="none" strike="noStrike" kern="1200" baseline="0" dirty="0">
                <a:solidFill>
                  <a:schemeClr val="tx1"/>
                </a:solidFill>
                <a:latin typeface="+mn-lt"/>
                <a:ea typeface="+mn-ea"/>
                <a:cs typeface="+mn-cs"/>
              </a:rPr>
              <a:t>(not all sets include this smallest size), </a:t>
            </a:r>
            <a:r>
              <a:rPr lang="en-US" dirty="0"/>
              <a:t>¼</a:t>
            </a:r>
            <a:r>
              <a:rPr lang="en-US" sz="1200" b="0" i="0" u="none" strike="noStrike" kern="1200" baseline="0" dirty="0">
                <a:solidFill>
                  <a:schemeClr val="tx1"/>
                </a:solidFill>
                <a:latin typeface="+mn-lt"/>
                <a:ea typeface="+mn-ea"/>
                <a:cs typeface="+mn-cs"/>
              </a:rPr>
              <a:t> teaspoon, </a:t>
            </a:r>
            <a:r>
              <a:rPr lang="en-US" dirty="0"/>
              <a:t>½</a:t>
            </a:r>
            <a:r>
              <a:rPr lang="en-US" sz="1200" b="0" i="0" u="none" strike="noStrike" kern="1200" baseline="0" dirty="0">
                <a:solidFill>
                  <a:schemeClr val="tx1"/>
                </a:solidFill>
                <a:latin typeface="+mn-lt"/>
                <a:ea typeface="+mn-ea"/>
                <a:cs typeface="+mn-cs"/>
              </a:rPr>
              <a:t> teaspoon, 1 teaspoon, and 1 tablespoon.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Volume measures</a:t>
            </a:r>
          </a:p>
          <a:p>
            <a:r>
              <a:rPr lang="en-US" sz="1200" b="0" i="0" u="none" strike="noStrike" kern="1200" baseline="0" dirty="0">
                <a:solidFill>
                  <a:schemeClr val="tx1"/>
                </a:solidFill>
                <a:latin typeface="+mn-lt"/>
                <a:ea typeface="+mn-ea"/>
                <a:cs typeface="+mn-cs"/>
              </a:rPr>
              <a:t>Similar to liquid measuring cups but bigger, usually available in sizes of 1 pint, 1 quart, </a:t>
            </a:r>
            <a:r>
              <a:rPr lang="en-US" dirty="0"/>
              <a:t>½</a:t>
            </a:r>
            <a:r>
              <a:rPr lang="en-US" sz="1200" b="0" i="0" u="none" strike="noStrike" kern="1200" baseline="0" dirty="0">
                <a:solidFill>
                  <a:schemeClr val="tx1"/>
                </a:solidFill>
                <a:latin typeface="+mn-lt"/>
                <a:ea typeface="+mn-ea"/>
                <a:cs typeface="+mn-cs"/>
              </a:rPr>
              <a:t> gallon, and 1 gallon.</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20</a:t>
            </a:fld>
            <a:endParaRPr lang="en-US" dirty="0"/>
          </a:p>
        </p:txBody>
      </p:sp>
    </p:spTree>
    <p:extLst>
      <p:ext uri="{BB962C8B-B14F-4D97-AF65-F5344CB8AC3E}">
        <p14:creationId xmlns:p14="http://schemas.microsoft.com/office/powerpoint/2010/main" val="24069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Channel knife</a:t>
            </a:r>
          </a:p>
          <a:p>
            <a:r>
              <a:rPr lang="en-US" sz="1200" b="0" i="0" u="none" strike="noStrike" kern="1200" baseline="0" dirty="0">
                <a:solidFill>
                  <a:schemeClr val="tx1"/>
                </a:solidFill>
                <a:latin typeface="+mn-lt"/>
                <a:ea typeface="+mn-ea"/>
                <a:cs typeface="+mn-cs"/>
              </a:rPr>
              <a:t>A knife used to cut grooves lengthwise in a vegetable such as a carrot.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Peeler</a:t>
            </a:r>
          </a:p>
          <a:p>
            <a:r>
              <a:rPr lang="en-US" sz="1200" b="0" i="0" u="none" strike="noStrike" kern="1200" baseline="0" dirty="0">
                <a:solidFill>
                  <a:schemeClr val="tx1"/>
                </a:solidFill>
                <a:latin typeface="+mn-lt"/>
                <a:ea typeface="+mn-ea"/>
                <a:cs typeface="+mn-cs"/>
              </a:rPr>
              <a:t>Cuts a thick layer from vegetables and fruits more efficiently than a paring knife.</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a:t>
            </a:fld>
            <a:endParaRPr lang="en-US" dirty="0"/>
          </a:p>
        </p:txBody>
      </p:sp>
    </p:spTree>
    <p:extLst>
      <p:ext uri="{BB962C8B-B14F-4D97-AF65-F5344CB8AC3E}">
        <p14:creationId xmlns:p14="http://schemas.microsoft.com/office/powerpoint/2010/main" val="215725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Pots and pans, essential tools in the professional kitchen, are often called cookware. They are available in many shapes and sizes and are made of</a:t>
            </a:r>
          </a:p>
          <a:p>
            <a:r>
              <a:rPr lang="en-US" sz="1200" b="0" i="0" u="none" strike="noStrike" kern="1200" baseline="0" dirty="0">
                <a:solidFill>
                  <a:schemeClr val="tx1"/>
                </a:solidFill>
                <a:latin typeface="+mn-lt"/>
                <a:ea typeface="+mn-ea"/>
                <a:cs typeface="+mn-cs"/>
              </a:rPr>
              <a:t>a variety of materials, such as copper, cast iron, chrome, stainless steel, and aluminum, with or without a nonstick coating. In general, pots are larger vessels</a:t>
            </a:r>
          </a:p>
          <a:p>
            <a:r>
              <a:rPr lang="en-US" sz="1200" b="0" i="0" u="none" strike="noStrike" kern="1200" baseline="0" dirty="0">
                <a:solidFill>
                  <a:schemeClr val="tx1"/>
                </a:solidFill>
                <a:latin typeface="+mn-lt"/>
                <a:ea typeface="+mn-ea"/>
                <a:cs typeface="+mn-cs"/>
              </a:rPr>
              <a:t>with straight sides and two loop handles. Pans, on the other hand, tend to be shallower, with one long handle and either straight or sloped sides.</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21</a:t>
            </a:fld>
            <a:endParaRPr lang="en-US" dirty="0"/>
          </a:p>
        </p:txBody>
      </p:sp>
    </p:spTree>
    <p:extLst>
      <p:ext uri="{BB962C8B-B14F-4D97-AF65-F5344CB8AC3E}">
        <p14:creationId xmlns:p14="http://schemas.microsoft.com/office/powerpoint/2010/main" val="234571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Pots are available in a range of sizes based on volume. Use them on the stove top for making stocks or soups, or for boiling or simmering food.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Brazier</a:t>
            </a:r>
          </a:p>
          <a:p>
            <a:r>
              <a:rPr lang="en-US" sz="1200" b="0" i="0" u="none" strike="noStrike" kern="1200" baseline="0" dirty="0">
                <a:solidFill>
                  <a:schemeClr val="tx1"/>
                </a:solidFill>
                <a:latin typeface="+mn-lt"/>
                <a:ea typeface="+mn-ea"/>
                <a:cs typeface="+mn-cs"/>
              </a:rPr>
              <a:t>Also called a </a:t>
            </a:r>
            <a:r>
              <a:rPr lang="en-US" sz="1200" b="0" i="1" u="none" strike="noStrike" kern="1200" baseline="0" dirty="0">
                <a:solidFill>
                  <a:schemeClr val="tx1"/>
                </a:solidFill>
                <a:latin typeface="+mn-lt"/>
                <a:ea typeface="+mn-ea"/>
                <a:cs typeface="+mn-cs"/>
              </a:rPr>
              <a:t>rondeau</a:t>
            </a:r>
            <a:r>
              <a:rPr lang="en-US" sz="1200" b="0" i="0" u="none" strike="noStrike" kern="1200" baseline="0" dirty="0">
                <a:solidFill>
                  <a:schemeClr val="tx1"/>
                </a:solidFill>
                <a:latin typeface="+mn-lt"/>
                <a:ea typeface="+mn-ea"/>
                <a:cs typeface="+mn-cs"/>
              </a:rPr>
              <a:t>. This medium to large pot, more shallow than saucepots, has straight sides and two handles for lifting.</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This is typically made of heavyweight material with a thick bottom for good heat distribution. Use it to braise meat and vegetables.</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22</a:t>
            </a:fld>
            <a:endParaRPr lang="en-US" dirty="0"/>
          </a:p>
        </p:txBody>
      </p:sp>
    </p:spTree>
    <p:extLst>
      <p:ext uri="{BB962C8B-B14F-4D97-AF65-F5344CB8AC3E}">
        <p14:creationId xmlns:p14="http://schemas.microsoft.com/office/powerpoint/2010/main" val="3245576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Has an upper pot and a lower pot. The lower pot holds boiling or simmering water that gently</a:t>
            </a:r>
          </a:p>
          <a:p>
            <a:r>
              <a:rPr lang="en-US" sz="1200" b="0" i="0" u="none" strike="noStrike" kern="1200" baseline="0" dirty="0">
                <a:solidFill>
                  <a:schemeClr val="tx1"/>
                </a:solidFill>
                <a:latin typeface="+mn-lt"/>
                <a:ea typeface="+mn-ea"/>
                <a:cs typeface="+mn-cs"/>
              </a:rPr>
              <a:t>cooks the food in the upper pot. Use it for melting chocolate or heating milk, cream, or butter.</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23</a:t>
            </a:fld>
            <a:endParaRPr lang="en-US" dirty="0"/>
          </a:p>
        </p:txBody>
      </p:sp>
    </p:spTree>
    <p:extLst>
      <p:ext uri="{BB962C8B-B14F-4D97-AF65-F5344CB8AC3E}">
        <p14:creationId xmlns:p14="http://schemas.microsoft.com/office/powerpoint/2010/main" val="3685350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Used to prepare sauces, soups, and other liquids. Saucepots are more shallow than stockpots,</a:t>
            </a:r>
          </a:p>
          <a:p>
            <a:r>
              <a:rPr lang="en-US" sz="1200" b="0" i="0" u="none" strike="noStrike" kern="1200" baseline="0" dirty="0">
                <a:solidFill>
                  <a:schemeClr val="tx1"/>
                </a:solidFill>
                <a:latin typeface="+mn-lt"/>
                <a:ea typeface="+mn-ea"/>
                <a:cs typeface="+mn-cs"/>
              </a:rPr>
              <a:t>with straight sides and two loop handles for lifting.</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24</a:t>
            </a:fld>
            <a:endParaRPr lang="en-US" dirty="0"/>
          </a:p>
        </p:txBody>
      </p:sp>
    </p:spTree>
    <p:extLst>
      <p:ext uri="{BB962C8B-B14F-4D97-AF65-F5344CB8AC3E}">
        <p14:creationId xmlns:p14="http://schemas.microsoft.com/office/powerpoint/2010/main" val="174236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large pot for preparing stocks. Stockpots with spigots allow the liquid to be poured</a:t>
            </a:r>
          </a:p>
          <a:p>
            <a:r>
              <a:rPr lang="en-US" sz="1200" b="0" i="0" u="none" strike="noStrike" kern="1200" baseline="0" dirty="0">
                <a:solidFill>
                  <a:schemeClr val="tx1"/>
                </a:solidFill>
                <a:latin typeface="+mn-lt"/>
                <a:ea typeface="+mn-ea"/>
                <a:cs typeface="+mn-cs"/>
              </a:rPr>
              <a:t>out easily without losing any of the solid ingredients.</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25</a:t>
            </a:fld>
            <a:endParaRPr lang="en-US" dirty="0"/>
          </a:p>
        </p:txBody>
      </p:sp>
    </p:spTree>
    <p:extLst>
      <p:ext uri="{BB962C8B-B14F-4D97-AF65-F5344CB8AC3E}">
        <p14:creationId xmlns:p14="http://schemas.microsoft.com/office/powerpoint/2010/main" val="4144713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Cake pan</a:t>
            </a:r>
          </a:p>
          <a:p>
            <a:r>
              <a:rPr lang="en-US" sz="1200" b="0" i="0" u="none" strike="noStrike" kern="1200" baseline="0" dirty="0">
                <a:solidFill>
                  <a:schemeClr val="tx1"/>
                </a:solidFill>
                <a:latin typeface="+mn-lt"/>
                <a:ea typeface="+mn-ea"/>
                <a:cs typeface="+mn-cs"/>
              </a:rPr>
              <a:t>Pan with straight sides and available in a variety of sizes and shapes, including round, rectangular,</a:t>
            </a:r>
          </a:p>
          <a:p>
            <a:r>
              <a:rPr lang="en-US" sz="1200" b="0" i="0" u="none" strike="noStrike" kern="1200" baseline="0" dirty="0">
                <a:solidFill>
                  <a:schemeClr val="tx1"/>
                </a:solidFill>
                <a:latin typeface="+mn-lt"/>
                <a:ea typeface="+mn-ea"/>
                <a:cs typeface="+mn-cs"/>
              </a:rPr>
              <a:t>square, and specialty (such as heart-shaped).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Springform pan</a:t>
            </a:r>
          </a:p>
          <a:p>
            <a:r>
              <a:rPr lang="en-US" sz="1200" b="0" i="0" u="none" strike="noStrike" kern="1200" baseline="0" dirty="0">
                <a:solidFill>
                  <a:schemeClr val="tx1"/>
                </a:solidFill>
                <a:latin typeface="+mn-lt"/>
                <a:ea typeface="+mn-ea"/>
                <a:cs typeface="+mn-cs"/>
              </a:rPr>
              <a:t>A two-part, spring-loaded baking pan. The bottom piece and ring secure with a spring to hold the bottom</a:t>
            </a:r>
          </a:p>
          <a:p>
            <a:r>
              <a:rPr lang="en-US" sz="1200" b="0" i="0" u="none" strike="noStrike" kern="1200" baseline="0" dirty="0">
                <a:solidFill>
                  <a:schemeClr val="tx1"/>
                </a:solidFill>
                <a:latin typeface="+mn-lt"/>
                <a:ea typeface="+mn-ea"/>
                <a:cs typeface="+mn-cs"/>
              </a:rPr>
              <a:t>in place. Once an item is baked, the chef can release the spring to make it easy to remove the cake from</a:t>
            </a:r>
          </a:p>
          <a:p>
            <a:r>
              <a:rPr lang="en-US" sz="1200" b="0" i="0" u="none" strike="noStrike" kern="1200" baseline="0" dirty="0">
                <a:solidFill>
                  <a:schemeClr val="tx1"/>
                </a:solidFill>
                <a:latin typeface="+mn-lt"/>
                <a:ea typeface="+mn-ea"/>
                <a:cs typeface="+mn-cs"/>
              </a:rPr>
              <a:t>the pan.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Muffin tin</a:t>
            </a:r>
          </a:p>
          <a:p>
            <a:r>
              <a:rPr lang="en-US" sz="1200" b="0" i="0" u="none" strike="noStrike" kern="1200" baseline="0" dirty="0">
                <a:solidFill>
                  <a:schemeClr val="tx1"/>
                </a:solidFill>
                <a:latin typeface="+mn-lt"/>
                <a:ea typeface="+mn-ea"/>
                <a:cs typeface="+mn-cs"/>
              </a:rPr>
              <a:t>Metal tray with small, round cups or molds used to make muffins, cupcakes, or other small baked goods.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26</a:t>
            </a:fld>
            <a:endParaRPr lang="en-US" dirty="0"/>
          </a:p>
        </p:txBody>
      </p:sp>
    </p:spTree>
    <p:extLst>
      <p:ext uri="{BB962C8B-B14F-4D97-AF65-F5344CB8AC3E}">
        <p14:creationId xmlns:p14="http://schemas.microsoft.com/office/powerpoint/2010/main" val="87721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Hotel pan</a:t>
            </a:r>
          </a:p>
          <a:p>
            <a:r>
              <a:rPr lang="en-US" sz="1200" b="0" i="0" u="none" strike="noStrike" kern="1200" baseline="0" dirty="0">
                <a:solidFill>
                  <a:schemeClr val="tx1"/>
                </a:solidFill>
                <a:latin typeface="+mn-lt"/>
                <a:ea typeface="+mn-ea"/>
                <a:cs typeface="+mn-cs"/>
              </a:rPr>
              <a:t>Used to hold prepared food in a steam table, hot-holding cabinet, or refrigerator. This can sometimes</a:t>
            </a:r>
          </a:p>
          <a:p>
            <a:r>
              <a:rPr lang="en-US" sz="1200" b="0" i="0" u="none" strike="noStrike" kern="1200" baseline="0" dirty="0">
                <a:solidFill>
                  <a:schemeClr val="tx1"/>
                </a:solidFill>
                <a:latin typeface="+mn-lt"/>
                <a:ea typeface="+mn-ea"/>
                <a:cs typeface="+mn-cs"/>
              </a:rPr>
              <a:t>be used for baking, roasting, or poaching, but because it is thin, it generally does not do well with proteins</a:t>
            </a:r>
          </a:p>
          <a:p>
            <a:r>
              <a:rPr lang="en-US" sz="1200" b="0" i="0" u="none" strike="noStrike" kern="1200" baseline="0" dirty="0">
                <a:solidFill>
                  <a:schemeClr val="tx1"/>
                </a:solidFill>
                <a:latin typeface="+mn-lt"/>
                <a:ea typeface="+mn-ea"/>
                <a:cs typeface="+mn-cs"/>
              </a:rPr>
              <a:t>and vegetables. Hotel pans come in various sizes, with different lengths and depths.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Roasting pan</a:t>
            </a:r>
          </a:p>
          <a:p>
            <a:r>
              <a:rPr lang="en-US" sz="1200" b="0" i="0" u="none" strike="noStrike" kern="1200" baseline="0" dirty="0">
                <a:solidFill>
                  <a:schemeClr val="tx1"/>
                </a:solidFill>
                <a:latin typeface="+mn-lt"/>
                <a:ea typeface="+mn-ea"/>
                <a:cs typeface="+mn-cs"/>
              </a:rPr>
              <a:t>A shallow, rectangular pan with medium-high sides and two handles, used to roast and bake foods, such</a:t>
            </a:r>
          </a:p>
          <a:p>
            <a:r>
              <a:rPr lang="en-US" sz="1200" b="0" i="0" u="none" strike="noStrike" kern="1200" baseline="0" dirty="0">
                <a:solidFill>
                  <a:schemeClr val="tx1"/>
                </a:solidFill>
                <a:latin typeface="+mn-lt"/>
                <a:ea typeface="+mn-ea"/>
                <a:cs typeface="+mn-cs"/>
              </a:rPr>
              <a:t>as meat and poultry.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Sheet pan</a:t>
            </a:r>
          </a:p>
          <a:p>
            <a:r>
              <a:rPr lang="en-US" sz="1200" b="0" i="0" u="none" strike="noStrike" kern="1200" baseline="0" dirty="0">
                <a:solidFill>
                  <a:schemeClr val="tx1"/>
                </a:solidFill>
                <a:latin typeface="+mn-lt"/>
                <a:ea typeface="+mn-ea"/>
                <a:cs typeface="+mn-cs"/>
              </a:rPr>
              <a:t>A very shallow pan, about one inch deep, used for just about anything, from baking cookies to</a:t>
            </a:r>
          </a:p>
          <a:p>
            <a:r>
              <a:rPr lang="en-US" sz="1200" b="0" i="0" u="none" strike="noStrike" kern="1200" baseline="0" dirty="0">
                <a:solidFill>
                  <a:schemeClr val="tx1"/>
                </a:solidFill>
                <a:latin typeface="+mn-lt"/>
                <a:ea typeface="+mn-ea"/>
                <a:cs typeface="+mn-cs"/>
              </a:rPr>
              <a:t>roasting vegetables. Sheet pans come in various lengths, such as half or quarter sheet pans.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27</a:t>
            </a:fld>
            <a:endParaRPr lang="en-US" dirty="0"/>
          </a:p>
        </p:txBody>
      </p:sp>
    </p:spTree>
    <p:extLst>
      <p:ext uri="{BB962C8B-B14F-4D97-AF65-F5344CB8AC3E}">
        <p14:creationId xmlns:p14="http://schemas.microsoft.com/office/powerpoint/2010/main" val="550008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Cast-iron skillet</a:t>
            </a:r>
          </a:p>
          <a:p>
            <a:r>
              <a:rPr lang="en-US" sz="1200" b="0" i="0" u="none" strike="noStrike" kern="1200" baseline="0" dirty="0">
                <a:solidFill>
                  <a:schemeClr val="tx1"/>
                </a:solidFill>
                <a:latin typeface="+mn-lt"/>
                <a:ea typeface="+mn-ea"/>
                <a:cs typeface="+mn-cs"/>
              </a:rPr>
              <a:t>A heavy, thick pan made of cast iron, used to pan grill or pan-fry food like meat or vegetables.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Sauté pan</a:t>
            </a:r>
          </a:p>
          <a:p>
            <a:r>
              <a:rPr lang="en-US" sz="1200" b="0" i="0" u="none" strike="noStrike" kern="1200" baseline="0" dirty="0">
                <a:solidFill>
                  <a:schemeClr val="tx1"/>
                </a:solidFill>
                <a:latin typeface="+mn-lt"/>
                <a:ea typeface="+mn-ea"/>
                <a:cs typeface="+mn-cs"/>
              </a:rPr>
              <a:t>The original French sauté pan is slope-sided and made of thin metal for quick heating. It is used</a:t>
            </a:r>
          </a:p>
          <a:p>
            <a:r>
              <a:rPr lang="en-US" sz="1200" b="0" i="0" u="none" strike="noStrike" kern="1200" baseline="0" dirty="0">
                <a:solidFill>
                  <a:schemeClr val="tx1"/>
                </a:solidFill>
                <a:latin typeface="+mn-lt"/>
                <a:ea typeface="+mn-ea"/>
                <a:cs typeface="+mn-cs"/>
              </a:rPr>
              <a:t>strictly to sauté items.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28</a:t>
            </a:fld>
            <a:endParaRPr lang="en-US" dirty="0"/>
          </a:p>
        </p:txBody>
      </p:sp>
    </p:spTree>
    <p:extLst>
      <p:ext uri="{BB962C8B-B14F-4D97-AF65-F5344CB8AC3E}">
        <p14:creationId xmlns:p14="http://schemas.microsoft.com/office/powerpoint/2010/main" val="2327594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Saucepan</a:t>
            </a:r>
          </a:p>
          <a:p>
            <a:r>
              <a:rPr lang="en-US" sz="1200" b="0" i="0" u="none" strike="noStrike" kern="1200" baseline="0" dirty="0">
                <a:solidFill>
                  <a:schemeClr val="tx1"/>
                </a:solidFill>
                <a:latin typeface="+mn-lt"/>
                <a:ea typeface="+mn-ea"/>
                <a:cs typeface="+mn-cs"/>
              </a:rPr>
              <a:t>A pan with medium height, straight sides, and a single long handle, used for general cooking, in</a:t>
            </a:r>
          </a:p>
          <a:p>
            <a:r>
              <a:rPr lang="en-US" sz="1200" b="0" i="0" u="none" strike="noStrike" kern="1200" baseline="0" dirty="0">
                <a:solidFill>
                  <a:schemeClr val="tx1"/>
                </a:solidFill>
                <a:latin typeface="+mn-lt"/>
                <a:ea typeface="+mn-ea"/>
                <a:cs typeface="+mn-cs"/>
              </a:rPr>
              <a:t>particular liquid or liquid-based mixtures, on ranges.</a:t>
            </a:r>
          </a:p>
          <a:p>
            <a:endParaRPr lang="en-US" sz="1200" b="0" i="0"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Sautoir </a:t>
            </a:r>
            <a:r>
              <a:rPr lang="en-US" sz="1200" b="0" i="0" u="none" strike="noStrike" kern="1200" baseline="0" dirty="0">
                <a:solidFill>
                  <a:schemeClr val="tx1"/>
                </a:solidFill>
                <a:latin typeface="+mn-lt"/>
                <a:ea typeface="+mn-ea"/>
                <a:cs typeface="+mn-cs"/>
              </a:rPr>
              <a:t>(saw-TWAHR)</a:t>
            </a:r>
          </a:p>
          <a:p>
            <a:r>
              <a:rPr lang="en-US" sz="1200" b="0" i="0" u="none" strike="noStrike" kern="1200" baseline="0" dirty="0">
                <a:solidFill>
                  <a:schemeClr val="tx1"/>
                </a:solidFill>
                <a:latin typeface="+mn-lt"/>
                <a:ea typeface="+mn-ea"/>
                <a:cs typeface="+mn-cs"/>
              </a:rPr>
              <a:t>The classic </a:t>
            </a:r>
            <a:r>
              <a:rPr lang="en-US" sz="1200" b="0" i="1" u="none" strike="noStrike" kern="1200" baseline="0" dirty="0">
                <a:solidFill>
                  <a:schemeClr val="tx1"/>
                </a:solidFill>
                <a:latin typeface="+mn-lt"/>
                <a:ea typeface="+mn-ea"/>
                <a:cs typeface="+mn-cs"/>
              </a:rPr>
              <a:t>sautoir </a:t>
            </a:r>
            <a:r>
              <a:rPr lang="en-US" sz="1200" b="0" i="0" u="none" strike="noStrike" kern="1200" baseline="0" dirty="0">
                <a:solidFill>
                  <a:schemeClr val="tx1"/>
                </a:solidFill>
                <a:latin typeface="+mn-lt"/>
                <a:ea typeface="+mn-ea"/>
                <a:cs typeface="+mn-cs"/>
              </a:rPr>
              <a:t>shape has a wide bottom and straight sides. Some typical tasks include</a:t>
            </a:r>
          </a:p>
          <a:p>
            <a:r>
              <a:rPr lang="en-US" sz="1200" b="0" i="0" u="none" strike="noStrike" kern="1200" baseline="0" dirty="0">
                <a:solidFill>
                  <a:schemeClr val="tx1"/>
                </a:solidFill>
                <a:latin typeface="+mn-lt"/>
                <a:ea typeface="+mn-ea"/>
                <a:cs typeface="+mn-cs"/>
              </a:rPr>
              <a:t>pan-frying, stir-frying, and shallow poaching.</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29</a:t>
            </a:fld>
            <a:endParaRPr lang="en-US" dirty="0"/>
          </a:p>
        </p:txBody>
      </p:sp>
    </p:spTree>
    <p:extLst>
      <p:ext uri="{BB962C8B-B14F-4D97-AF65-F5344CB8AC3E}">
        <p14:creationId xmlns:p14="http://schemas.microsoft.com/office/powerpoint/2010/main" val="2758397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Fish poacher</a:t>
            </a:r>
          </a:p>
          <a:p>
            <a:r>
              <a:rPr lang="en-US" sz="1200" b="0" i="0" u="none" strike="noStrike" kern="1200" baseline="0" dirty="0">
                <a:solidFill>
                  <a:schemeClr val="tx1"/>
                </a:solidFill>
                <a:latin typeface="+mn-lt"/>
                <a:ea typeface="+mn-ea"/>
                <a:cs typeface="+mn-cs"/>
              </a:rPr>
              <a:t>A long, narrow, metal pan with a perforated rack used to raise or lower the fish into a cooking liquid</a:t>
            </a:r>
          </a:p>
          <a:p>
            <a:r>
              <a:rPr lang="en-US" sz="1200" b="0" i="0" u="none" strike="noStrike" kern="1200" baseline="0" dirty="0">
                <a:solidFill>
                  <a:schemeClr val="tx1"/>
                </a:solidFill>
                <a:latin typeface="+mn-lt"/>
                <a:ea typeface="+mn-ea"/>
                <a:cs typeface="+mn-cs"/>
              </a:rPr>
              <a:t>so it does not break apart.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Crêpe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pan</a:t>
            </a:r>
          </a:p>
          <a:p>
            <a:r>
              <a:rPr lang="en-US" sz="1200" b="0" i="0" u="none" strike="noStrike" kern="1200" baseline="0" dirty="0">
                <a:solidFill>
                  <a:schemeClr val="tx1"/>
                </a:solidFill>
                <a:latin typeface="+mn-lt"/>
                <a:ea typeface="+mn-ea"/>
                <a:cs typeface="+mn-cs"/>
              </a:rPr>
              <a:t>A shallow skillet with very short, slightly sloping sides, used to create cr</a:t>
            </a:r>
            <a:r>
              <a:rPr lang="en-US" dirty="0"/>
              <a:t>ê</a:t>
            </a:r>
            <a:r>
              <a:rPr lang="en-US" sz="1200" b="0" i="0" u="none" strike="noStrike" kern="1200" baseline="0" dirty="0">
                <a:solidFill>
                  <a:schemeClr val="tx1"/>
                </a:solidFill>
                <a:latin typeface="+mn-lt"/>
                <a:ea typeface="+mn-ea"/>
                <a:cs typeface="+mn-cs"/>
              </a:rPr>
              <a:t>pes, a thin pancake.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Wok</a:t>
            </a:r>
          </a:p>
          <a:p>
            <a:r>
              <a:rPr lang="en-US" sz="1200" b="0" i="0" u="none" strike="noStrike" kern="1200" baseline="0" dirty="0">
                <a:solidFill>
                  <a:schemeClr val="tx1"/>
                </a:solidFill>
                <a:latin typeface="+mn-lt"/>
                <a:ea typeface="+mn-ea"/>
                <a:cs typeface="+mn-cs"/>
              </a:rPr>
              <a:t>A metal pan with a rounded bottom and curved sides. The curved sides make it easy to toss or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stir food. Cooks use woks especially for frying and steaming in Asian cooking.</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30</a:t>
            </a:fld>
            <a:endParaRPr lang="en-US" dirty="0"/>
          </a:p>
        </p:txBody>
      </p:sp>
    </p:spTree>
    <p:extLst>
      <p:ext uri="{BB962C8B-B14F-4D97-AF65-F5344CB8AC3E}">
        <p14:creationId xmlns:p14="http://schemas.microsoft.com/office/powerpoint/2010/main" val="69574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Grater</a:t>
            </a:r>
          </a:p>
          <a:p>
            <a:r>
              <a:rPr lang="en-US" sz="1200" b="0" i="0" u="none" strike="noStrike" kern="1200" baseline="0" dirty="0">
                <a:solidFill>
                  <a:schemeClr val="tx1"/>
                </a:solidFill>
                <a:latin typeface="+mn-lt"/>
                <a:ea typeface="+mn-ea"/>
                <a:cs typeface="+mn-cs"/>
              </a:rPr>
              <a:t>Also known as a shredder; grates food into fine pieces. Examples include graters for hard cheeses,</a:t>
            </a:r>
          </a:p>
          <a:p>
            <a:r>
              <a:rPr lang="en-US" sz="1200" b="0" i="0" u="none" strike="noStrike" kern="1200" baseline="0" dirty="0">
                <a:solidFill>
                  <a:schemeClr val="tx1"/>
                </a:solidFill>
                <a:latin typeface="+mn-lt"/>
                <a:ea typeface="+mn-ea"/>
                <a:cs typeface="+mn-cs"/>
              </a:rPr>
              <a:t>vegetables, and potatoes.</a:t>
            </a:r>
            <a:endParaRPr lang="en-US" dirty="0"/>
          </a:p>
          <a:p>
            <a:endParaRPr lang="en-US" dirty="0"/>
          </a:p>
          <a:p>
            <a:r>
              <a:rPr lang="en-US" sz="1200" b="1" i="0" u="none" strike="noStrike" kern="1200" baseline="0" dirty="0">
                <a:solidFill>
                  <a:schemeClr val="tx1"/>
                </a:solidFill>
                <a:latin typeface="+mn-lt"/>
                <a:ea typeface="+mn-ea"/>
                <a:cs typeface="+mn-cs"/>
              </a:rPr>
              <a:t>Zester</a:t>
            </a:r>
          </a:p>
          <a:p>
            <a:r>
              <a:rPr lang="en-US" sz="1200" b="0" i="0" u="none" strike="noStrike" kern="1200" baseline="0" dirty="0">
                <a:solidFill>
                  <a:schemeClr val="tx1"/>
                </a:solidFill>
                <a:latin typeface="+mn-lt"/>
                <a:ea typeface="+mn-ea"/>
                <a:cs typeface="+mn-cs"/>
              </a:rPr>
              <a:t>Shreds small pieces of the outer peel, often used for citrus fruits.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a:t>
            </a:fld>
            <a:endParaRPr lang="en-US" dirty="0"/>
          </a:p>
        </p:txBody>
      </p:sp>
    </p:spTree>
    <p:extLst>
      <p:ext uri="{BB962C8B-B14F-4D97-AF65-F5344CB8AC3E}">
        <p14:creationId xmlns:p14="http://schemas.microsoft.com/office/powerpoint/2010/main" val="2091002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Pots and pans are available in a variety of materials, each with specific instructions for care and cleaning. Always follow proper cleaning</a:t>
            </a:r>
          </a:p>
          <a:p>
            <a:r>
              <a:rPr lang="en-US" sz="1200" b="0" i="0" u="none" strike="noStrike" kern="1200" baseline="0" dirty="0">
                <a:solidFill>
                  <a:schemeClr val="tx1"/>
                </a:solidFill>
                <a:latin typeface="+mn-lt"/>
                <a:ea typeface="+mn-ea"/>
                <a:cs typeface="+mn-cs"/>
              </a:rPr>
              <a:t>and sanitizing rules—most often in a three-compartment sink. Make sure that whatever technique you use is approved for food safety by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your local regulatory authority. To avoid warping, always wait for pots and pans to cool before washing or rinsing.</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31</a:t>
            </a:fld>
            <a:endParaRPr lang="en-US" dirty="0"/>
          </a:p>
        </p:txBody>
      </p:sp>
    </p:spTree>
    <p:extLst>
      <p:ext uri="{BB962C8B-B14F-4D97-AF65-F5344CB8AC3E}">
        <p14:creationId xmlns:p14="http://schemas.microsoft.com/office/powerpoint/2010/main" val="124013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Wash in warm, sudsy water with a mild detergent. Reapply a thin layer of fat or oil and air-dry to prevent rust and pitting.</a:t>
            </a:r>
          </a:p>
          <a:p>
            <a:r>
              <a:rPr lang="en-US" sz="1200" b="0" i="0" u="none" strike="noStrike" kern="1200" baseline="0" dirty="0">
                <a:solidFill>
                  <a:schemeClr val="tx1"/>
                </a:solidFill>
                <a:latin typeface="+mn-lt"/>
                <a:ea typeface="+mn-ea"/>
                <a:cs typeface="+mn-cs"/>
              </a:rPr>
              <a:t>Some people feel that cleaning and sanitizing cast iron can remove or damage the seasoning on the pan. Therefore they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opt for cleaning techniques such as scrubbing with coarse salt and a paper towel or clean cloth.</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33</a:t>
            </a:fld>
            <a:endParaRPr lang="en-US" dirty="0"/>
          </a:p>
        </p:txBody>
      </p:sp>
    </p:spTree>
    <p:extLst>
      <p:ext uri="{BB962C8B-B14F-4D97-AF65-F5344CB8AC3E}">
        <p14:creationId xmlns:p14="http://schemas.microsoft.com/office/powerpoint/2010/main" val="515016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Knives are the most widely used pieces of kitchen equipment. Food handlers use knives in most cooking preparations, from slicing to chopping to shredding.</a:t>
            </a:r>
          </a:p>
          <a:p>
            <a:r>
              <a:rPr lang="en-US" sz="1200" b="0" i="0" u="none" strike="noStrike" kern="1200" baseline="0" dirty="0">
                <a:solidFill>
                  <a:schemeClr val="tx1"/>
                </a:solidFill>
                <a:latin typeface="+mn-lt"/>
                <a:ea typeface="+mn-ea"/>
                <a:cs typeface="+mn-cs"/>
              </a:rPr>
              <a:t>Each knife is designed for a specific purpose, such as paring a vegetable or cutting meat from the bone. A good knife is made of stainless steel because it is</a:t>
            </a:r>
          </a:p>
          <a:p>
            <a:r>
              <a:rPr lang="en-US" sz="1200" b="0" i="0" u="none" strike="noStrike" kern="1200" baseline="0" dirty="0">
                <a:solidFill>
                  <a:schemeClr val="tx1"/>
                </a:solidFill>
                <a:latin typeface="+mn-lt"/>
                <a:ea typeface="+mn-ea"/>
                <a:cs typeface="+mn-cs"/>
              </a:rPr>
              <a:t>very durable and stays sharp for a long time.</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35</a:t>
            </a:fld>
            <a:endParaRPr lang="en-US" dirty="0"/>
          </a:p>
        </p:txBody>
      </p:sp>
    </p:spTree>
    <p:extLst>
      <p:ext uri="{BB962C8B-B14F-4D97-AF65-F5344CB8AC3E}">
        <p14:creationId xmlns:p14="http://schemas.microsoft.com/office/powerpoint/2010/main" val="3424798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knife has two main parts, the blade and the handle. The </a:t>
            </a:r>
            <a:r>
              <a:rPr lang="en-US" sz="1200" b="1" i="0" u="none" strike="noStrike" kern="1200" baseline="0" dirty="0">
                <a:solidFill>
                  <a:schemeClr val="tx1"/>
                </a:solidFill>
                <a:latin typeface="+mn-lt"/>
                <a:ea typeface="+mn-ea"/>
                <a:cs typeface="+mn-cs"/>
              </a:rPr>
              <a:t>blade</a:t>
            </a:r>
            <a:r>
              <a:rPr lang="en-US" sz="1200" b="0" i="0" u="none" strike="noStrike" kern="1200" baseline="0" dirty="0">
                <a:solidFill>
                  <a:schemeClr val="tx1"/>
                </a:solidFill>
                <a:latin typeface="+mn-lt"/>
                <a:ea typeface="+mn-ea"/>
                <a:cs typeface="+mn-cs"/>
              </a:rPr>
              <a:t> is the cutting surface of the knife. The blade is made of metal and is either forged or stamped.</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36</a:t>
            </a:fld>
            <a:endParaRPr lang="en-US" dirty="0"/>
          </a:p>
        </p:txBody>
      </p:sp>
    </p:spTree>
    <p:extLst>
      <p:ext uri="{BB962C8B-B14F-4D97-AF65-F5344CB8AC3E}">
        <p14:creationId xmlns:p14="http://schemas.microsoft.com/office/powerpoint/2010/main" val="1538638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 forged blade </a:t>
            </a:r>
            <a:r>
              <a:rPr lang="en-US" sz="1200" b="0" i="0" u="none" strike="noStrike" kern="1200" baseline="0" dirty="0">
                <a:solidFill>
                  <a:schemeClr val="tx1"/>
                </a:solidFill>
                <a:latin typeface="+mn-lt"/>
                <a:ea typeface="+mn-ea"/>
                <a:cs typeface="+mn-cs"/>
              </a:rPr>
              <a:t>is made from a single piece of heated metal that is dropped into a mold and then struck with a hammer and pounded into the correct shape.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stamped blade </a:t>
            </a:r>
            <a:r>
              <a:rPr lang="en-US" sz="1200" b="0" i="0" u="none" strike="noStrike" kern="1200" baseline="0" dirty="0">
                <a:solidFill>
                  <a:schemeClr val="tx1"/>
                </a:solidFill>
                <a:latin typeface="+mn-lt"/>
                <a:ea typeface="+mn-ea"/>
                <a:cs typeface="+mn-cs"/>
              </a:rPr>
              <a:t>is made by cutting blade-shaped pieces from sheets of milled steel.</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37</a:t>
            </a:fld>
            <a:endParaRPr lang="en-US" dirty="0"/>
          </a:p>
        </p:txBody>
      </p:sp>
    </p:spTree>
    <p:extLst>
      <p:ext uri="{BB962C8B-B14F-4D97-AF65-F5344CB8AC3E}">
        <p14:creationId xmlns:p14="http://schemas.microsoft.com/office/powerpoint/2010/main" val="2766219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38</a:t>
            </a:fld>
            <a:endParaRPr lang="en-US" dirty="0"/>
          </a:p>
        </p:txBody>
      </p:sp>
    </p:spTree>
    <p:extLst>
      <p:ext uri="{BB962C8B-B14F-4D97-AF65-F5344CB8AC3E}">
        <p14:creationId xmlns:p14="http://schemas.microsoft.com/office/powerpoint/2010/main" val="3893239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Tip: </a:t>
            </a:r>
            <a:r>
              <a:rPr lang="en-US" sz="1200" b="0" i="0" u="none" strike="noStrike" kern="1200" baseline="0" dirty="0">
                <a:solidFill>
                  <a:schemeClr val="tx1"/>
                </a:solidFill>
                <a:latin typeface="+mn-lt"/>
                <a:ea typeface="+mn-ea"/>
                <a:cs typeface="+mn-cs"/>
              </a:rPr>
              <a:t>Cooks use the tip for detailed work such as paring, trimming, and peeling.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Cutting edge: </a:t>
            </a:r>
            <a:r>
              <a:rPr lang="en-US" sz="1200" b="0" i="0" u="none" strike="noStrike" kern="1200" baseline="0" dirty="0">
                <a:solidFill>
                  <a:schemeClr val="tx1"/>
                </a:solidFill>
                <a:latin typeface="+mn-lt"/>
                <a:ea typeface="+mn-ea"/>
                <a:cs typeface="+mn-cs"/>
              </a:rPr>
              <a:t>The cutting edge is located along the bottom of the blade between the tip and the heel.</a:t>
            </a:r>
          </a:p>
          <a:p>
            <a:r>
              <a:rPr lang="en-US" sz="1200" b="0" i="0" u="none" strike="noStrike" kern="1200" baseline="0" dirty="0">
                <a:solidFill>
                  <a:schemeClr val="tx1"/>
                </a:solidFill>
                <a:latin typeface="+mn-lt"/>
                <a:ea typeface="+mn-ea"/>
                <a:cs typeface="+mn-cs"/>
              </a:rPr>
              <a:t>Use it for slicing, carving, and making precision cuts. The cutting edge can be flat ground and tapered</a:t>
            </a:r>
          </a:p>
          <a:p>
            <a:r>
              <a:rPr lang="en-US" sz="1200" b="0" i="0" u="none" strike="noStrike" kern="1200" baseline="0" dirty="0">
                <a:solidFill>
                  <a:schemeClr val="tx1"/>
                </a:solidFill>
                <a:latin typeface="+mn-lt"/>
                <a:ea typeface="+mn-ea"/>
                <a:cs typeface="+mn-cs"/>
              </a:rPr>
              <a:t>(both sides of the blade taper smoothly to a narrow V shape), serrated (shaped into a row of teeth that</a:t>
            </a:r>
          </a:p>
          <a:p>
            <a:r>
              <a:rPr lang="en-US" sz="1200" b="0" i="0" u="none" strike="noStrike" kern="1200" baseline="0" dirty="0">
                <a:solidFill>
                  <a:schemeClr val="tx1"/>
                </a:solidFill>
                <a:latin typeface="+mn-lt"/>
                <a:ea typeface="+mn-ea"/>
                <a:cs typeface="+mn-cs"/>
              </a:rPr>
              <a:t>can be set very closely or widely apart), hollow ground (the sides of the blade near the edge are ground away</a:t>
            </a:r>
          </a:p>
          <a:p>
            <a:r>
              <a:rPr lang="en-US" sz="1200" b="0" i="0" u="none" strike="noStrike" kern="1200" baseline="0" dirty="0">
                <a:solidFill>
                  <a:schemeClr val="tx1"/>
                </a:solidFill>
                <a:latin typeface="+mn-lt"/>
                <a:ea typeface="+mn-ea"/>
                <a:cs typeface="+mn-cs"/>
              </a:rPr>
              <a:t>to form a hollow, making the blade extremely sharp), </a:t>
            </a:r>
            <a:r>
              <a:rPr lang="en-US" sz="1200" b="0" i="1" u="none" strike="noStrike" kern="1200" baseline="0" dirty="0">
                <a:solidFill>
                  <a:schemeClr val="tx1"/>
                </a:solidFill>
                <a:latin typeface="+mn-lt"/>
                <a:ea typeface="+mn-ea"/>
                <a:cs typeface="+mn-cs"/>
              </a:rPr>
              <a:t>granton </a:t>
            </a:r>
            <a:r>
              <a:rPr lang="en-US" sz="1200" b="0" i="0" u="none" strike="noStrike" kern="1200" baseline="0" dirty="0">
                <a:solidFill>
                  <a:schemeClr val="tx1"/>
                </a:solidFill>
                <a:latin typeface="+mn-lt"/>
                <a:ea typeface="+mn-ea"/>
                <a:cs typeface="+mn-cs"/>
              </a:rPr>
              <a:t>(ovals are ground into the sides of the blade,</a:t>
            </a:r>
          </a:p>
          <a:p>
            <a:r>
              <a:rPr lang="en-US" sz="1200" b="0" i="0" u="none" strike="noStrike" kern="1200" baseline="0" dirty="0">
                <a:solidFill>
                  <a:schemeClr val="tx1"/>
                </a:solidFill>
                <a:latin typeface="+mn-lt"/>
                <a:ea typeface="+mn-ea"/>
                <a:cs typeface="+mn-cs"/>
              </a:rPr>
              <a:t>which helps food to release easily), and single side (the edge is sharpened on just one side).</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39</a:t>
            </a:fld>
            <a:endParaRPr lang="en-US" dirty="0"/>
          </a:p>
        </p:txBody>
      </p:sp>
    </p:spTree>
    <p:extLst>
      <p:ext uri="{BB962C8B-B14F-4D97-AF65-F5344CB8AC3E}">
        <p14:creationId xmlns:p14="http://schemas.microsoft.com/office/powerpoint/2010/main" val="1363280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Spine: </a:t>
            </a:r>
            <a:r>
              <a:rPr lang="en-US" sz="1200" b="0" i="0" u="none" strike="noStrike" kern="1200" baseline="0" dirty="0">
                <a:solidFill>
                  <a:schemeClr val="tx1"/>
                </a:solidFill>
                <a:latin typeface="+mn-lt"/>
                <a:ea typeface="+mn-ea"/>
                <a:cs typeface="+mn-cs"/>
              </a:rPr>
              <a:t>The top of the blade is the spine and is the noncutting edge of the blade.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Heel: </a:t>
            </a:r>
            <a:r>
              <a:rPr lang="en-US" sz="1200" b="0" i="0" u="none" strike="noStrike" kern="1200" baseline="0" dirty="0">
                <a:solidFill>
                  <a:schemeClr val="tx1"/>
                </a:solidFill>
                <a:latin typeface="+mn-lt"/>
                <a:ea typeface="+mn-ea"/>
                <a:cs typeface="+mn-cs"/>
              </a:rPr>
              <a:t>The heel is the widest and thickest part of the blade. Use the heel to cut through large, tough, or</a:t>
            </a:r>
          </a:p>
          <a:p>
            <a:r>
              <a:rPr lang="en-US" sz="1200" b="0" i="0" u="none" strike="noStrike" kern="1200" baseline="0" dirty="0">
                <a:solidFill>
                  <a:schemeClr val="tx1"/>
                </a:solidFill>
                <a:latin typeface="+mn-lt"/>
                <a:ea typeface="+mn-ea"/>
                <a:cs typeface="+mn-cs"/>
              </a:rPr>
              <a:t>hard foods.</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40</a:t>
            </a:fld>
            <a:endParaRPr lang="en-US" dirty="0"/>
          </a:p>
        </p:txBody>
      </p:sp>
    </p:spTree>
    <p:extLst>
      <p:ext uri="{BB962C8B-B14F-4D97-AF65-F5344CB8AC3E}">
        <p14:creationId xmlns:p14="http://schemas.microsoft.com/office/powerpoint/2010/main" val="462168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Bolster: </a:t>
            </a:r>
            <a:r>
              <a:rPr lang="en-US" sz="1200" b="0" i="0" u="none" strike="noStrike" kern="1200" baseline="0" dirty="0">
                <a:solidFill>
                  <a:schemeClr val="tx1"/>
                </a:solidFill>
                <a:latin typeface="+mn-lt"/>
                <a:ea typeface="+mn-ea"/>
                <a:cs typeface="+mn-cs"/>
              </a:rPr>
              <a:t>The bolster is located at the heel of the blade. It is where the blade meets the handle.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Tang: </a:t>
            </a:r>
            <a:r>
              <a:rPr lang="en-US" sz="1200" b="0" i="0" u="none" strike="noStrike" kern="1200" baseline="0" dirty="0">
                <a:solidFill>
                  <a:schemeClr val="tx1"/>
                </a:solidFill>
                <a:latin typeface="+mn-lt"/>
                <a:ea typeface="+mn-ea"/>
                <a:cs typeface="+mn-cs"/>
              </a:rPr>
              <a:t>The tang is the metal that continues from the blade through the handle. A full tang is as long as the</a:t>
            </a:r>
          </a:p>
          <a:p>
            <a:r>
              <a:rPr lang="en-US" sz="1200" b="0" i="0" u="none" strike="noStrike" kern="1200" baseline="0" dirty="0">
                <a:solidFill>
                  <a:schemeClr val="tx1"/>
                </a:solidFill>
                <a:latin typeface="+mn-lt"/>
                <a:ea typeface="+mn-ea"/>
                <a:cs typeface="+mn-cs"/>
              </a:rPr>
              <a:t>whole knife handle. Chef’s knives and cleavers have full tangs. Some knives have partial tangs and are</a:t>
            </a:r>
          </a:p>
          <a:p>
            <a:r>
              <a:rPr lang="en-US" sz="1200" b="0" i="0" u="none" strike="noStrike" kern="1200" baseline="0" dirty="0">
                <a:solidFill>
                  <a:schemeClr val="tx1"/>
                </a:solidFill>
                <a:latin typeface="+mn-lt"/>
                <a:ea typeface="+mn-ea"/>
                <a:cs typeface="+mn-cs"/>
              </a:rPr>
              <a:t>used for lighter work, such as paring or bread knives.</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41</a:t>
            </a:fld>
            <a:endParaRPr lang="en-US" dirty="0"/>
          </a:p>
        </p:txBody>
      </p:sp>
    </p:spTree>
    <p:extLst>
      <p:ext uri="{BB962C8B-B14F-4D97-AF65-F5344CB8AC3E}">
        <p14:creationId xmlns:p14="http://schemas.microsoft.com/office/powerpoint/2010/main" val="4012212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Scales: </a:t>
            </a:r>
            <a:r>
              <a:rPr lang="en-US" sz="1200" b="0" i="0" u="none" strike="noStrike" kern="1200" baseline="0" dirty="0">
                <a:solidFill>
                  <a:schemeClr val="tx1"/>
                </a:solidFill>
                <a:latin typeface="+mn-lt"/>
                <a:ea typeface="+mn-ea"/>
                <a:cs typeface="+mn-cs"/>
              </a:rPr>
              <a:t>The scales are the part of the knife that make the handle.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Rivets: </a:t>
            </a:r>
            <a:r>
              <a:rPr lang="en-US" sz="1200" b="0" i="0" u="none" strike="noStrike" kern="1200" baseline="0" dirty="0">
                <a:solidFill>
                  <a:schemeClr val="tx1"/>
                </a:solidFill>
                <a:latin typeface="+mn-lt"/>
                <a:ea typeface="+mn-ea"/>
                <a:cs typeface="+mn-cs"/>
              </a:rPr>
              <a:t>The rivets hold the handle to the tang.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Handle: </a:t>
            </a:r>
            <a:r>
              <a:rPr lang="en-US" sz="1200" b="0" i="0" u="none" strike="noStrike" kern="1200" baseline="0" dirty="0">
                <a:solidFill>
                  <a:schemeClr val="tx1"/>
                </a:solidFill>
                <a:latin typeface="+mn-lt"/>
                <a:ea typeface="+mn-ea"/>
                <a:cs typeface="+mn-cs"/>
              </a:rPr>
              <a:t>The handle is made with various materials, including hardwoods or textured metal.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Butt: </a:t>
            </a:r>
            <a:r>
              <a:rPr lang="en-US" sz="1200" b="0" i="0" u="none" strike="noStrike" kern="1200" baseline="0" dirty="0">
                <a:solidFill>
                  <a:schemeClr val="tx1"/>
                </a:solidFill>
                <a:latin typeface="+mn-lt"/>
                <a:ea typeface="+mn-ea"/>
                <a:cs typeface="+mn-cs"/>
              </a:rPr>
              <a:t>The butt is the end of the handle.</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42</a:t>
            </a:fld>
            <a:endParaRPr lang="en-US" dirty="0"/>
          </a:p>
        </p:txBody>
      </p:sp>
    </p:spTree>
    <p:extLst>
      <p:ext uri="{BB962C8B-B14F-4D97-AF65-F5344CB8AC3E}">
        <p14:creationId xmlns:p14="http://schemas.microsoft.com/office/powerpoint/2010/main" val="327935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Rolling pin (Bakers)</a:t>
            </a:r>
          </a:p>
          <a:p>
            <a:r>
              <a:rPr lang="en-US" sz="1200" b="0" i="0" u="none" strike="noStrike" kern="1200" baseline="0" dirty="0">
                <a:solidFill>
                  <a:schemeClr val="tx1"/>
                </a:solidFill>
                <a:latin typeface="+mn-lt"/>
                <a:ea typeface="+mn-ea"/>
                <a:cs typeface="+mn-cs"/>
              </a:rPr>
              <a:t>A cylinder used to roll over pastry to flatten or shape it; this rolling pin is simply a straight cylinder.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Rolling pin (Classic)</a:t>
            </a:r>
          </a:p>
          <a:p>
            <a:r>
              <a:rPr lang="en-US" sz="1200" b="0" i="0" u="none" strike="noStrike" kern="1200" baseline="0" dirty="0">
                <a:solidFill>
                  <a:schemeClr val="tx1"/>
                </a:solidFill>
                <a:latin typeface="+mn-lt"/>
                <a:ea typeface="+mn-ea"/>
                <a:cs typeface="+mn-cs"/>
              </a:rPr>
              <a:t>A cylinder used to roll over pastry to flatten or shape it; this rolling pin has two handles attached to a center</a:t>
            </a:r>
          </a:p>
          <a:p>
            <a:r>
              <a:rPr lang="en-US" sz="1200" b="0" i="0" u="none" strike="noStrike" kern="1200" baseline="0" dirty="0">
                <a:solidFill>
                  <a:schemeClr val="tx1"/>
                </a:solidFill>
                <a:latin typeface="+mn-lt"/>
                <a:ea typeface="+mn-ea"/>
                <a:cs typeface="+mn-cs"/>
              </a:rPr>
              <a:t>dowel that turns.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Rolling pin (French)</a:t>
            </a:r>
          </a:p>
          <a:p>
            <a:r>
              <a:rPr lang="en-US" sz="1200" b="0" i="0" u="none" strike="noStrike" kern="1200" baseline="0" dirty="0">
                <a:solidFill>
                  <a:schemeClr val="tx1"/>
                </a:solidFill>
                <a:latin typeface="+mn-lt"/>
                <a:ea typeface="+mn-ea"/>
                <a:cs typeface="+mn-cs"/>
              </a:rPr>
              <a:t>A cylinder used to roll over pastry to flatten or shape it; this rolling pin is a single piece that tapers slightly</a:t>
            </a:r>
          </a:p>
          <a:p>
            <a:r>
              <a:rPr lang="en-US" sz="1200" b="0" i="0" u="none" strike="noStrike" kern="1200" baseline="0" dirty="0">
                <a:solidFill>
                  <a:schemeClr val="tx1"/>
                </a:solidFill>
                <a:latin typeface="+mn-lt"/>
                <a:ea typeface="+mn-ea"/>
                <a:cs typeface="+mn-cs"/>
              </a:rPr>
              <a:t>on the ends.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a:t>
            </a:fld>
            <a:endParaRPr lang="en-US" dirty="0"/>
          </a:p>
        </p:txBody>
      </p:sp>
    </p:spTree>
    <p:extLst>
      <p:ext uri="{BB962C8B-B14F-4D97-AF65-F5344CB8AC3E}">
        <p14:creationId xmlns:p14="http://schemas.microsoft.com/office/powerpoint/2010/main" val="167479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Chef’s </a:t>
            </a:r>
            <a:r>
              <a:rPr lang="en-US" sz="1200" b="0" i="0" u="none" strike="noStrike" kern="1200" baseline="0" dirty="0">
                <a:solidFill>
                  <a:schemeClr val="tx1"/>
                </a:solidFill>
                <a:latin typeface="+mn-lt"/>
                <a:ea typeface="+mn-ea"/>
                <a:cs typeface="+mn-cs"/>
              </a:rPr>
              <a:t>(French) </a:t>
            </a:r>
            <a:r>
              <a:rPr lang="en-US" sz="1200" b="1" i="0" u="none" strike="noStrike" kern="1200" baseline="0" dirty="0">
                <a:solidFill>
                  <a:schemeClr val="tx1"/>
                </a:solidFill>
                <a:latin typeface="+mn-lt"/>
                <a:ea typeface="+mn-ea"/>
                <a:cs typeface="+mn-cs"/>
              </a:rPr>
              <a:t>knife</a:t>
            </a:r>
          </a:p>
          <a:p>
            <a:r>
              <a:rPr lang="en-US" sz="1200" b="0" i="0" u="none" strike="noStrike" kern="1200" baseline="0" dirty="0">
                <a:solidFill>
                  <a:schemeClr val="tx1"/>
                </a:solidFill>
                <a:latin typeface="+mn-lt"/>
                <a:ea typeface="+mn-ea"/>
                <a:cs typeface="+mn-cs"/>
              </a:rPr>
              <a:t>This is an all-purpose knife for chopping, slicing, and mincing all types of food. Its blade is normally 8 to 14 inches long and tapers to a point at the tip.</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Cleaver</a:t>
            </a:r>
          </a:p>
          <a:p>
            <a:r>
              <a:rPr lang="en-US" sz="1200" b="0" i="0" u="none" strike="noStrike" kern="1200" baseline="0" dirty="0">
                <a:solidFill>
                  <a:schemeClr val="tx1"/>
                </a:solidFill>
                <a:latin typeface="+mn-lt"/>
                <a:ea typeface="+mn-ea"/>
                <a:cs typeface="+mn-cs"/>
              </a:rPr>
              <a:t>This heavy, rectangular knife is used to chop all kinds of food, from vegetables to meat. It is also able to cut through bones.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Santoku</a:t>
            </a:r>
          </a:p>
          <a:p>
            <a:r>
              <a:rPr lang="en-US" sz="1200" b="0" i="0" u="none" strike="noStrike" kern="1200" baseline="0" dirty="0">
                <a:solidFill>
                  <a:schemeClr val="tx1"/>
                </a:solidFill>
                <a:latin typeface="+mn-lt"/>
                <a:ea typeface="+mn-ea"/>
                <a:cs typeface="+mn-cs"/>
              </a:rPr>
              <a:t>A santoku is a general-purpose kitchen knife with a five- to seven-inch blade with </a:t>
            </a:r>
            <a:r>
              <a:rPr lang="en-US" sz="1200" b="0" i="1" u="none" strike="noStrike" kern="1200" baseline="0" dirty="0">
                <a:solidFill>
                  <a:schemeClr val="tx1"/>
                </a:solidFill>
                <a:latin typeface="+mn-lt"/>
                <a:ea typeface="+mn-ea"/>
                <a:cs typeface="+mn-cs"/>
              </a:rPr>
              <a:t>granton </a:t>
            </a:r>
            <a:r>
              <a:rPr lang="en-US" sz="1200" b="0" i="0" u="none" strike="noStrike" kern="1200" baseline="0" dirty="0">
                <a:solidFill>
                  <a:schemeClr val="tx1"/>
                </a:solidFill>
                <a:latin typeface="+mn-lt"/>
                <a:ea typeface="+mn-ea"/>
                <a:cs typeface="+mn-cs"/>
              </a:rPr>
              <a:t>(indented notches) on the side that help food to release easily.</a:t>
            </a:r>
          </a:p>
          <a:p>
            <a:r>
              <a:rPr lang="en-US" sz="1200" b="0" i="0" u="none" strike="noStrike" kern="1200" baseline="0" dirty="0">
                <a:solidFill>
                  <a:schemeClr val="tx1"/>
                </a:solidFill>
                <a:latin typeface="+mn-lt"/>
                <a:ea typeface="+mn-ea"/>
                <a:cs typeface="+mn-cs"/>
              </a:rPr>
              <a:t>The santoku knife is designed for a comfortable, well-balanced grip, while allowing for full blade use.</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43</a:t>
            </a:fld>
            <a:endParaRPr lang="en-US" dirty="0"/>
          </a:p>
        </p:txBody>
      </p:sp>
    </p:spTree>
    <p:extLst>
      <p:ext uri="{BB962C8B-B14F-4D97-AF65-F5344CB8AC3E}">
        <p14:creationId xmlns:p14="http://schemas.microsoft.com/office/powerpoint/2010/main" val="438551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Boning knife</a:t>
            </a:r>
          </a:p>
          <a:p>
            <a:r>
              <a:rPr lang="en-US" sz="1200" b="0" i="0" u="none" strike="noStrike" kern="1200" baseline="0" dirty="0">
                <a:solidFill>
                  <a:schemeClr val="tx1"/>
                </a:solidFill>
                <a:latin typeface="+mn-lt"/>
                <a:ea typeface="+mn-ea"/>
                <a:cs typeface="+mn-cs"/>
              </a:rPr>
              <a:t>Food handlers and cooks in the butchering area use this six-inch knife to separate</a:t>
            </a:r>
          </a:p>
          <a:p>
            <a:r>
              <a:rPr lang="en-US" sz="1200" b="0" i="0" u="none" strike="noStrike" kern="1200" baseline="0" dirty="0">
                <a:solidFill>
                  <a:schemeClr val="tx1"/>
                </a:solidFill>
                <a:latin typeface="+mn-lt"/>
                <a:ea typeface="+mn-ea"/>
                <a:cs typeface="+mn-cs"/>
              </a:rPr>
              <a:t>raw meat from the bone. They come in two types: one has a thin, flexible blade</a:t>
            </a:r>
          </a:p>
          <a:p>
            <a:r>
              <a:rPr lang="en-US" sz="1200" b="0" i="0" u="none" strike="noStrike" kern="1200" baseline="0" dirty="0">
                <a:solidFill>
                  <a:schemeClr val="tx1"/>
                </a:solidFill>
                <a:latin typeface="+mn-lt"/>
                <a:ea typeface="+mn-ea"/>
                <a:cs typeface="+mn-cs"/>
              </a:rPr>
              <a:t>that is shorter than the blade of a chef’s knife; the other has a thicker, less flexible</a:t>
            </a:r>
          </a:p>
          <a:p>
            <a:r>
              <a:rPr lang="en-US" sz="1200" b="0" i="0" u="none" strike="noStrike" kern="1200" baseline="0" dirty="0">
                <a:solidFill>
                  <a:schemeClr val="tx1"/>
                </a:solidFill>
                <a:latin typeface="+mn-lt"/>
                <a:ea typeface="+mn-ea"/>
                <a:cs typeface="+mn-cs"/>
              </a:rPr>
              <a:t>blade used for cutting larger pieces of protein.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Slicer</a:t>
            </a:r>
          </a:p>
          <a:p>
            <a:r>
              <a:rPr lang="en-US" sz="1200" b="0" i="0" u="none" strike="noStrike" kern="1200" baseline="0" dirty="0">
                <a:solidFill>
                  <a:schemeClr val="tx1"/>
                </a:solidFill>
                <a:latin typeface="+mn-lt"/>
                <a:ea typeface="+mn-ea"/>
                <a:cs typeface="+mn-cs"/>
              </a:rPr>
              <a:t>This knife is used for slicing cooked meat. Its blade can be as long as 14 inches.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Serrated slicer</a:t>
            </a:r>
          </a:p>
          <a:p>
            <a:r>
              <a:rPr lang="en-US" sz="1200" b="0" i="0" u="none" strike="noStrike" kern="1200" baseline="0" dirty="0">
                <a:solidFill>
                  <a:schemeClr val="tx1"/>
                </a:solidFill>
                <a:latin typeface="+mn-lt"/>
                <a:ea typeface="+mn-ea"/>
                <a:cs typeface="+mn-cs"/>
              </a:rPr>
              <a:t>This knife has a long, thin, serrated blade and is used to slice breads and cakes.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44</a:t>
            </a:fld>
            <a:endParaRPr lang="en-US" dirty="0"/>
          </a:p>
        </p:txBody>
      </p:sp>
    </p:spTree>
    <p:extLst>
      <p:ext uri="{BB962C8B-B14F-4D97-AF65-F5344CB8AC3E}">
        <p14:creationId xmlns:p14="http://schemas.microsoft.com/office/powerpoint/2010/main" val="3113901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Paring knife</a:t>
            </a:r>
          </a:p>
          <a:p>
            <a:r>
              <a:rPr lang="en-US" sz="1200" b="0" i="0" u="none" strike="noStrike" kern="1200" baseline="0" dirty="0">
                <a:solidFill>
                  <a:schemeClr val="tx1"/>
                </a:solidFill>
                <a:latin typeface="+mn-lt"/>
                <a:ea typeface="+mn-ea"/>
                <a:cs typeface="+mn-cs"/>
              </a:rPr>
              <a:t>The paring knife is used to trim and pare vegetables and fruits. It is a small knife</a:t>
            </a:r>
          </a:p>
          <a:p>
            <a:r>
              <a:rPr lang="en-US" sz="1200" b="0" i="0" u="none" strike="noStrike" kern="1200" baseline="0" dirty="0">
                <a:solidFill>
                  <a:schemeClr val="tx1"/>
                </a:solidFill>
                <a:latin typeface="+mn-lt"/>
                <a:ea typeface="+mn-ea"/>
                <a:cs typeface="+mn-cs"/>
              </a:rPr>
              <a:t>with a sharp blade, only two to four inches long.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Tourné </a:t>
            </a:r>
            <a:r>
              <a:rPr lang="en-US" sz="1200" b="0" i="0" u="none" strike="noStrike" kern="1200" baseline="0" dirty="0">
                <a:solidFill>
                  <a:schemeClr val="tx1"/>
                </a:solidFill>
                <a:latin typeface="+mn-lt"/>
                <a:ea typeface="+mn-ea"/>
                <a:cs typeface="+mn-cs"/>
              </a:rPr>
              <a:t>(tour-NAY)</a:t>
            </a:r>
          </a:p>
          <a:p>
            <a:r>
              <a:rPr lang="en-US" sz="1200" b="0" i="0" u="none" strike="noStrike" kern="1200" baseline="0" dirty="0">
                <a:solidFill>
                  <a:schemeClr val="tx1"/>
                </a:solidFill>
                <a:latin typeface="+mn-lt"/>
                <a:ea typeface="+mn-ea"/>
                <a:cs typeface="+mn-cs"/>
              </a:rPr>
              <a:t>Similar to a paring knife, this knife has a curved blade for cutting the curved</a:t>
            </a:r>
          </a:p>
          <a:p>
            <a:r>
              <a:rPr lang="en-US" sz="1200" b="0" i="0" u="none" strike="noStrike" kern="1200" baseline="0" dirty="0">
                <a:solidFill>
                  <a:schemeClr val="tx1"/>
                </a:solidFill>
                <a:latin typeface="+mn-lt"/>
                <a:ea typeface="+mn-ea"/>
                <a:cs typeface="+mn-cs"/>
              </a:rPr>
              <a:t>surfaces of vegetables. It is sometimes called a bird’s beak for its shape.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Steak knife</a:t>
            </a:r>
          </a:p>
          <a:p>
            <a:r>
              <a:rPr lang="en-US" sz="1200" b="0" i="0" u="none" strike="noStrike" kern="1200" baseline="0" dirty="0">
                <a:solidFill>
                  <a:schemeClr val="tx1"/>
                </a:solidFill>
                <a:latin typeface="+mn-lt"/>
                <a:ea typeface="+mn-ea"/>
                <a:cs typeface="+mn-cs"/>
              </a:rPr>
              <a:t>This curved knife is used for cutting beef steaks from the loin.</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45</a:t>
            </a:fld>
            <a:endParaRPr lang="en-US" dirty="0"/>
          </a:p>
        </p:txBody>
      </p:sp>
    </p:spTree>
    <p:extLst>
      <p:ext uri="{BB962C8B-B14F-4D97-AF65-F5344CB8AC3E}">
        <p14:creationId xmlns:p14="http://schemas.microsoft.com/office/powerpoint/2010/main" val="2374397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Clam knife</a:t>
            </a:r>
          </a:p>
          <a:p>
            <a:r>
              <a:rPr lang="en-US" sz="1200" b="0" i="0" u="none" strike="noStrike" kern="1200" baseline="0" dirty="0">
                <a:solidFill>
                  <a:schemeClr val="tx1"/>
                </a:solidFill>
                <a:latin typeface="+mn-lt"/>
                <a:ea typeface="+mn-ea"/>
                <a:cs typeface="+mn-cs"/>
              </a:rPr>
              <a:t>This short, blunt-point knife is used to shuck, or open, clams. Unlike the oyster</a:t>
            </a:r>
          </a:p>
          <a:p>
            <a:r>
              <a:rPr lang="en-US" sz="1200" b="0" i="0" u="none" strike="noStrike" kern="1200" baseline="0" dirty="0">
                <a:solidFill>
                  <a:schemeClr val="tx1"/>
                </a:solidFill>
                <a:latin typeface="+mn-lt"/>
                <a:ea typeface="+mn-ea"/>
                <a:cs typeface="+mn-cs"/>
              </a:rPr>
              <a:t>knife, it has a very sharp edge.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Oyster knife</a:t>
            </a:r>
          </a:p>
          <a:p>
            <a:r>
              <a:rPr lang="en-US" sz="1200" b="0" i="0" u="none" strike="noStrike" kern="1200" baseline="0" dirty="0">
                <a:solidFill>
                  <a:schemeClr val="tx1"/>
                </a:solidFill>
                <a:latin typeface="+mn-lt"/>
                <a:ea typeface="+mn-ea"/>
                <a:cs typeface="+mn-cs"/>
              </a:rPr>
              <a:t>An oyster knife is a short, stubby knife with a pointed tip for shucking oysters.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46</a:t>
            </a:fld>
            <a:endParaRPr lang="en-US" dirty="0"/>
          </a:p>
        </p:txBody>
      </p:sp>
    </p:spTree>
    <p:extLst>
      <p:ext uri="{BB962C8B-B14F-4D97-AF65-F5344CB8AC3E}">
        <p14:creationId xmlns:p14="http://schemas.microsoft.com/office/powerpoint/2010/main" val="4113830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Honing is the regular maintenance required to keep knives in the best shape. Chefs keep their knives sharp by using a steel and a sharpening stone. A steel</a:t>
            </a:r>
          </a:p>
          <a:p>
            <a:r>
              <a:rPr lang="en-US" sz="1200" b="0" i="0" u="none" strike="noStrike" kern="1200" baseline="0" dirty="0">
                <a:solidFill>
                  <a:schemeClr val="tx1"/>
                </a:solidFill>
                <a:latin typeface="+mn-lt"/>
                <a:ea typeface="+mn-ea"/>
                <a:cs typeface="+mn-cs"/>
              </a:rPr>
              <a:t>is a long metal rod that is lightly grooved and magnetized. It removes the microscopic burrs that are created as a knife is used. These burrs create drag,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dulling the slicing ability of the knife. The steel also helps to return the blade to the convex shape that exists on a sharp blade. This shape is flattened as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knife is used. The steel should be used daily and before each cut to ensure the blade is at its best. Make sure to wipe your knife off after using the steel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 remove any microparticles of metal.</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47</a:t>
            </a:fld>
            <a:endParaRPr lang="en-US" dirty="0"/>
          </a:p>
        </p:txBody>
      </p:sp>
    </p:spTree>
    <p:extLst>
      <p:ext uri="{BB962C8B-B14F-4D97-AF65-F5344CB8AC3E}">
        <p14:creationId xmlns:p14="http://schemas.microsoft.com/office/powerpoint/2010/main" val="1675131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Ceramic steel</a:t>
            </a:r>
          </a:p>
          <a:p>
            <a:r>
              <a:rPr lang="en-US" sz="1200" b="0" i="0" u="none" strike="noStrike" kern="1200" baseline="0" dirty="0">
                <a:solidFill>
                  <a:schemeClr val="tx1"/>
                </a:solidFill>
                <a:latin typeface="+mn-lt"/>
                <a:ea typeface="+mn-ea"/>
                <a:cs typeface="+mn-cs"/>
              </a:rPr>
              <a:t>Slender ceramic rod embedded in a handle. It is used both on ceramic and metal knives to</a:t>
            </a:r>
          </a:p>
          <a:p>
            <a:r>
              <a:rPr lang="en-US" sz="1200" b="0" i="0" u="none" strike="noStrike" kern="1200" baseline="0" dirty="0">
                <a:solidFill>
                  <a:schemeClr val="tx1"/>
                </a:solidFill>
                <a:latin typeface="+mn-lt"/>
                <a:ea typeface="+mn-ea"/>
                <a:cs typeface="+mn-cs"/>
              </a:rPr>
              <a:t>hone sharpened knives.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Diamond steel</a:t>
            </a:r>
          </a:p>
          <a:p>
            <a:r>
              <a:rPr lang="en-US" sz="1200" b="0" i="0" u="none" strike="noStrike" kern="1200" baseline="0" dirty="0">
                <a:solidFill>
                  <a:schemeClr val="tx1"/>
                </a:solidFill>
                <a:latin typeface="+mn-lt"/>
                <a:ea typeface="+mn-ea"/>
                <a:cs typeface="+mn-cs"/>
              </a:rPr>
              <a:t>Slender metal rod, or sometimes flattened rod, that is impregnated with diamond dust. It should not be</a:t>
            </a:r>
          </a:p>
          <a:p>
            <a:r>
              <a:rPr lang="en-US" sz="1200" b="0" i="0" u="none" strike="noStrike" kern="1200" baseline="0" dirty="0">
                <a:solidFill>
                  <a:schemeClr val="tx1"/>
                </a:solidFill>
                <a:latin typeface="+mn-lt"/>
                <a:ea typeface="+mn-ea"/>
                <a:cs typeface="+mn-cs"/>
              </a:rPr>
              <a:t>used to hone ceramic knives. Because of the diamond material, it can produce an extremely sharp edge, as</a:t>
            </a:r>
          </a:p>
          <a:p>
            <a:r>
              <a:rPr lang="en-US" sz="1200" b="0" i="0" u="none" strike="noStrike" kern="1200" baseline="0" dirty="0">
                <a:solidFill>
                  <a:schemeClr val="tx1"/>
                </a:solidFill>
                <a:latin typeface="+mn-lt"/>
                <a:ea typeface="+mn-ea"/>
                <a:cs typeface="+mn-cs"/>
              </a:rPr>
              <a:t>does ceramic steel.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Honing steel</a:t>
            </a:r>
          </a:p>
          <a:p>
            <a:r>
              <a:rPr lang="en-US" sz="1200" b="0" i="0" u="none" strike="noStrike" kern="1200" baseline="0" dirty="0">
                <a:solidFill>
                  <a:schemeClr val="tx1"/>
                </a:solidFill>
                <a:latin typeface="+mn-lt"/>
                <a:ea typeface="+mn-ea"/>
                <a:cs typeface="+mn-cs"/>
              </a:rPr>
              <a:t>Shaped like a short sword with a round blade, it helps remove broken pieces and realign the remaining</a:t>
            </a:r>
          </a:p>
          <a:p>
            <a:r>
              <a:rPr lang="en-US" sz="1200" b="0" i="0" u="none" strike="noStrike" kern="1200" baseline="0" dirty="0">
                <a:solidFill>
                  <a:schemeClr val="tx1"/>
                </a:solidFill>
                <a:latin typeface="+mn-lt"/>
                <a:ea typeface="+mn-ea"/>
                <a:cs typeface="+mn-cs"/>
              </a:rPr>
              <a:t>ground edges.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48</a:t>
            </a:fld>
            <a:endParaRPr lang="en-US" dirty="0"/>
          </a:p>
        </p:txBody>
      </p:sp>
    </p:spTree>
    <p:extLst>
      <p:ext uri="{BB962C8B-B14F-4D97-AF65-F5344CB8AC3E}">
        <p14:creationId xmlns:p14="http://schemas.microsoft.com/office/powerpoint/2010/main" val="240114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sharpening stone is used to grind and hone the edges of steel tools and implements. Sharpening removes metal from the blade, so it is only done when a knife is so dull</a:t>
            </a:r>
          </a:p>
          <a:p>
            <a:r>
              <a:rPr lang="en-US" sz="1200" b="0" i="0" u="none" strike="noStrike" kern="1200" baseline="0" dirty="0">
                <a:solidFill>
                  <a:schemeClr val="tx1"/>
                </a:solidFill>
                <a:latin typeface="+mn-lt"/>
                <a:ea typeface="+mn-ea"/>
                <a:cs typeface="+mn-cs"/>
              </a:rPr>
              <a:t>that it cannot be brought back to a sharp edge with the steel. The knife blade is held at a 20-degree angle to a sharpening stone. The blade is then passed across the oiled</a:t>
            </a:r>
          </a:p>
          <a:p>
            <a:r>
              <a:rPr lang="en-US" sz="1200" b="0" i="0" u="none" strike="noStrike" kern="1200" baseline="0" dirty="0">
                <a:solidFill>
                  <a:schemeClr val="tx1"/>
                </a:solidFill>
                <a:latin typeface="+mn-lt"/>
                <a:ea typeface="+mn-ea"/>
                <a:cs typeface="+mn-cs"/>
              </a:rPr>
              <a:t>or watered stone an equal number of times on each side until the desired sharpness is achieved. Often sharpening stone units hold three stones. These range from coarse to</a:t>
            </a:r>
          </a:p>
          <a:p>
            <a:r>
              <a:rPr lang="en-US" sz="1200" b="0" i="0" u="none" strike="noStrike" kern="1200" baseline="0" dirty="0">
                <a:solidFill>
                  <a:schemeClr val="tx1"/>
                </a:solidFill>
                <a:latin typeface="+mn-lt"/>
                <a:ea typeface="+mn-ea"/>
                <a:cs typeface="+mn-cs"/>
              </a:rPr>
              <a:t>very fine and allow the blade to be smoothed as the process is finished.</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49</a:t>
            </a:fld>
            <a:endParaRPr lang="en-US" dirty="0"/>
          </a:p>
        </p:txBody>
      </p:sp>
    </p:spTree>
    <p:extLst>
      <p:ext uri="{BB962C8B-B14F-4D97-AF65-F5344CB8AC3E}">
        <p14:creationId xmlns:p14="http://schemas.microsoft.com/office/powerpoint/2010/main" val="4149294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properly care for and use knives, follow these guidelines: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Keep knives sharpened. A sharp blade cuts more evenly and with less force than a dull blade, so it is safer.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Use a knife only for its intended purpose.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Keep the handle of the knife clean and dry.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Never leave knives soaking in water. Clean the knife immediately and return it to its proper storage place.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Never talk or point with a knife.</a:t>
            </a:r>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50</a:t>
            </a:fld>
            <a:endParaRPr lang="en-US" dirty="0"/>
          </a:p>
        </p:txBody>
      </p:sp>
    </p:spTree>
    <p:extLst>
      <p:ext uri="{BB962C8B-B14F-4D97-AF65-F5344CB8AC3E}">
        <p14:creationId xmlns:p14="http://schemas.microsoft.com/office/powerpoint/2010/main" val="3744345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Never distract others who are using knives.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If a knife is dropped, jump back and allow it to fall. Do not try to catch it.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Store knives in knife kits, racks, or sheaths.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Never hand someone a knife. Put the knife on the counter and let the other person pick it up.</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51</a:t>
            </a:fld>
            <a:endParaRPr lang="en-US" dirty="0"/>
          </a:p>
        </p:txBody>
      </p:sp>
    </p:spTree>
    <p:extLst>
      <p:ext uri="{BB962C8B-B14F-4D97-AF65-F5344CB8AC3E}">
        <p14:creationId xmlns:p14="http://schemas.microsoft.com/office/powerpoint/2010/main" val="3865754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start working with knives, you will likely find yourself cleaning and cutting raw foods. This is one of the first steps of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 Fresh</a:t>
            </a:r>
          </a:p>
          <a:p>
            <a:r>
              <a:rPr lang="en-US" sz="1200" b="0" i="0" u="none" strike="noStrike" kern="1200" baseline="0" dirty="0">
                <a:solidFill>
                  <a:schemeClr val="tx1"/>
                </a:solidFill>
                <a:latin typeface="+mn-lt"/>
                <a:ea typeface="+mn-ea"/>
                <a:cs typeface="+mn-cs"/>
              </a:rPr>
              <a:t>vegetables, fruit, and meat often require trimming and cutting. To use most knives, hold the food on the cutting board with one hand and</a:t>
            </a:r>
          </a:p>
          <a:p>
            <a:r>
              <a:rPr lang="en-US" sz="1200" b="0" i="0" u="none" strike="noStrike" kern="1200" baseline="0" dirty="0">
                <a:solidFill>
                  <a:schemeClr val="tx1"/>
                </a:solidFill>
                <a:latin typeface="+mn-lt"/>
                <a:ea typeface="+mn-ea"/>
                <a:cs typeface="+mn-cs"/>
              </a:rPr>
              <a:t>hold the knife by its handle with the other. There are two basic knife grips—handle grip and blade grip.</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52</a:t>
            </a:fld>
            <a:endParaRPr lang="en-US" dirty="0"/>
          </a:p>
        </p:txBody>
      </p:sp>
    </p:spTree>
    <p:extLst>
      <p:ext uri="{BB962C8B-B14F-4D97-AF65-F5344CB8AC3E}">
        <p14:creationId xmlns:p14="http://schemas.microsoft.com/office/powerpoint/2010/main" val="108572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Pizza cutter</a:t>
            </a:r>
          </a:p>
          <a:p>
            <a:r>
              <a:rPr lang="en-US" sz="1200" b="0" i="0" u="none" strike="noStrike" kern="1200" baseline="0" dirty="0">
                <a:solidFill>
                  <a:schemeClr val="tx1"/>
                </a:solidFill>
                <a:latin typeface="+mn-lt"/>
                <a:ea typeface="+mn-ea"/>
                <a:cs typeface="+mn-cs"/>
              </a:rPr>
              <a:t>Also known as a pastry wheel. Used to cut pizza and rolled-out dough.</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Fish scaler</a:t>
            </a:r>
          </a:p>
          <a:p>
            <a:r>
              <a:rPr lang="en-US" sz="1200" b="0" i="0" u="none" strike="noStrike" kern="1200" baseline="0" dirty="0">
                <a:solidFill>
                  <a:schemeClr val="tx1"/>
                </a:solidFill>
                <a:latin typeface="+mn-lt"/>
                <a:ea typeface="+mn-ea"/>
                <a:cs typeface="+mn-cs"/>
              </a:rPr>
              <a:t>Removes scales from a fish.</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6</a:t>
            </a:fld>
            <a:endParaRPr lang="en-US" dirty="0"/>
          </a:p>
        </p:txBody>
      </p:sp>
    </p:spTree>
    <p:extLst>
      <p:ext uri="{BB962C8B-B14F-4D97-AF65-F5344CB8AC3E}">
        <p14:creationId xmlns:p14="http://schemas.microsoft.com/office/powerpoint/2010/main" val="1717271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every grip, the hand that is not holding the knife, called the guiding hand, prevents slippage and helps to control the size of the cut. The claw grip is the</a:t>
            </a:r>
          </a:p>
          <a:p>
            <a:r>
              <a:rPr lang="en-US" sz="1200" b="0" i="0" u="none" strike="noStrike" kern="1200" baseline="0" dirty="0">
                <a:solidFill>
                  <a:schemeClr val="tx1"/>
                </a:solidFill>
                <a:latin typeface="+mn-lt"/>
                <a:ea typeface="+mn-ea"/>
                <a:cs typeface="+mn-cs"/>
              </a:rPr>
              <a:t>most acceptable. Bend the fingers of the guiding hand inward toward the palm, and hold the thumb well back. One finger should be the farthest forward with</a:t>
            </a:r>
          </a:p>
          <a:p>
            <a:r>
              <a:rPr lang="en-US" sz="1200" b="0" i="0" u="none" strike="noStrike" kern="1200" baseline="0" dirty="0">
                <a:solidFill>
                  <a:schemeClr val="tx1"/>
                </a:solidFill>
                <a:latin typeface="+mn-lt"/>
                <a:ea typeface="+mn-ea"/>
                <a:cs typeface="+mn-cs"/>
              </a:rPr>
              <a:t>the other fingers and thumb behind that finger. This allows a clear view while cutting. When using a knife, move the knife in a smooth downward and forward slicing motion. </a:t>
            </a:r>
          </a:p>
          <a:p>
            <a:r>
              <a:rPr lang="en-US" sz="1200" b="0" i="0" u="none" strike="noStrike" kern="1200" baseline="0" dirty="0">
                <a:solidFill>
                  <a:schemeClr val="tx1"/>
                </a:solidFill>
                <a:latin typeface="+mn-lt"/>
                <a:ea typeface="+mn-ea"/>
                <a:cs typeface="+mn-cs"/>
              </a:rPr>
              <a:t>With practice, a cook is able to cut food in many different ways, increase knife speed, and become more accurate with cuts.</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53</a:t>
            </a:fld>
            <a:endParaRPr lang="en-US" dirty="0"/>
          </a:p>
        </p:txBody>
      </p:sp>
    </p:spTree>
    <p:extLst>
      <p:ext uri="{BB962C8B-B14F-4D97-AF65-F5344CB8AC3E}">
        <p14:creationId xmlns:p14="http://schemas.microsoft.com/office/powerpoint/2010/main" val="3765538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11 classical knife cuts that all students should understand and be able to demonstrate. You will have to be patient because this</a:t>
            </a:r>
          </a:p>
          <a:p>
            <a:r>
              <a:rPr lang="en-US" sz="1200" b="0" i="0" u="none" strike="noStrike" kern="1200" baseline="0" dirty="0">
                <a:solidFill>
                  <a:schemeClr val="tx1"/>
                </a:solidFill>
                <a:latin typeface="+mn-lt"/>
                <a:ea typeface="+mn-ea"/>
                <a:cs typeface="+mn-cs"/>
              </a:rPr>
              <a:t>takes a lot of practice. You can practice these classical knife cuts using root vegetables such as turnips, rutabagas, carrots, or onions.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Make sure that you take your time and use proper knife-skill techniques. Your cutting board should be flat and secure on your table. A warped board</a:t>
            </a:r>
          </a:p>
          <a:p>
            <a:r>
              <a:rPr lang="en-US" sz="1200" b="0" i="0" u="none" strike="noStrike" kern="1200" baseline="0" dirty="0">
                <a:solidFill>
                  <a:schemeClr val="tx1"/>
                </a:solidFill>
                <a:latin typeface="+mn-lt"/>
                <a:ea typeface="+mn-ea"/>
                <a:cs typeface="+mn-cs"/>
              </a:rPr>
              <a:t>will cause the product to be uneven when cutting. Also, make sure that on each cut your knife blade is perpendicular to the cutting board (forming a 90-degree</a:t>
            </a:r>
          </a:p>
          <a:p>
            <a:r>
              <a:rPr lang="en-US" sz="1200" b="0" i="0" u="none" strike="noStrike" kern="1200" baseline="0" dirty="0">
                <a:solidFill>
                  <a:schemeClr val="tx1"/>
                </a:solidFill>
                <a:latin typeface="+mn-lt"/>
                <a:ea typeface="+mn-ea"/>
                <a:cs typeface="+mn-cs"/>
              </a:rPr>
              <a:t>angle). Tilting the blade either way, even by a few degrees, will cause your cut to be off and your product to be misshapen.</a:t>
            </a:r>
            <a:endParaRPr lang="en-US" dirty="0"/>
          </a:p>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54</a:t>
            </a:fld>
            <a:endParaRPr lang="en-US" dirty="0"/>
          </a:p>
        </p:txBody>
      </p:sp>
    </p:spTree>
    <p:extLst>
      <p:ext uri="{BB962C8B-B14F-4D97-AF65-F5344CB8AC3E}">
        <p14:creationId xmlns:p14="http://schemas.microsoft.com/office/powerpoint/2010/main" val="928986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57</a:t>
            </a:fld>
            <a:endParaRPr lang="en-US" dirty="0"/>
          </a:p>
        </p:txBody>
      </p:sp>
    </p:spTree>
    <p:extLst>
      <p:ext uri="{BB962C8B-B14F-4D97-AF65-F5344CB8AC3E}">
        <p14:creationId xmlns:p14="http://schemas.microsoft.com/office/powerpoint/2010/main" val="61145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58</a:t>
            </a:fld>
            <a:endParaRPr lang="en-US" dirty="0"/>
          </a:p>
        </p:txBody>
      </p:sp>
    </p:spTree>
    <p:extLst>
      <p:ext uri="{BB962C8B-B14F-4D97-AF65-F5344CB8AC3E}">
        <p14:creationId xmlns:p14="http://schemas.microsoft.com/office/powerpoint/2010/main" val="2555912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59</a:t>
            </a:fld>
            <a:endParaRPr lang="en-US" dirty="0"/>
          </a:p>
        </p:txBody>
      </p:sp>
    </p:spTree>
    <p:extLst>
      <p:ext uri="{BB962C8B-B14F-4D97-AF65-F5344CB8AC3E}">
        <p14:creationId xmlns:p14="http://schemas.microsoft.com/office/powerpoint/2010/main" val="291502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Corer</a:t>
            </a:r>
          </a:p>
          <a:p>
            <a:r>
              <a:rPr lang="en-US" sz="1200" b="0" i="0" u="none" strike="noStrike" kern="1200" baseline="0" dirty="0">
                <a:solidFill>
                  <a:schemeClr val="tx1"/>
                </a:solidFill>
                <a:latin typeface="+mn-lt"/>
                <a:ea typeface="+mn-ea"/>
                <a:cs typeface="+mn-cs"/>
              </a:rPr>
              <a:t>Used to remove the core of an apple or pear in one long, round piece.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Parisienne </a:t>
            </a:r>
            <a:r>
              <a:rPr lang="en-US" sz="1200" b="0" i="0" u="none" strike="noStrike" kern="1200" baseline="0" dirty="0">
                <a:solidFill>
                  <a:schemeClr val="tx1"/>
                </a:solidFill>
                <a:latin typeface="+mn-lt"/>
                <a:ea typeface="+mn-ea"/>
                <a:cs typeface="+mn-cs"/>
              </a:rPr>
              <a:t>(pah-REE-see-en) </a:t>
            </a:r>
            <a:r>
              <a:rPr lang="en-US" sz="1200" b="1" i="0" u="none" strike="noStrike" kern="1200" baseline="0" dirty="0">
                <a:solidFill>
                  <a:schemeClr val="tx1"/>
                </a:solidFill>
                <a:latin typeface="+mn-lt"/>
                <a:ea typeface="+mn-ea"/>
                <a:cs typeface="+mn-cs"/>
              </a:rPr>
              <a:t>scoop</a:t>
            </a:r>
          </a:p>
          <a:p>
            <a:r>
              <a:rPr lang="en-US" sz="1200" b="0" i="0" u="none" strike="noStrike" kern="1200" baseline="0" dirty="0">
                <a:solidFill>
                  <a:schemeClr val="tx1"/>
                </a:solidFill>
                <a:latin typeface="+mn-lt"/>
                <a:ea typeface="+mn-ea"/>
                <a:cs typeface="+mn-cs"/>
              </a:rPr>
              <a:t>Also called a melon baller. Cuts ball shapes out of soft fruits and vegetables.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7</a:t>
            </a:fld>
            <a:endParaRPr lang="en-US" dirty="0"/>
          </a:p>
        </p:txBody>
      </p:sp>
    </p:spTree>
    <p:extLst>
      <p:ext uri="{BB962C8B-B14F-4D97-AF65-F5344CB8AC3E}">
        <p14:creationId xmlns:p14="http://schemas.microsoft.com/office/powerpoint/2010/main" val="115582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Can opener</a:t>
            </a:r>
          </a:p>
          <a:p>
            <a:r>
              <a:rPr lang="en-US" sz="1200" b="0" i="0" u="none" strike="noStrike" kern="1200" baseline="0" dirty="0">
                <a:solidFill>
                  <a:schemeClr val="tx1"/>
                </a:solidFill>
                <a:latin typeface="+mn-lt"/>
                <a:ea typeface="+mn-ea"/>
                <a:cs typeface="+mn-cs"/>
              </a:rPr>
              <a:t>A large can opener is mounted onto a metal utility table in order to be used to open large cans. A small,</a:t>
            </a:r>
          </a:p>
          <a:p>
            <a:r>
              <a:rPr lang="en-US" sz="1200" b="0" i="0" u="none" strike="noStrike" kern="1200" baseline="0" dirty="0">
                <a:solidFill>
                  <a:schemeClr val="tx1"/>
                </a:solidFill>
                <a:latin typeface="+mn-lt"/>
                <a:ea typeface="+mn-ea"/>
                <a:cs typeface="+mn-cs"/>
              </a:rPr>
              <a:t>handheld can opener, like those for home use, may be used in a restaurant or foodservice kitchen to open</a:t>
            </a:r>
          </a:p>
          <a:p>
            <a:r>
              <a:rPr lang="en-US" sz="1200" b="0" i="0" u="none" strike="noStrike" kern="1200" baseline="0" dirty="0">
                <a:solidFill>
                  <a:schemeClr val="tx1"/>
                </a:solidFill>
                <a:latin typeface="+mn-lt"/>
                <a:ea typeface="+mn-ea"/>
                <a:cs typeface="+mn-cs"/>
              </a:rPr>
              <a:t>small cans of food.</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Kitchen shears</a:t>
            </a:r>
          </a:p>
          <a:p>
            <a:r>
              <a:rPr lang="en-US" sz="1200" b="0" i="0" u="none" strike="noStrike" kern="1200" baseline="0" dirty="0">
                <a:solidFill>
                  <a:schemeClr val="tx1"/>
                </a:solidFill>
                <a:latin typeface="+mn-lt"/>
                <a:ea typeface="+mn-ea"/>
                <a:cs typeface="+mn-cs"/>
              </a:rPr>
              <a:t>Strong scissors used to cut string and butcher’s twine and to cut grapes into small clusters.</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8</a:t>
            </a:fld>
            <a:endParaRPr lang="en-US" dirty="0"/>
          </a:p>
        </p:txBody>
      </p:sp>
    </p:spTree>
    <p:extLst>
      <p:ext uri="{BB962C8B-B14F-4D97-AF65-F5344CB8AC3E}">
        <p14:creationId xmlns:p14="http://schemas.microsoft.com/office/powerpoint/2010/main" val="375993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Pastry bag</a:t>
            </a:r>
          </a:p>
          <a:p>
            <a:r>
              <a:rPr lang="en-US" sz="1200" b="0" i="0" u="none" strike="noStrike" kern="1200" baseline="0" dirty="0">
                <a:solidFill>
                  <a:schemeClr val="tx1"/>
                </a:solidFill>
                <a:latin typeface="+mn-lt"/>
                <a:ea typeface="+mn-ea"/>
                <a:cs typeface="+mn-cs"/>
              </a:rPr>
              <a:t>A bag made of canvas, plastic, or nylon, used to pipe out frostings, creams, and puréed foods. Different</a:t>
            </a:r>
          </a:p>
          <a:p>
            <a:r>
              <a:rPr lang="en-US" sz="1200" b="0" i="0" u="none" strike="noStrike" kern="1200" baseline="0" dirty="0">
                <a:solidFill>
                  <a:schemeClr val="tx1"/>
                </a:solidFill>
                <a:latin typeface="+mn-lt"/>
                <a:ea typeface="+mn-ea"/>
                <a:cs typeface="+mn-cs"/>
              </a:rPr>
              <a:t>pastry tips create a variety of decorations.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Pastry brush</a:t>
            </a:r>
          </a:p>
          <a:p>
            <a:r>
              <a:rPr lang="en-US" sz="1200" b="0" i="0" u="none" strike="noStrike" kern="1200" baseline="0" dirty="0">
                <a:solidFill>
                  <a:schemeClr val="tx1"/>
                </a:solidFill>
                <a:latin typeface="+mn-lt"/>
                <a:ea typeface="+mn-ea"/>
                <a:cs typeface="+mn-cs"/>
              </a:rPr>
              <a:t>Used to brush egg wash, melted butter, glazes, and other liquids onto items such as baked goods, raw</a:t>
            </a:r>
          </a:p>
          <a:p>
            <a:r>
              <a:rPr lang="en-US" sz="1200" b="0" i="0" u="none" strike="noStrike" kern="1200" baseline="0" dirty="0">
                <a:solidFill>
                  <a:schemeClr val="tx1"/>
                </a:solidFill>
                <a:latin typeface="+mn-lt"/>
                <a:ea typeface="+mn-ea"/>
                <a:cs typeface="+mn-cs"/>
              </a:rPr>
              <a:t>pasta, or meat.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Piping tools</a:t>
            </a:r>
          </a:p>
          <a:p>
            <a:r>
              <a:rPr lang="en-US" sz="1200" b="0" i="0" u="none" strike="noStrike" kern="1200" baseline="0" dirty="0">
                <a:solidFill>
                  <a:schemeClr val="tx1"/>
                </a:solidFill>
                <a:latin typeface="+mn-lt"/>
                <a:ea typeface="+mn-ea"/>
                <a:cs typeface="+mn-cs"/>
              </a:rPr>
              <a:t>Include piping bags (canvas, plastic, disposable), decorative tips (metal or plastic, of varying shapes),</a:t>
            </a:r>
          </a:p>
          <a:p>
            <a:r>
              <a:rPr lang="en-US" sz="1200" b="0" i="0" u="none" strike="noStrike" kern="1200" baseline="0" dirty="0">
                <a:solidFill>
                  <a:schemeClr val="tx1"/>
                </a:solidFill>
                <a:latin typeface="+mn-lt"/>
                <a:ea typeface="+mn-ea"/>
                <a:cs typeface="+mn-cs"/>
              </a:rPr>
              <a:t>and presses (cylinders with a handle on one end that force dough through a metal cutout).</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9</a:t>
            </a:fld>
            <a:endParaRPr lang="en-US" dirty="0"/>
          </a:p>
        </p:txBody>
      </p:sp>
    </p:spTree>
    <p:extLst>
      <p:ext uri="{BB962C8B-B14F-4D97-AF65-F5344CB8AC3E}">
        <p14:creationId xmlns:p14="http://schemas.microsoft.com/office/powerpoint/2010/main" val="357212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China cap</a:t>
            </a:r>
          </a:p>
          <a:p>
            <a:r>
              <a:rPr lang="en-US" sz="1200" b="0" i="0" u="none" strike="noStrike" kern="1200" baseline="0" dirty="0">
                <a:solidFill>
                  <a:schemeClr val="tx1"/>
                </a:solidFill>
                <a:latin typeface="+mn-lt"/>
                <a:ea typeface="+mn-ea"/>
                <a:cs typeface="+mn-cs"/>
              </a:rPr>
              <a:t>A pierced, metal, cone-shaped strainer. Used to strain soups, stocks, and other liquids to remove all solid</a:t>
            </a:r>
          </a:p>
          <a:p>
            <a:r>
              <a:rPr lang="en-US" sz="1200" b="0" i="0" u="none" strike="noStrike" kern="1200" baseline="0" dirty="0">
                <a:solidFill>
                  <a:schemeClr val="tx1"/>
                </a:solidFill>
                <a:latin typeface="+mn-lt"/>
                <a:ea typeface="+mn-ea"/>
                <a:cs typeface="+mn-cs"/>
              </a:rPr>
              <a:t>ingredients. A very fine China cap made of metal mesh and called a </a:t>
            </a:r>
            <a:r>
              <a:rPr lang="en-US" sz="1200" b="0" i="1" u="none" strike="noStrike" kern="1200" baseline="0" dirty="0">
                <a:solidFill>
                  <a:schemeClr val="tx1"/>
                </a:solidFill>
                <a:latin typeface="+mn-lt"/>
                <a:ea typeface="+mn-ea"/>
                <a:cs typeface="+mn-cs"/>
              </a:rPr>
              <a:t>chinois </a:t>
            </a:r>
            <a:r>
              <a:rPr lang="en-US" sz="1200" b="0" i="0" u="none" strike="noStrike" kern="1200" baseline="0" dirty="0">
                <a:solidFill>
                  <a:schemeClr val="tx1"/>
                </a:solidFill>
                <a:latin typeface="+mn-lt"/>
                <a:ea typeface="+mn-ea"/>
                <a:cs typeface="+mn-cs"/>
              </a:rPr>
              <a:t>(chin-WAH) strains out very</a:t>
            </a:r>
          </a:p>
          <a:p>
            <a:r>
              <a:rPr lang="en-US" sz="1200" b="0" i="0" u="none" strike="noStrike" kern="1200" baseline="0" dirty="0">
                <a:solidFill>
                  <a:schemeClr val="tx1"/>
                </a:solidFill>
                <a:latin typeface="+mn-lt"/>
                <a:ea typeface="+mn-ea"/>
                <a:cs typeface="+mn-cs"/>
              </a:rPr>
              <a:t>small solid ingredients.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Colander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Allows liquid to drain while retaining solids such as cooked pasta and vegetables. Colanders stand on</a:t>
            </a:r>
          </a:p>
          <a:p>
            <a:r>
              <a:rPr lang="en-US" sz="1200" b="0" i="0" u="none" strike="noStrike" kern="1200" baseline="0" dirty="0">
                <a:solidFill>
                  <a:schemeClr val="tx1"/>
                </a:solidFill>
                <a:latin typeface="+mn-lt"/>
                <a:ea typeface="+mn-ea"/>
                <a:cs typeface="+mn-cs"/>
              </a:rPr>
              <a:t>metal feet, while strainers are usually handheld.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Strainer</a:t>
            </a:r>
          </a:p>
          <a:p>
            <a:r>
              <a:rPr lang="en-US" sz="1200" b="0" i="0" u="none" strike="noStrike" kern="1200" baseline="0" dirty="0">
                <a:solidFill>
                  <a:schemeClr val="tx1"/>
                </a:solidFill>
                <a:latin typeface="+mn-lt"/>
                <a:ea typeface="+mn-ea"/>
                <a:cs typeface="+mn-cs"/>
              </a:rPr>
              <a:t>Made of mesh-like material or metal with holes in it. Strainers come in different sizes and are often shaped</a:t>
            </a:r>
          </a:p>
          <a:p>
            <a:r>
              <a:rPr lang="en-US" sz="1200" b="0" i="0" u="none" strike="noStrike" kern="1200" baseline="0" dirty="0">
                <a:solidFill>
                  <a:schemeClr val="tx1"/>
                </a:solidFill>
                <a:latin typeface="+mn-lt"/>
                <a:ea typeface="+mn-ea"/>
                <a:cs typeface="+mn-cs"/>
              </a:rPr>
              <a:t>like a bowl. Strainers strain pasta, vegetables, and other larger food items cooked in liquid.</a:t>
            </a:r>
            <a:endParaRPr lang="en-US" dirty="0"/>
          </a:p>
        </p:txBody>
      </p:sp>
      <p:sp>
        <p:nvSpPr>
          <p:cNvPr id="4" name="Slide Number Placeholder 3"/>
          <p:cNvSpPr>
            <a:spLocks noGrp="1"/>
          </p:cNvSpPr>
          <p:nvPr>
            <p:ph type="sldNum" sz="quarter" idx="10"/>
          </p:nvPr>
        </p:nvSpPr>
        <p:spPr/>
        <p:txBody>
          <a:bodyPr/>
          <a:lstStyle/>
          <a:p>
            <a:fld id="{7BD97CCA-C145-4D88-A35F-28361AF9D06F}" type="slidenum">
              <a:rPr lang="en-US" smtClean="0"/>
              <a:t>10</a:t>
            </a:fld>
            <a:endParaRPr lang="en-US" dirty="0"/>
          </a:p>
        </p:txBody>
      </p:sp>
    </p:spTree>
    <p:extLst>
      <p:ext uri="{BB962C8B-B14F-4D97-AF65-F5344CB8AC3E}">
        <p14:creationId xmlns:p14="http://schemas.microsoft.com/office/powerpoint/2010/main" val="323044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6839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3215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1438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02428"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016828" y="304800"/>
            <a:ext cx="45847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79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59971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8669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1069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71361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948243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66112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2154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1969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086138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1618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643726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7F229C07-5F28-4271-BC1D-C0943B243B90}" type="slidenum">
              <a:rPr lang="en-US" altLang="en-US"/>
              <a:pPr/>
              <a:t>‹#›</a:t>
            </a:fld>
            <a:endParaRPr lang="en-US" altLang="en-US" dirty="0"/>
          </a:p>
        </p:txBody>
      </p:sp>
    </p:spTree>
    <p:extLst>
      <p:ext uri="{BB962C8B-B14F-4D97-AF65-F5344CB8AC3E}">
        <p14:creationId xmlns:p14="http://schemas.microsoft.com/office/powerpoint/2010/main" val="253896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A9AB519A-7282-49E4-A927-EC929287034F}" type="slidenum">
              <a:rPr lang="en-US" altLang="en-US"/>
              <a:pPr/>
              <a:t>‹#›</a:t>
            </a:fld>
            <a:endParaRPr lang="en-US" altLang="en-US" dirty="0"/>
          </a:p>
        </p:txBody>
      </p:sp>
    </p:spTree>
    <p:extLst>
      <p:ext uri="{BB962C8B-B14F-4D97-AF65-F5344CB8AC3E}">
        <p14:creationId xmlns:p14="http://schemas.microsoft.com/office/powerpoint/2010/main" val="1607234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3B42938D-F395-45BD-8425-3AA36F6D2FB4}" type="slidenum">
              <a:rPr lang="en-US" altLang="en-US"/>
              <a:pPr/>
              <a:t>‹#›</a:t>
            </a:fld>
            <a:endParaRPr lang="en-US" altLang="en-US" dirty="0"/>
          </a:p>
        </p:txBody>
      </p:sp>
    </p:spTree>
    <p:extLst>
      <p:ext uri="{BB962C8B-B14F-4D97-AF65-F5344CB8AC3E}">
        <p14:creationId xmlns:p14="http://schemas.microsoft.com/office/powerpoint/2010/main" val="258333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429A8A6B-63F4-4627-8F1E-949AAD2EB873}" type="slidenum">
              <a:rPr lang="en-US" altLang="en-US"/>
              <a:pPr/>
              <a:t>‹#›</a:t>
            </a:fld>
            <a:endParaRPr lang="en-US" altLang="en-US" dirty="0"/>
          </a:p>
        </p:txBody>
      </p:sp>
    </p:spTree>
    <p:extLst>
      <p:ext uri="{BB962C8B-B14F-4D97-AF65-F5344CB8AC3E}">
        <p14:creationId xmlns:p14="http://schemas.microsoft.com/office/powerpoint/2010/main" val="2436997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66DE503D-C66A-462A-975F-A9A0B7E9FFE7}" type="slidenum">
              <a:rPr lang="en-US" altLang="en-US"/>
              <a:pPr/>
              <a:t>‹#›</a:t>
            </a:fld>
            <a:endParaRPr lang="en-US" altLang="en-US" dirty="0"/>
          </a:p>
        </p:txBody>
      </p:sp>
    </p:spTree>
    <p:extLst>
      <p:ext uri="{BB962C8B-B14F-4D97-AF65-F5344CB8AC3E}">
        <p14:creationId xmlns:p14="http://schemas.microsoft.com/office/powerpoint/2010/main" val="1679068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C12D76B3-A478-4AE7-ABF2-6150CC765615}" type="slidenum">
              <a:rPr lang="en-US" altLang="en-US"/>
              <a:pPr/>
              <a:t>‹#›</a:t>
            </a:fld>
            <a:endParaRPr lang="en-US" altLang="en-US" dirty="0"/>
          </a:p>
        </p:txBody>
      </p:sp>
    </p:spTree>
    <p:extLst>
      <p:ext uri="{BB962C8B-B14F-4D97-AF65-F5344CB8AC3E}">
        <p14:creationId xmlns:p14="http://schemas.microsoft.com/office/powerpoint/2010/main" val="383636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E4528A2D-ABAC-4400-BAF0-FAD7BC5F3093}" type="slidenum">
              <a:rPr lang="en-US" altLang="en-US"/>
              <a:pPr/>
              <a:t>‹#›</a:t>
            </a:fld>
            <a:endParaRPr lang="en-US" altLang="en-US" dirty="0"/>
          </a:p>
        </p:txBody>
      </p:sp>
    </p:spTree>
    <p:extLst>
      <p:ext uri="{BB962C8B-B14F-4D97-AF65-F5344CB8AC3E}">
        <p14:creationId xmlns:p14="http://schemas.microsoft.com/office/powerpoint/2010/main" val="282159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9878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04EC6F7B-4BDA-440D-8672-8F15D06492DD}" type="slidenum">
              <a:rPr lang="en-US" altLang="en-US"/>
              <a:pPr/>
              <a:t>‹#›</a:t>
            </a:fld>
            <a:endParaRPr lang="en-US" altLang="en-US" dirty="0"/>
          </a:p>
        </p:txBody>
      </p:sp>
    </p:spTree>
    <p:extLst>
      <p:ext uri="{BB962C8B-B14F-4D97-AF65-F5344CB8AC3E}">
        <p14:creationId xmlns:p14="http://schemas.microsoft.com/office/powerpoint/2010/main" val="1740878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7AFCDBFF-55B1-428F-8C8A-55462C18B3CB}" type="slidenum">
              <a:rPr lang="en-US" altLang="en-US"/>
              <a:pPr/>
              <a:t>‹#›</a:t>
            </a:fld>
            <a:endParaRPr lang="en-US" altLang="en-US" dirty="0"/>
          </a:p>
        </p:txBody>
      </p:sp>
    </p:spTree>
    <p:extLst>
      <p:ext uri="{BB962C8B-B14F-4D97-AF65-F5344CB8AC3E}">
        <p14:creationId xmlns:p14="http://schemas.microsoft.com/office/powerpoint/2010/main" val="3033545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E37C01A-4B7E-4E87-AAD5-081B4083644D}" type="slidenum">
              <a:rPr lang="en-US" altLang="en-US"/>
              <a:pPr/>
              <a:t>‹#›</a:t>
            </a:fld>
            <a:endParaRPr lang="en-US" altLang="en-US" dirty="0"/>
          </a:p>
        </p:txBody>
      </p:sp>
    </p:spTree>
    <p:extLst>
      <p:ext uri="{BB962C8B-B14F-4D97-AF65-F5344CB8AC3E}">
        <p14:creationId xmlns:p14="http://schemas.microsoft.com/office/powerpoint/2010/main" val="3209106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9456E647-F36A-47B1-9977-38D6CD786FC5}" type="slidenum">
              <a:rPr lang="en-US" altLang="en-US"/>
              <a:pPr/>
              <a:t>‹#›</a:t>
            </a:fld>
            <a:endParaRPr lang="en-US" altLang="en-US" dirty="0"/>
          </a:p>
        </p:txBody>
      </p:sp>
    </p:spTree>
    <p:extLst>
      <p:ext uri="{BB962C8B-B14F-4D97-AF65-F5344CB8AC3E}">
        <p14:creationId xmlns:p14="http://schemas.microsoft.com/office/powerpoint/2010/main" val="856954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0B23D35-037E-4D31-95C9-CC3ED4604394}" type="slidenum">
              <a:rPr lang="en-US" altLang="en-US"/>
              <a:pPr/>
              <a:t>‹#›</a:t>
            </a:fld>
            <a:endParaRPr lang="en-US" altLang="en-US" dirty="0"/>
          </a:p>
        </p:txBody>
      </p:sp>
    </p:spTree>
    <p:extLst>
      <p:ext uri="{BB962C8B-B14F-4D97-AF65-F5344CB8AC3E}">
        <p14:creationId xmlns:p14="http://schemas.microsoft.com/office/powerpoint/2010/main" val="272104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E51A02D-D091-4035-9BCA-540724AC09E0}" type="slidenum">
              <a:rPr lang="en-US" altLang="en-US"/>
              <a:pPr/>
              <a:t>‹#›</a:t>
            </a:fld>
            <a:endParaRPr lang="en-US" altLang="en-US" dirty="0"/>
          </a:p>
        </p:txBody>
      </p:sp>
    </p:spTree>
    <p:extLst>
      <p:ext uri="{BB962C8B-B14F-4D97-AF65-F5344CB8AC3E}">
        <p14:creationId xmlns:p14="http://schemas.microsoft.com/office/powerpoint/2010/main" val="181550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7077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4696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1926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1445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1830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781417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E0D203FA-60DB-4B82-BDB5-B790CFFF0497}" type="slidenum">
              <a:rPr lang="en-US" altLang="en-US"/>
              <a:pPr/>
              <a:t>‹#›</a:t>
            </a:fld>
            <a:endParaRPr lang="en-US" altLang="en-US" dirty="0"/>
          </a:p>
        </p:txBody>
      </p:sp>
    </p:spTree>
    <p:extLst>
      <p:ext uri="{BB962C8B-B14F-4D97-AF65-F5344CB8AC3E}">
        <p14:creationId xmlns:p14="http://schemas.microsoft.com/office/powerpoint/2010/main" val="31562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65.tiff"/><Relationship Id="rId4" Type="http://schemas.openxmlformats.org/officeDocument/2006/relationships/image" Target="../media/image64.tiff"/></Relationships>
</file>

<file path=ppt/slides/_rels/slide1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68.tiff"/><Relationship Id="rId4" Type="http://schemas.openxmlformats.org/officeDocument/2006/relationships/image" Target="../media/image67.tiff"/></Relationships>
</file>

<file path=ppt/slides/_rels/slide1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71.tiff"/><Relationship Id="rId4" Type="http://schemas.openxmlformats.org/officeDocument/2006/relationships/image" Target="../media/image70.tiff"/></Relationships>
</file>

<file path=ppt/slides/_rels/slide1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74.tiff"/><Relationship Id="rId4" Type="http://schemas.openxmlformats.org/officeDocument/2006/relationships/image" Target="../media/image73.tiff"/></Relationships>
</file>

<file path=ppt/slides/_rels/slide1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77.tiff"/><Relationship Id="rId4" Type="http://schemas.openxmlformats.org/officeDocument/2006/relationships/image" Target="../media/image76.tiff"/></Relationships>
</file>

<file path=ppt/slides/_rels/slide1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79.tiff"/></Relationships>
</file>

<file path=ppt/slides/_rels/slide1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81.tiff"/></Relationships>
</file>

<file path=ppt/slides/_rels/slide17.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84.tiff"/><Relationship Id="rId4" Type="http://schemas.openxmlformats.org/officeDocument/2006/relationships/image" Target="../media/image83.tiff"/></Relationships>
</file>

<file path=ppt/slides/_rels/slide18.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86.tiff"/></Relationships>
</file>

<file path=ppt/slides/_rels/slide19.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88.tiff"/></Relationships>
</file>

<file path=ppt/slides/_rels/slide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6.tiff"/></Relationships>
</file>

<file path=ppt/slides/_rels/slide20.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91.tiff"/><Relationship Id="rId4" Type="http://schemas.openxmlformats.org/officeDocument/2006/relationships/image" Target="../media/image90.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98.tiff"/><Relationship Id="rId4" Type="http://schemas.openxmlformats.org/officeDocument/2006/relationships/image" Target="../media/image97.tiff"/></Relationships>
</file>

<file path=ppt/slides/_rels/slide2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101.tiff"/><Relationship Id="rId4" Type="http://schemas.openxmlformats.org/officeDocument/2006/relationships/image" Target="../media/image100.tiff"/></Relationships>
</file>

<file path=ppt/slides/_rels/slide28.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03.tiff"/></Relationships>
</file>

<file path=ppt/slides/_rels/slide29.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105.tiff"/></Relationships>
</file>

<file path=ppt/slides/_rels/slide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8.tiff"/></Relationships>
</file>

<file path=ppt/slides/_rels/slide30.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108.tiff"/><Relationship Id="rId4" Type="http://schemas.openxmlformats.org/officeDocument/2006/relationships/image" Target="../media/image107.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50.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114.tiff"/><Relationship Id="rId4" Type="http://schemas.openxmlformats.org/officeDocument/2006/relationships/image" Target="../media/image113.tiff"/></Relationships>
</file>

<file path=ppt/slides/_rels/slide44.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117.tiff"/><Relationship Id="rId4" Type="http://schemas.openxmlformats.org/officeDocument/2006/relationships/image" Target="../media/image116.tiff"/></Relationships>
</file>

<file path=ppt/slides/_rels/slide45.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120.tiff"/><Relationship Id="rId4" Type="http://schemas.openxmlformats.org/officeDocument/2006/relationships/image" Target="../media/image119.tiff"/></Relationships>
</file>

<file path=ppt/slides/_rels/slide46.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122.tiff"/></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45.xml"/><Relationship Id="rId1" Type="http://schemas.openxmlformats.org/officeDocument/2006/relationships/slideLayout" Target="../slideLayouts/slideLayout28.xml"/><Relationship Id="rId5" Type="http://schemas.openxmlformats.org/officeDocument/2006/relationships/image" Target="../media/image126.tiff"/><Relationship Id="rId4" Type="http://schemas.openxmlformats.org/officeDocument/2006/relationships/image" Target="../media/image125.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53.tiff"/><Relationship Id="rId4" Type="http://schemas.openxmlformats.org/officeDocument/2006/relationships/image" Target="../media/image52.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2.xml"/><Relationship Id="rId1" Type="http://schemas.openxmlformats.org/officeDocument/2006/relationships/slideLayout" Target="../slideLayouts/slideLayout27.xml"/><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3.xml"/><Relationship Id="rId1" Type="http://schemas.openxmlformats.org/officeDocument/2006/relationships/slideLayout" Target="../slideLayouts/slideLayout28.xml"/><Relationship Id="rId5" Type="http://schemas.openxmlformats.org/officeDocument/2006/relationships/image" Target="../media/image138.jpeg"/><Relationship Id="rId4" Type="http://schemas.openxmlformats.org/officeDocument/2006/relationships/image" Target="../media/image137.jpeg"/></Relationships>
</file>

<file path=ppt/slides/_rels/slide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55.tiff"/></Relationships>
</file>

<file path=ppt/slides/_rels/slide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57.tiff"/></Relationships>
</file>

<file path=ppt/slides/_rels/slide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59.tiff"/></Relationships>
</file>

<file path=ppt/slides/_rels/slide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62.tiff"/><Relationship Id="rId4" Type="http://schemas.openxmlformats.org/officeDocument/2006/relationships/image" Target="../media/image6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FBF63-4CF2-354C-8E33-98F9283665A1}"/>
              </a:ext>
            </a:extLst>
          </p:cNvPr>
          <p:cNvSpPr txBox="1"/>
          <p:nvPr/>
        </p:nvSpPr>
        <p:spPr>
          <a:xfrm>
            <a:off x="3640667" y="3708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869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Pierced, metal, cone-shaped strainer</a:t>
            </a:r>
          </a:p>
          <a:p>
            <a:pPr marL="285744" indent="-285744"/>
            <a:r>
              <a:rPr lang="en-US" dirty="0"/>
              <a:t>Strains soups, stocks, other liquids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37280" r="-37280"/>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6719" r="-6990"/>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8521" r="-18521"/>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Allows liquid to drain while retaining solids</a:t>
            </a:r>
          </a:p>
          <a:p>
            <a:pPr marL="285744" indent="-285744"/>
            <a:r>
              <a:rPr lang="en-US" dirty="0"/>
              <a:t>Stands on metal feet</a:t>
            </a:r>
          </a:p>
          <a:p>
            <a:endParaRPr lang="en-US" dirty="0"/>
          </a:p>
        </p:txBody>
      </p:sp>
      <p:sp>
        <p:nvSpPr>
          <p:cNvPr id="20" name="Content Placeholder 19"/>
          <p:cNvSpPr>
            <a:spLocks noGrp="1"/>
          </p:cNvSpPr>
          <p:nvPr>
            <p:ph idx="18"/>
          </p:nvPr>
        </p:nvSpPr>
        <p:spPr/>
        <p:txBody>
          <a:bodyPr/>
          <a:lstStyle/>
          <a:p>
            <a:pPr marL="285744" indent="-285744"/>
            <a:r>
              <a:rPr lang="en-US" dirty="0"/>
              <a:t>Mesh-like material or metal with holes</a:t>
            </a:r>
          </a:p>
          <a:p>
            <a:pPr marL="285744" indent="-285744"/>
            <a:r>
              <a:rPr lang="en-US" dirty="0"/>
              <a:t>Hand-held</a:t>
            </a:r>
          </a:p>
          <a:p>
            <a:pPr marL="285744" indent="-285744"/>
            <a:r>
              <a:rPr lang="en-US" dirty="0"/>
              <a:t>Shaped like a bowl</a:t>
            </a:r>
          </a:p>
          <a:p>
            <a:pPr marL="285744" indent="-285744"/>
            <a:r>
              <a:rPr lang="en-US" dirty="0"/>
              <a:t>Strains pasta, vegetables, other large food items</a:t>
            </a:r>
          </a:p>
          <a:p>
            <a:endParaRPr lang="en-US" dirty="0"/>
          </a:p>
        </p:txBody>
      </p:sp>
      <p:sp>
        <p:nvSpPr>
          <p:cNvPr id="7" name="TextBox 6"/>
          <p:cNvSpPr txBox="1"/>
          <p:nvPr/>
        </p:nvSpPr>
        <p:spPr>
          <a:xfrm>
            <a:off x="1682062" y="544117"/>
            <a:ext cx="1395575" cy="461665"/>
          </a:xfrm>
          <a:prstGeom prst="rect">
            <a:avLst/>
          </a:prstGeom>
          <a:noFill/>
        </p:spPr>
        <p:txBody>
          <a:bodyPr wrap="none" rtlCol="0">
            <a:spAutoFit/>
          </a:bodyPr>
          <a:lstStyle/>
          <a:p>
            <a:r>
              <a:rPr lang="en-US" sz="2400" dirty="0"/>
              <a:t>China cap</a:t>
            </a:r>
          </a:p>
        </p:txBody>
      </p:sp>
      <p:sp>
        <p:nvSpPr>
          <p:cNvPr id="8" name="TextBox 7"/>
          <p:cNvSpPr txBox="1"/>
          <p:nvPr/>
        </p:nvSpPr>
        <p:spPr>
          <a:xfrm>
            <a:off x="9523880" y="543212"/>
            <a:ext cx="1170770" cy="461665"/>
          </a:xfrm>
          <a:prstGeom prst="rect">
            <a:avLst/>
          </a:prstGeom>
          <a:noFill/>
        </p:spPr>
        <p:txBody>
          <a:bodyPr wrap="none" rtlCol="0">
            <a:spAutoFit/>
          </a:bodyPr>
          <a:lstStyle/>
          <a:p>
            <a:r>
              <a:rPr lang="en-US" sz="2400" dirty="0"/>
              <a:t>Strainer</a:t>
            </a:r>
          </a:p>
        </p:txBody>
      </p:sp>
      <p:sp>
        <p:nvSpPr>
          <p:cNvPr id="14" name="TextBox 13"/>
          <p:cNvSpPr txBox="1"/>
          <p:nvPr/>
        </p:nvSpPr>
        <p:spPr>
          <a:xfrm>
            <a:off x="5590227" y="522117"/>
            <a:ext cx="1313180" cy="461665"/>
          </a:xfrm>
          <a:prstGeom prst="rect">
            <a:avLst/>
          </a:prstGeom>
          <a:noFill/>
        </p:spPr>
        <p:txBody>
          <a:bodyPr wrap="none" rtlCol="0">
            <a:spAutoFit/>
          </a:bodyPr>
          <a:lstStyle/>
          <a:p>
            <a:r>
              <a:rPr lang="en-US" sz="2400" dirty="0"/>
              <a:t>Colander</a:t>
            </a:r>
          </a:p>
        </p:txBody>
      </p:sp>
    </p:spTree>
    <p:extLst>
      <p:ext uri="{BB962C8B-B14F-4D97-AF65-F5344CB8AC3E}">
        <p14:creationId xmlns:p14="http://schemas.microsoft.com/office/powerpoint/2010/main" val="3532190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Short, stubby spatula</a:t>
            </a:r>
          </a:p>
          <a:p>
            <a:pPr marL="285744" indent="-285744"/>
            <a:r>
              <a:rPr lang="en-US" dirty="0"/>
              <a:t>Used to spread sandwich filling and condiments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20268" r="-20268"/>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23875" r="-23875"/>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33101" r="-33101"/>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Long, narrow tool</a:t>
            </a:r>
          </a:p>
          <a:p>
            <a:pPr marL="285744" indent="-285744"/>
            <a:r>
              <a:rPr lang="en-US" dirty="0"/>
              <a:t>Flat metal blade</a:t>
            </a:r>
          </a:p>
          <a:p>
            <a:pPr marL="285744" indent="-285744"/>
            <a:r>
              <a:rPr lang="en-US" dirty="0"/>
              <a:t>Frost cakes</a:t>
            </a:r>
          </a:p>
          <a:p>
            <a:pPr marL="285744" indent="-285744"/>
            <a:r>
              <a:rPr lang="en-US" dirty="0"/>
              <a:t>Even out layer of batter</a:t>
            </a:r>
          </a:p>
          <a:p>
            <a:endParaRPr lang="en-US" dirty="0"/>
          </a:p>
        </p:txBody>
      </p:sp>
      <p:sp>
        <p:nvSpPr>
          <p:cNvPr id="20" name="Content Placeholder 19"/>
          <p:cNvSpPr>
            <a:spLocks noGrp="1"/>
          </p:cNvSpPr>
          <p:nvPr>
            <p:ph idx="18"/>
          </p:nvPr>
        </p:nvSpPr>
        <p:spPr/>
        <p:txBody>
          <a:bodyPr/>
          <a:lstStyle/>
          <a:p>
            <a:pPr marL="285744" indent="-285744"/>
            <a:r>
              <a:rPr lang="en-US" dirty="0"/>
              <a:t>Flexible, round-tipped tool</a:t>
            </a:r>
          </a:p>
          <a:p>
            <a:pPr marL="285744" indent="-285744"/>
            <a:r>
              <a:rPr lang="en-US" dirty="0"/>
              <a:t>Ice cakes</a:t>
            </a:r>
          </a:p>
          <a:p>
            <a:pPr marL="285744" indent="-285744"/>
            <a:r>
              <a:rPr lang="en-US" dirty="0"/>
              <a:t>Spread fillings and glazes</a:t>
            </a:r>
          </a:p>
          <a:p>
            <a:pPr marL="285744" indent="-285744"/>
            <a:r>
              <a:rPr lang="en-US" dirty="0"/>
              <a:t>Level dry ingredients</a:t>
            </a:r>
          </a:p>
          <a:p>
            <a:pPr marL="285744" indent="-285744"/>
            <a:r>
              <a:rPr lang="en-US" dirty="0"/>
              <a:t>Turn small pancakes</a:t>
            </a:r>
          </a:p>
          <a:p>
            <a:endParaRPr lang="en-US" dirty="0"/>
          </a:p>
        </p:txBody>
      </p:sp>
      <p:sp>
        <p:nvSpPr>
          <p:cNvPr id="7" name="TextBox 6"/>
          <p:cNvSpPr txBox="1"/>
          <p:nvPr/>
        </p:nvSpPr>
        <p:spPr>
          <a:xfrm>
            <a:off x="1112927" y="555136"/>
            <a:ext cx="2557944" cy="461665"/>
          </a:xfrm>
          <a:prstGeom prst="rect">
            <a:avLst/>
          </a:prstGeom>
          <a:noFill/>
        </p:spPr>
        <p:txBody>
          <a:bodyPr wrap="none" rtlCol="0">
            <a:spAutoFit/>
          </a:bodyPr>
          <a:lstStyle/>
          <a:p>
            <a:r>
              <a:rPr lang="en-US" sz="2400" dirty="0"/>
              <a:t>Sandwich spreader</a:t>
            </a:r>
          </a:p>
        </p:txBody>
      </p:sp>
      <p:sp>
        <p:nvSpPr>
          <p:cNvPr id="8" name="TextBox 7"/>
          <p:cNvSpPr txBox="1"/>
          <p:nvPr/>
        </p:nvSpPr>
        <p:spPr>
          <a:xfrm>
            <a:off x="9038974" y="522874"/>
            <a:ext cx="2131866" cy="461665"/>
          </a:xfrm>
          <a:prstGeom prst="rect">
            <a:avLst/>
          </a:prstGeom>
          <a:noFill/>
        </p:spPr>
        <p:txBody>
          <a:bodyPr wrap="none" rtlCol="0">
            <a:spAutoFit/>
          </a:bodyPr>
          <a:lstStyle/>
          <a:p>
            <a:r>
              <a:rPr lang="en-US" sz="2400" dirty="0"/>
              <a:t>Straight spatula</a:t>
            </a:r>
          </a:p>
        </p:txBody>
      </p:sp>
      <p:sp>
        <p:nvSpPr>
          <p:cNvPr id="14" name="TextBox 13"/>
          <p:cNvSpPr txBox="1"/>
          <p:nvPr/>
        </p:nvSpPr>
        <p:spPr>
          <a:xfrm>
            <a:off x="5279327" y="538908"/>
            <a:ext cx="1924116" cy="461665"/>
          </a:xfrm>
          <a:prstGeom prst="rect">
            <a:avLst/>
          </a:prstGeom>
          <a:noFill/>
        </p:spPr>
        <p:txBody>
          <a:bodyPr wrap="none" rtlCol="0">
            <a:spAutoFit/>
          </a:bodyPr>
          <a:lstStyle/>
          <a:p>
            <a:r>
              <a:rPr lang="en-US" sz="2400" dirty="0"/>
              <a:t>Offset spatula</a:t>
            </a:r>
          </a:p>
        </p:txBody>
      </p:sp>
    </p:spTree>
    <p:extLst>
      <p:ext uri="{BB962C8B-B14F-4D97-AF65-F5344CB8AC3E}">
        <p14:creationId xmlns:p14="http://schemas.microsoft.com/office/powerpoint/2010/main" val="296006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Used to purée food </a:t>
            </a:r>
          </a:p>
          <a:p>
            <a:pPr marL="285744" indent="-285744"/>
            <a:r>
              <a:rPr lang="en-US" dirty="0"/>
              <a:t>Coarse, medium, and fine grating screens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46643" r="-46643"/>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6625" r="-6625"/>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28540" r="-28540"/>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Rice-like pieces of cooked food</a:t>
            </a:r>
          </a:p>
          <a:p>
            <a:pPr marL="285744" indent="-285744"/>
            <a:r>
              <a:rPr lang="en-US" dirty="0"/>
              <a:t>Press through sheet of small </a:t>
            </a:r>
          </a:p>
          <a:p>
            <a:pPr marL="0" indent="0">
              <a:buNone/>
            </a:pPr>
            <a:r>
              <a:rPr lang="en-US" dirty="0"/>
              <a:t>     holes—pierced hopper</a:t>
            </a:r>
          </a:p>
          <a:p>
            <a:endParaRPr lang="en-US" dirty="0"/>
          </a:p>
        </p:txBody>
      </p:sp>
      <p:sp>
        <p:nvSpPr>
          <p:cNvPr id="20" name="Content Placeholder 19"/>
          <p:cNvSpPr>
            <a:spLocks noGrp="1"/>
          </p:cNvSpPr>
          <p:nvPr>
            <p:ph idx="18"/>
          </p:nvPr>
        </p:nvSpPr>
        <p:spPr/>
        <p:txBody>
          <a:bodyPr/>
          <a:lstStyle/>
          <a:p>
            <a:pPr marL="285744" indent="-285744"/>
            <a:r>
              <a:rPr lang="en-US" dirty="0"/>
              <a:t>Screen that stretches across metal or wood base</a:t>
            </a:r>
          </a:p>
          <a:p>
            <a:pPr marL="285744" indent="-285744"/>
            <a:r>
              <a:rPr lang="en-US" dirty="0"/>
              <a:t>Shaped like a drum</a:t>
            </a:r>
          </a:p>
          <a:p>
            <a:pPr marL="285744" indent="-285744"/>
            <a:r>
              <a:rPr lang="en-US" dirty="0"/>
              <a:t>Food forced through</a:t>
            </a:r>
          </a:p>
          <a:p>
            <a:pPr marL="285744" indent="-285744"/>
            <a:r>
              <a:rPr lang="en-US" dirty="0"/>
              <a:t>Purée very soft food</a:t>
            </a:r>
          </a:p>
          <a:p>
            <a:pPr marL="285744" indent="-285744"/>
            <a:r>
              <a:rPr lang="en-US" dirty="0"/>
              <a:t>Remove solids from purées</a:t>
            </a:r>
          </a:p>
        </p:txBody>
      </p:sp>
      <p:sp>
        <p:nvSpPr>
          <p:cNvPr id="7" name="TextBox 6"/>
          <p:cNvSpPr txBox="1"/>
          <p:nvPr/>
        </p:nvSpPr>
        <p:spPr>
          <a:xfrm>
            <a:off x="1721104" y="559762"/>
            <a:ext cx="1333250" cy="461665"/>
          </a:xfrm>
          <a:prstGeom prst="rect">
            <a:avLst/>
          </a:prstGeom>
          <a:noFill/>
        </p:spPr>
        <p:txBody>
          <a:bodyPr wrap="none" rtlCol="0">
            <a:spAutoFit/>
          </a:bodyPr>
          <a:lstStyle/>
          <a:p>
            <a:r>
              <a:rPr lang="en-US" sz="2400" dirty="0"/>
              <a:t>Food mill</a:t>
            </a:r>
          </a:p>
        </p:txBody>
      </p:sp>
      <p:sp>
        <p:nvSpPr>
          <p:cNvPr id="8" name="TextBox 7"/>
          <p:cNvSpPr txBox="1"/>
          <p:nvPr/>
        </p:nvSpPr>
        <p:spPr>
          <a:xfrm>
            <a:off x="8908824" y="545600"/>
            <a:ext cx="2392899" cy="461665"/>
          </a:xfrm>
          <a:prstGeom prst="rect">
            <a:avLst/>
          </a:prstGeom>
          <a:noFill/>
        </p:spPr>
        <p:txBody>
          <a:bodyPr wrap="none" rtlCol="0">
            <a:spAutoFit/>
          </a:bodyPr>
          <a:lstStyle/>
          <a:p>
            <a:r>
              <a:rPr lang="en-US" sz="2400" dirty="0"/>
              <a:t>Tamis/drum sieve</a:t>
            </a:r>
          </a:p>
        </p:txBody>
      </p:sp>
      <p:sp>
        <p:nvSpPr>
          <p:cNvPr id="14" name="TextBox 13"/>
          <p:cNvSpPr txBox="1"/>
          <p:nvPr/>
        </p:nvSpPr>
        <p:spPr>
          <a:xfrm>
            <a:off x="5839458" y="521298"/>
            <a:ext cx="813043" cy="461665"/>
          </a:xfrm>
          <a:prstGeom prst="rect">
            <a:avLst/>
          </a:prstGeom>
          <a:noFill/>
        </p:spPr>
        <p:txBody>
          <a:bodyPr wrap="none" rtlCol="0">
            <a:spAutoFit/>
          </a:bodyPr>
          <a:lstStyle/>
          <a:p>
            <a:r>
              <a:rPr lang="en-US" sz="2400" dirty="0"/>
              <a:t>Ricer</a:t>
            </a:r>
          </a:p>
        </p:txBody>
      </p:sp>
    </p:spTree>
    <p:extLst>
      <p:ext uri="{BB962C8B-B14F-4D97-AF65-F5344CB8AC3E}">
        <p14:creationId xmlns:p14="http://schemas.microsoft.com/office/powerpoint/2010/main" val="3737626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Light, fine-mesh gauze</a:t>
            </a:r>
          </a:p>
          <a:p>
            <a:pPr marL="285744" indent="-285744"/>
            <a:r>
              <a:rPr lang="en-US" dirty="0"/>
              <a:t>Straining liquids</a:t>
            </a:r>
          </a:p>
          <a:p>
            <a:pPr marL="285744" indent="-285744"/>
            <a:r>
              <a:rPr lang="en-US" dirty="0"/>
              <a:t>Bundling herbs</a:t>
            </a:r>
          </a:p>
          <a:p>
            <a:pPr marL="285744" indent="-285744"/>
            <a:r>
              <a:rPr lang="en-US" dirty="0"/>
              <a:t>Thickening yogurt</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23605" r="-23605"/>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42398" r="-42398"/>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28369" r="-28369"/>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Pour liquids from larger containers to a smaller one</a:t>
            </a:r>
          </a:p>
          <a:p>
            <a:endParaRPr lang="en-US" dirty="0"/>
          </a:p>
        </p:txBody>
      </p:sp>
      <p:sp>
        <p:nvSpPr>
          <p:cNvPr id="20" name="Content Placeholder 19"/>
          <p:cNvSpPr>
            <a:spLocks noGrp="1"/>
          </p:cNvSpPr>
          <p:nvPr>
            <p:ph idx="18"/>
          </p:nvPr>
        </p:nvSpPr>
        <p:spPr/>
        <p:txBody>
          <a:bodyPr/>
          <a:lstStyle/>
          <a:p>
            <a:pPr marL="285744" indent="-285744"/>
            <a:r>
              <a:rPr lang="en-US" dirty="0"/>
              <a:t>Sifter</a:t>
            </a:r>
          </a:p>
          <a:p>
            <a:pPr marL="285744" indent="-285744"/>
            <a:r>
              <a:rPr lang="en-US" dirty="0"/>
              <a:t>Mesh screen to sift flour or other dry ingredients</a:t>
            </a:r>
          </a:p>
          <a:p>
            <a:pPr marL="285744" indent="-285744"/>
            <a:r>
              <a:rPr lang="en-US" dirty="0"/>
              <a:t>Remove large impurities</a:t>
            </a:r>
          </a:p>
          <a:p>
            <a:pPr marL="285744" indent="-285744"/>
            <a:r>
              <a:rPr lang="en-US" dirty="0"/>
              <a:t>Combine and aerate food product</a:t>
            </a:r>
          </a:p>
        </p:txBody>
      </p:sp>
      <p:sp>
        <p:nvSpPr>
          <p:cNvPr id="7" name="TextBox 6"/>
          <p:cNvSpPr txBox="1"/>
          <p:nvPr/>
        </p:nvSpPr>
        <p:spPr>
          <a:xfrm>
            <a:off x="1528230" y="555516"/>
            <a:ext cx="1718740" cy="461665"/>
          </a:xfrm>
          <a:prstGeom prst="rect">
            <a:avLst/>
          </a:prstGeom>
          <a:noFill/>
        </p:spPr>
        <p:txBody>
          <a:bodyPr wrap="none" rtlCol="0">
            <a:spAutoFit/>
          </a:bodyPr>
          <a:lstStyle/>
          <a:p>
            <a:r>
              <a:rPr lang="en-US" sz="2400" dirty="0"/>
              <a:t>Cheesecloth</a:t>
            </a:r>
          </a:p>
        </p:txBody>
      </p:sp>
      <p:sp>
        <p:nvSpPr>
          <p:cNvPr id="8" name="TextBox 7"/>
          <p:cNvSpPr txBox="1"/>
          <p:nvPr/>
        </p:nvSpPr>
        <p:spPr>
          <a:xfrm>
            <a:off x="9689695" y="537772"/>
            <a:ext cx="839525" cy="461665"/>
          </a:xfrm>
          <a:prstGeom prst="rect">
            <a:avLst/>
          </a:prstGeom>
          <a:noFill/>
        </p:spPr>
        <p:txBody>
          <a:bodyPr wrap="none" rtlCol="0">
            <a:spAutoFit/>
          </a:bodyPr>
          <a:lstStyle/>
          <a:p>
            <a:r>
              <a:rPr lang="en-US" sz="2400" dirty="0"/>
              <a:t>Sieve</a:t>
            </a:r>
          </a:p>
        </p:txBody>
      </p:sp>
      <p:sp>
        <p:nvSpPr>
          <p:cNvPr id="14" name="TextBox 13"/>
          <p:cNvSpPr txBox="1"/>
          <p:nvPr/>
        </p:nvSpPr>
        <p:spPr>
          <a:xfrm>
            <a:off x="5730470" y="541226"/>
            <a:ext cx="1035861" cy="461665"/>
          </a:xfrm>
          <a:prstGeom prst="rect">
            <a:avLst/>
          </a:prstGeom>
          <a:noFill/>
        </p:spPr>
        <p:txBody>
          <a:bodyPr wrap="none" rtlCol="0">
            <a:spAutoFit/>
          </a:bodyPr>
          <a:lstStyle/>
          <a:p>
            <a:r>
              <a:rPr lang="en-US" sz="2400" dirty="0"/>
              <a:t>Funnel</a:t>
            </a:r>
          </a:p>
        </p:txBody>
      </p:sp>
    </p:spTree>
    <p:extLst>
      <p:ext uri="{BB962C8B-B14F-4D97-AF65-F5344CB8AC3E}">
        <p14:creationId xmlns:p14="http://schemas.microsoft.com/office/powerpoint/2010/main" val="1183760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Whisk</a:t>
            </a:r>
          </a:p>
          <a:p>
            <a:pPr marL="285744" indent="-285744"/>
            <a:r>
              <a:rPr lang="en-US" dirty="0"/>
              <a:t>Mix, beat, and stir food</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39831" r="-39133"/>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40810" r="-40810"/>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22567" r="-22567"/>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Scraper</a:t>
            </a:r>
          </a:p>
          <a:p>
            <a:pPr marL="285744" indent="-285744"/>
            <a:r>
              <a:rPr lang="en-US" dirty="0"/>
              <a:t>Fold ingredients together</a:t>
            </a:r>
          </a:p>
          <a:p>
            <a:pPr marL="285744" indent="-285744"/>
            <a:r>
              <a:rPr lang="en-US" dirty="0"/>
              <a:t>Scrape sides of bowls</a:t>
            </a:r>
          </a:p>
          <a:p>
            <a:endParaRPr lang="en-US" dirty="0"/>
          </a:p>
        </p:txBody>
      </p:sp>
      <p:sp>
        <p:nvSpPr>
          <p:cNvPr id="20" name="Content Placeholder 19"/>
          <p:cNvSpPr>
            <a:spLocks noGrp="1"/>
          </p:cNvSpPr>
          <p:nvPr>
            <p:ph idx="18"/>
          </p:nvPr>
        </p:nvSpPr>
        <p:spPr/>
        <p:txBody>
          <a:bodyPr/>
          <a:lstStyle/>
          <a:p>
            <a:pPr marL="285744" indent="-285744"/>
            <a:r>
              <a:rPr lang="en-US" dirty="0"/>
              <a:t>Flat head with holes</a:t>
            </a:r>
          </a:p>
          <a:p>
            <a:pPr marL="285744" indent="-285744"/>
            <a:r>
              <a:rPr lang="en-US" dirty="0"/>
              <a:t>Remove foam from stock or soup</a:t>
            </a:r>
          </a:p>
          <a:p>
            <a:pPr marL="285744" indent="-285744"/>
            <a:r>
              <a:rPr lang="en-US" dirty="0"/>
              <a:t>Remove solid ingredients from liquids</a:t>
            </a:r>
          </a:p>
        </p:txBody>
      </p:sp>
      <p:sp>
        <p:nvSpPr>
          <p:cNvPr id="7" name="TextBox 6"/>
          <p:cNvSpPr txBox="1"/>
          <p:nvPr/>
        </p:nvSpPr>
        <p:spPr>
          <a:xfrm>
            <a:off x="1655207" y="526561"/>
            <a:ext cx="1469505" cy="461665"/>
          </a:xfrm>
          <a:prstGeom prst="rect">
            <a:avLst/>
          </a:prstGeom>
          <a:noFill/>
        </p:spPr>
        <p:txBody>
          <a:bodyPr wrap="none" rtlCol="0">
            <a:spAutoFit/>
          </a:bodyPr>
          <a:lstStyle/>
          <a:p>
            <a:r>
              <a:rPr lang="en-US" sz="2400" dirty="0"/>
              <a:t>Wire whip</a:t>
            </a:r>
          </a:p>
        </p:txBody>
      </p:sp>
      <p:sp>
        <p:nvSpPr>
          <p:cNvPr id="8" name="TextBox 7"/>
          <p:cNvSpPr txBox="1"/>
          <p:nvPr/>
        </p:nvSpPr>
        <p:spPr>
          <a:xfrm>
            <a:off x="9465435" y="522972"/>
            <a:ext cx="1287532" cy="461665"/>
          </a:xfrm>
          <a:prstGeom prst="rect">
            <a:avLst/>
          </a:prstGeom>
          <a:noFill/>
        </p:spPr>
        <p:txBody>
          <a:bodyPr wrap="none" rtlCol="0">
            <a:spAutoFit/>
          </a:bodyPr>
          <a:lstStyle/>
          <a:p>
            <a:r>
              <a:rPr lang="en-US" sz="2400" dirty="0"/>
              <a:t>Skimmer</a:t>
            </a:r>
          </a:p>
        </p:txBody>
      </p:sp>
      <p:sp>
        <p:nvSpPr>
          <p:cNvPr id="14" name="TextBox 13"/>
          <p:cNvSpPr txBox="1"/>
          <p:nvPr/>
        </p:nvSpPr>
        <p:spPr>
          <a:xfrm>
            <a:off x="5209538" y="518584"/>
            <a:ext cx="2076659" cy="461665"/>
          </a:xfrm>
          <a:prstGeom prst="rect">
            <a:avLst/>
          </a:prstGeom>
          <a:noFill/>
        </p:spPr>
        <p:txBody>
          <a:bodyPr wrap="none" rtlCol="0">
            <a:spAutoFit/>
          </a:bodyPr>
          <a:lstStyle/>
          <a:p>
            <a:r>
              <a:rPr lang="en-US" sz="2400" dirty="0"/>
              <a:t>Rubber spatula</a:t>
            </a:r>
          </a:p>
        </p:txBody>
      </p:sp>
    </p:spTree>
    <p:extLst>
      <p:ext uri="{BB962C8B-B14F-4D97-AF65-F5344CB8AC3E}">
        <p14:creationId xmlns:p14="http://schemas.microsoft.com/office/powerpoint/2010/main" val="117598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Kitchen fork</a:t>
            </a:r>
          </a:p>
          <a:p>
            <a:pPr marL="285744" indent="-285744"/>
            <a:r>
              <a:rPr lang="en-US" dirty="0"/>
              <a:t>Lift items onto plate</a:t>
            </a:r>
          </a:p>
          <a:p>
            <a:pPr marL="285744" indent="-285744"/>
            <a:r>
              <a:rPr lang="en-US" dirty="0"/>
              <a:t>Steady an item being cut</a:t>
            </a:r>
          </a:p>
          <a:p>
            <a:pPr marL="285744" indent="-285744"/>
            <a:r>
              <a:rPr lang="en-US" dirty="0"/>
              <a:t>Do not use to turn dry-cooked meats</a:t>
            </a:r>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48996" r="-48996"/>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Scissor-like utensil</a:t>
            </a:r>
          </a:p>
          <a:p>
            <a:pPr marL="285744" indent="-285744"/>
            <a:r>
              <a:rPr lang="en-US" dirty="0"/>
              <a:t>Pick up and handle solid food</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6124" r="-6124"/>
          <a:stretch/>
        </p:blipFill>
        <p:spPr>
          <a:prstGeom prst="rect">
            <a:avLst/>
          </a:prstGeom>
          <a:solidFill>
            <a:schemeClr val="bg1"/>
          </a:solidFill>
        </p:spPr>
      </p:pic>
      <p:sp>
        <p:nvSpPr>
          <p:cNvPr id="7" name="TextBox 6"/>
          <p:cNvSpPr txBox="1"/>
          <p:nvPr/>
        </p:nvSpPr>
        <p:spPr>
          <a:xfrm>
            <a:off x="1815339" y="536622"/>
            <a:ext cx="1555939" cy="461665"/>
          </a:xfrm>
          <a:prstGeom prst="rect">
            <a:avLst/>
          </a:prstGeom>
          <a:noFill/>
        </p:spPr>
        <p:txBody>
          <a:bodyPr wrap="none" rtlCol="0">
            <a:spAutoFit/>
          </a:bodyPr>
          <a:lstStyle/>
          <a:p>
            <a:r>
              <a:rPr lang="en-US" sz="2400" dirty="0"/>
              <a:t>Cook’s fork</a:t>
            </a:r>
          </a:p>
        </p:txBody>
      </p:sp>
      <p:sp>
        <p:nvSpPr>
          <p:cNvPr id="14" name="TextBox 13"/>
          <p:cNvSpPr txBox="1"/>
          <p:nvPr/>
        </p:nvSpPr>
        <p:spPr>
          <a:xfrm>
            <a:off x="6511465" y="524476"/>
            <a:ext cx="896592" cy="461665"/>
          </a:xfrm>
          <a:prstGeom prst="rect">
            <a:avLst/>
          </a:prstGeom>
          <a:noFill/>
        </p:spPr>
        <p:txBody>
          <a:bodyPr wrap="none" rtlCol="0">
            <a:spAutoFit/>
          </a:bodyPr>
          <a:lstStyle/>
          <a:p>
            <a:r>
              <a:rPr lang="en-US" sz="2400" dirty="0"/>
              <a:t>Tongs</a:t>
            </a:r>
          </a:p>
        </p:txBody>
      </p:sp>
    </p:spTree>
    <p:extLst>
      <p:ext uri="{BB962C8B-B14F-4D97-AF65-F5344CB8AC3E}">
        <p14:creationId xmlns:p14="http://schemas.microsoft.com/office/powerpoint/2010/main" val="355494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Solid, perforated, or slotted</a:t>
            </a:r>
          </a:p>
          <a:p>
            <a:pPr marL="285744" indent="-285744"/>
            <a:r>
              <a:rPr lang="en-US" dirty="0"/>
              <a:t>Stainless steel</a:t>
            </a:r>
          </a:p>
          <a:p>
            <a:pPr marL="285744" indent="-285744"/>
            <a:r>
              <a:rPr lang="en-US" dirty="0"/>
              <a:t>Holds three ounces</a:t>
            </a:r>
          </a:p>
          <a:p>
            <a:pPr marL="285744" indent="-285744"/>
            <a:r>
              <a:rPr lang="en-US" dirty="0"/>
              <a:t>Solid spoons—liquids or solid ingredients</a:t>
            </a:r>
          </a:p>
          <a:p>
            <a:pPr marL="285744" indent="-285744"/>
            <a:r>
              <a:rPr lang="en-US" dirty="0"/>
              <a:t>Perforated or slotted spoons—allow liquids to drain</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52430" r="-52430"/>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Lift out and serve pie pieces</a:t>
            </a:r>
          </a:p>
          <a:p>
            <a:pPr marL="285744" indent="-285744"/>
            <a:r>
              <a:rPr lang="en-US" dirty="0"/>
              <a:t>Wedge spatula</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7883" r="-37883"/>
          <a:stretch/>
        </p:blipFill>
        <p:spPr>
          <a:prstGeom prst="rect">
            <a:avLst/>
          </a:prstGeom>
          <a:solidFill>
            <a:schemeClr val="bg1"/>
          </a:solidFill>
        </p:spPr>
      </p:pic>
      <p:sp>
        <p:nvSpPr>
          <p:cNvPr id="7" name="TextBox 6"/>
          <p:cNvSpPr txBox="1"/>
          <p:nvPr/>
        </p:nvSpPr>
        <p:spPr>
          <a:xfrm>
            <a:off x="2052823" y="533218"/>
            <a:ext cx="1093569" cy="461665"/>
          </a:xfrm>
          <a:prstGeom prst="rect">
            <a:avLst/>
          </a:prstGeom>
          <a:noFill/>
        </p:spPr>
        <p:txBody>
          <a:bodyPr wrap="none" rtlCol="0">
            <a:spAutoFit/>
          </a:bodyPr>
          <a:lstStyle/>
          <a:p>
            <a:r>
              <a:rPr lang="en-US" sz="2400" dirty="0"/>
              <a:t>Spoons</a:t>
            </a:r>
          </a:p>
        </p:txBody>
      </p:sp>
      <p:sp>
        <p:nvSpPr>
          <p:cNvPr id="14" name="TextBox 13"/>
          <p:cNvSpPr txBox="1"/>
          <p:nvPr/>
        </p:nvSpPr>
        <p:spPr>
          <a:xfrm>
            <a:off x="6253895" y="524878"/>
            <a:ext cx="1418978" cy="461665"/>
          </a:xfrm>
          <a:prstGeom prst="rect">
            <a:avLst/>
          </a:prstGeom>
          <a:noFill/>
        </p:spPr>
        <p:txBody>
          <a:bodyPr wrap="none" rtlCol="0">
            <a:spAutoFit/>
          </a:bodyPr>
          <a:lstStyle/>
          <a:p>
            <a:r>
              <a:rPr lang="en-US" sz="2400" dirty="0"/>
              <a:t>Pie server</a:t>
            </a:r>
          </a:p>
        </p:txBody>
      </p:sp>
    </p:spTree>
    <p:extLst>
      <p:ext uri="{BB962C8B-B14F-4D97-AF65-F5344CB8AC3E}">
        <p14:creationId xmlns:p14="http://schemas.microsoft.com/office/powerpoint/2010/main" val="1200043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Utensils</a:t>
            </a:r>
          </a:p>
        </p:txBody>
      </p:sp>
      <p:sp>
        <p:nvSpPr>
          <p:cNvPr id="3" name="Content Placeholder 2"/>
          <p:cNvSpPr>
            <a:spLocks noGrp="1"/>
          </p:cNvSpPr>
          <p:nvPr>
            <p:ph idx="1"/>
          </p:nvPr>
        </p:nvSpPr>
        <p:spPr/>
        <p:txBody>
          <a:bodyPr/>
          <a:lstStyle/>
          <a:p>
            <a:pPr marL="283464" indent="-283464"/>
            <a:r>
              <a:rPr lang="en-US" dirty="0"/>
              <a:t>Weigh dry ingredients</a:t>
            </a:r>
          </a:p>
          <a:p>
            <a:endParaRPr lang="en-US" dirty="0"/>
          </a:p>
        </p:txBody>
      </p:sp>
      <p:pic>
        <p:nvPicPr>
          <p:cNvPr id="10" name="Picture Placeholder 9"/>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22065" r="-22065"/>
          <a:stretch/>
        </p:blipFill>
        <p:spPr>
          <a:prstGeom prst="rect">
            <a:avLst/>
          </a:prstGeom>
          <a:solidFill>
            <a:schemeClr val="bg1"/>
          </a:solidFill>
        </p:spPr>
      </p:pic>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8664" r="-34325"/>
          <a:stretch/>
        </p:blipFill>
        <p:spPr>
          <a:prstGeom prst="rect">
            <a:avLst/>
          </a:prstGeom>
          <a:solidFill>
            <a:schemeClr val="bg1"/>
          </a:solidFill>
        </p:spPr>
      </p:pic>
      <p:pic>
        <p:nvPicPr>
          <p:cNvPr id="15" name="Picture Placeholder 14"/>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39217" r="-39217"/>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Precise scale</a:t>
            </a:r>
          </a:p>
          <a:p>
            <a:pPr marL="285744" indent="-285744"/>
            <a:r>
              <a:rPr lang="en-US" dirty="0"/>
              <a:t>Measure weight</a:t>
            </a:r>
          </a:p>
          <a:p>
            <a:pPr marL="285744" indent="-285744"/>
            <a:r>
              <a:rPr lang="en-US" dirty="0"/>
              <a:t>U.S. and metric systems</a:t>
            </a:r>
          </a:p>
          <a:p>
            <a:endParaRPr lang="en-US" dirty="0"/>
          </a:p>
        </p:txBody>
      </p:sp>
      <p:sp>
        <p:nvSpPr>
          <p:cNvPr id="20" name="Content Placeholder 19"/>
          <p:cNvSpPr>
            <a:spLocks noGrp="1"/>
          </p:cNvSpPr>
          <p:nvPr>
            <p:ph idx="18"/>
          </p:nvPr>
        </p:nvSpPr>
        <p:spPr/>
        <p:txBody>
          <a:bodyPr/>
          <a:lstStyle/>
          <a:p>
            <a:pPr marL="285744" indent="-285744"/>
            <a:r>
              <a:rPr lang="en-US" dirty="0"/>
              <a:t>Measure recipe ingredients</a:t>
            </a:r>
          </a:p>
          <a:p>
            <a:pPr marL="285744" indent="-285744"/>
            <a:r>
              <a:rPr lang="en-US" dirty="0"/>
              <a:t>¼ ounce to 1 pound to 2 pounds</a:t>
            </a:r>
          </a:p>
          <a:p>
            <a:endParaRPr lang="en-US" dirty="0"/>
          </a:p>
        </p:txBody>
      </p:sp>
      <p:sp>
        <p:nvSpPr>
          <p:cNvPr id="7" name="TextBox 6"/>
          <p:cNvSpPr txBox="1"/>
          <p:nvPr/>
        </p:nvSpPr>
        <p:spPr>
          <a:xfrm>
            <a:off x="612292" y="536661"/>
            <a:ext cx="3550203" cy="461665"/>
          </a:xfrm>
          <a:prstGeom prst="rect">
            <a:avLst/>
          </a:prstGeom>
          <a:noFill/>
        </p:spPr>
        <p:txBody>
          <a:bodyPr wrap="none" rtlCol="0">
            <a:spAutoFit/>
          </a:bodyPr>
          <a:lstStyle/>
          <a:p>
            <a:r>
              <a:rPr lang="en-US" sz="2400" dirty="0"/>
              <a:t>Balance scale/baker’s scale</a:t>
            </a:r>
          </a:p>
        </p:txBody>
      </p:sp>
      <p:sp>
        <p:nvSpPr>
          <p:cNvPr id="8" name="TextBox 7"/>
          <p:cNvSpPr txBox="1"/>
          <p:nvPr/>
        </p:nvSpPr>
        <p:spPr>
          <a:xfrm>
            <a:off x="9223403" y="532068"/>
            <a:ext cx="1791901" cy="461665"/>
          </a:xfrm>
          <a:prstGeom prst="rect">
            <a:avLst/>
          </a:prstGeom>
          <a:noFill/>
        </p:spPr>
        <p:txBody>
          <a:bodyPr wrap="none" rtlCol="0">
            <a:spAutoFit/>
          </a:bodyPr>
          <a:lstStyle/>
          <a:p>
            <a:r>
              <a:rPr lang="en-US" sz="2400" dirty="0"/>
              <a:t>Portion scale</a:t>
            </a:r>
          </a:p>
        </p:txBody>
      </p:sp>
      <p:sp>
        <p:nvSpPr>
          <p:cNvPr id="14" name="TextBox 13"/>
          <p:cNvSpPr txBox="1"/>
          <p:nvPr/>
        </p:nvSpPr>
        <p:spPr>
          <a:xfrm>
            <a:off x="4830200" y="517089"/>
            <a:ext cx="2837893" cy="461665"/>
          </a:xfrm>
          <a:prstGeom prst="rect">
            <a:avLst/>
          </a:prstGeom>
          <a:noFill/>
        </p:spPr>
        <p:txBody>
          <a:bodyPr wrap="none" rtlCol="0">
            <a:spAutoFit/>
          </a:bodyPr>
          <a:lstStyle/>
          <a:p>
            <a:r>
              <a:rPr lang="en-US" sz="2400" dirty="0"/>
              <a:t>Digital (electric) scale</a:t>
            </a:r>
          </a:p>
        </p:txBody>
      </p:sp>
    </p:spTree>
    <p:extLst>
      <p:ext uri="{BB962C8B-B14F-4D97-AF65-F5344CB8AC3E}">
        <p14:creationId xmlns:p14="http://schemas.microsoft.com/office/powerpoint/2010/main" val="24054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Check temperature of large or thick food</a:t>
            </a:r>
          </a:p>
          <a:p>
            <a:pPr marL="285744" indent="-285744"/>
            <a:r>
              <a:rPr lang="en-US" dirty="0"/>
              <a:t>Insert up to dimple</a:t>
            </a:r>
          </a:p>
          <a:p>
            <a:pPr marL="285744" indent="-285744"/>
            <a:r>
              <a:rPr lang="en-US" dirty="0"/>
              <a:t>Hold for at least 15 seconds</a:t>
            </a:r>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41070" r="-41070"/>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Check temperature of thick or thin food</a:t>
            </a:r>
          </a:p>
          <a:p>
            <a:pPr marL="285744" indent="-285744"/>
            <a:r>
              <a:rPr lang="en-US" dirty="0"/>
              <a:t>Instant read</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69623" r="-69623"/>
          <a:stretch/>
        </p:blipFill>
        <p:spPr>
          <a:prstGeom prst="rect">
            <a:avLst/>
          </a:prstGeom>
          <a:solidFill>
            <a:schemeClr val="bg1"/>
          </a:solidFill>
        </p:spPr>
      </p:pic>
      <p:sp>
        <p:nvSpPr>
          <p:cNvPr id="7" name="TextBox 6"/>
          <p:cNvSpPr txBox="1"/>
          <p:nvPr/>
        </p:nvSpPr>
        <p:spPr>
          <a:xfrm>
            <a:off x="388003" y="536986"/>
            <a:ext cx="4413068" cy="461665"/>
          </a:xfrm>
          <a:prstGeom prst="rect">
            <a:avLst/>
          </a:prstGeom>
          <a:noFill/>
        </p:spPr>
        <p:txBody>
          <a:bodyPr wrap="none" rtlCol="0">
            <a:spAutoFit/>
          </a:bodyPr>
          <a:lstStyle/>
          <a:p>
            <a:r>
              <a:rPr lang="en-US" sz="2400" dirty="0"/>
              <a:t>Bimetallic stemmed thermometer</a:t>
            </a:r>
          </a:p>
        </p:txBody>
      </p:sp>
      <p:sp>
        <p:nvSpPr>
          <p:cNvPr id="14" name="TextBox 13"/>
          <p:cNvSpPr txBox="1"/>
          <p:nvPr/>
        </p:nvSpPr>
        <p:spPr>
          <a:xfrm>
            <a:off x="5964268" y="542290"/>
            <a:ext cx="2003241" cy="461665"/>
          </a:xfrm>
          <a:prstGeom prst="rect">
            <a:avLst/>
          </a:prstGeom>
          <a:noFill/>
        </p:spPr>
        <p:txBody>
          <a:bodyPr wrap="none" rtlCol="0">
            <a:spAutoFit/>
          </a:bodyPr>
          <a:lstStyle/>
          <a:p>
            <a:r>
              <a:rPr lang="en-US" sz="2400" dirty="0"/>
              <a:t>Thermocouple</a:t>
            </a:r>
          </a:p>
        </p:txBody>
      </p:sp>
    </p:spTree>
    <p:extLst>
      <p:ext uri="{BB962C8B-B14F-4D97-AF65-F5344CB8AC3E}">
        <p14:creationId xmlns:p14="http://schemas.microsoft.com/office/powerpoint/2010/main" val="2804275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Measure fluid ounces and milliliters</a:t>
            </a:r>
          </a:p>
          <a:p>
            <a:pPr marL="285744" indent="-285744"/>
            <a:r>
              <a:rPr lang="en-US" dirty="0"/>
              <a:t>Portion out liquids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75411" r="-75411"/>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Short-handled measuring utensil</a:t>
            </a:r>
          </a:p>
          <a:p>
            <a:pPr marL="285744" indent="-285744"/>
            <a:r>
              <a:rPr lang="en-US" dirty="0"/>
              <a:t>Scoop out soft foods</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66599" r="-66599"/>
          <a:stretch/>
        </p:blipFill>
        <p:spPr>
          <a:prstGeom prst="rect">
            <a:avLst/>
          </a:prstGeom>
          <a:solidFill>
            <a:schemeClr val="bg1"/>
          </a:solidFill>
        </p:spPr>
      </p:pic>
      <p:sp>
        <p:nvSpPr>
          <p:cNvPr id="7" name="TextBox 6"/>
          <p:cNvSpPr txBox="1"/>
          <p:nvPr/>
        </p:nvSpPr>
        <p:spPr>
          <a:xfrm>
            <a:off x="2170276" y="532960"/>
            <a:ext cx="848309" cy="461665"/>
          </a:xfrm>
          <a:prstGeom prst="rect">
            <a:avLst/>
          </a:prstGeom>
          <a:noFill/>
        </p:spPr>
        <p:txBody>
          <a:bodyPr wrap="none" rtlCol="0">
            <a:spAutoFit/>
          </a:bodyPr>
          <a:lstStyle/>
          <a:p>
            <a:r>
              <a:rPr lang="en-US" sz="2400" dirty="0"/>
              <a:t>Ladle</a:t>
            </a:r>
          </a:p>
        </p:txBody>
      </p:sp>
      <p:sp>
        <p:nvSpPr>
          <p:cNvPr id="14" name="TextBox 13"/>
          <p:cNvSpPr txBox="1"/>
          <p:nvPr/>
        </p:nvSpPr>
        <p:spPr>
          <a:xfrm>
            <a:off x="6006741" y="531168"/>
            <a:ext cx="1905715" cy="461665"/>
          </a:xfrm>
          <a:prstGeom prst="rect">
            <a:avLst/>
          </a:prstGeom>
          <a:noFill/>
        </p:spPr>
        <p:txBody>
          <a:bodyPr wrap="none" rtlCol="0">
            <a:spAutoFit/>
          </a:bodyPr>
          <a:lstStyle/>
          <a:p>
            <a:r>
              <a:rPr lang="en-US" sz="2400" dirty="0"/>
              <a:t>Portion scoop</a:t>
            </a:r>
          </a:p>
        </p:txBody>
      </p:sp>
    </p:spTree>
    <p:extLst>
      <p:ext uri="{BB962C8B-B14F-4D97-AF65-F5344CB8AC3E}">
        <p14:creationId xmlns:p14="http://schemas.microsoft.com/office/powerpoint/2010/main" val="1912386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Rigid, small sheet of stainless steel</a:t>
            </a:r>
          </a:p>
          <a:p>
            <a:pPr marL="285744" indent="-285744"/>
            <a:r>
              <a:rPr lang="en-US" dirty="0"/>
              <a:t>Metal blade</a:t>
            </a:r>
          </a:p>
          <a:p>
            <a:pPr marL="285744" indent="-285744"/>
            <a:r>
              <a:rPr lang="en-US" dirty="0"/>
              <a:t>Scrape material off of work surface</a:t>
            </a:r>
          </a:p>
          <a:p>
            <a:pPr marL="285744" indent="-285744"/>
            <a:r>
              <a:rPr lang="en-US" dirty="0"/>
              <a:t>Cut or portion soft items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33032" r="-26835"/>
          <a:stretch/>
        </p:blipFill>
        <p:spPr>
          <a:prstGeom prst="rect">
            <a:avLst/>
          </a:prstGeom>
          <a:solidFill>
            <a:schemeClr val="bg1"/>
          </a:solidFill>
        </p:spPr>
      </p:pic>
      <p:sp>
        <p:nvSpPr>
          <p:cNvPr id="12" name="Content Placeholder 11"/>
          <p:cNvSpPr>
            <a:spLocks noGrp="1"/>
          </p:cNvSpPr>
          <p:nvPr>
            <p:ph idx="13"/>
          </p:nvPr>
        </p:nvSpPr>
        <p:spPr/>
        <p:txBody>
          <a:bodyPr/>
          <a:lstStyle/>
          <a:p>
            <a:pPr marL="285744" indent="-285744"/>
            <a:r>
              <a:rPr lang="en-US" dirty="0"/>
              <a:t>Flexible piece of rubber or plastic</a:t>
            </a:r>
          </a:p>
          <a:p>
            <a:pPr marL="285744" indent="-285744"/>
            <a:r>
              <a:rPr lang="en-US" dirty="0"/>
              <a:t>Combine ingredients in bowl</a:t>
            </a:r>
          </a:p>
          <a:p>
            <a:pPr marL="285744" indent="-285744"/>
            <a:r>
              <a:rPr lang="en-US" dirty="0"/>
              <a:t>Scrape out ingredients</a:t>
            </a:r>
          </a:p>
          <a:p>
            <a:pPr marL="285744" indent="-285744"/>
            <a:r>
              <a:rPr lang="en-US" dirty="0"/>
              <a:t>Cut and separate dough</a:t>
            </a:r>
          </a:p>
          <a:p>
            <a:pPr marL="285744" indent="-285744"/>
            <a:r>
              <a:rPr lang="en-US" dirty="0"/>
              <a:t>Scrape dough and flour from wooden worktables</a:t>
            </a:r>
          </a:p>
        </p:txBody>
      </p:sp>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4524" r="-32566"/>
          <a:stretch/>
        </p:blipFill>
        <p:spPr>
          <a:prstGeom prst="rect">
            <a:avLst/>
          </a:prstGeom>
          <a:solidFill>
            <a:schemeClr val="bg1"/>
          </a:solidFill>
        </p:spPr>
      </p:pic>
      <p:sp>
        <p:nvSpPr>
          <p:cNvPr id="7" name="TextBox 6"/>
          <p:cNvSpPr txBox="1"/>
          <p:nvPr/>
        </p:nvSpPr>
        <p:spPr>
          <a:xfrm>
            <a:off x="1615885" y="530332"/>
            <a:ext cx="1949829" cy="461665"/>
          </a:xfrm>
          <a:prstGeom prst="rect">
            <a:avLst/>
          </a:prstGeom>
          <a:noFill/>
        </p:spPr>
        <p:txBody>
          <a:bodyPr wrap="none" rtlCol="0">
            <a:spAutoFit/>
          </a:bodyPr>
          <a:lstStyle/>
          <a:p>
            <a:r>
              <a:rPr lang="en-US" sz="2400" dirty="0"/>
              <a:t>Bench scraper</a:t>
            </a:r>
          </a:p>
        </p:txBody>
      </p:sp>
      <p:sp>
        <p:nvSpPr>
          <p:cNvPr id="8" name="TextBox 7"/>
          <p:cNvSpPr txBox="1"/>
          <p:nvPr/>
        </p:nvSpPr>
        <p:spPr>
          <a:xfrm>
            <a:off x="6062880" y="517121"/>
            <a:ext cx="1793440" cy="461665"/>
          </a:xfrm>
          <a:prstGeom prst="rect">
            <a:avLst/>
          </a:prstGeom>
          <a:noFill/>
        </p:spPr>
        <p:txBody>
          <a:bodyPr wrap="none" rtlCol="0">
            <a:spAutoFit/>
          </a:bodyPr>
          <a:lstStyle/>
          <a:p>
            <a:r>
              <a:rPr lang="en-US" sz="2400" dirty="0"/>
              <a:t>Bowl scraper</a:t>
            </a:r>
          </a:p>
        </p:txBody>
      </p:sp>
    </p:spTree>
    <p:extLst>
      <p:ext uri="{BB962C8B-B14F-4D97-AF65-F5344CB8AC3E}">
        <p14:creationId xmlns:p14="http://schemas.microsoft.com/office/powerpoint/2010/main" val="777821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Utensils</a:t>
            </a:r>
          </a:p>
        </p:txBody>
      </p:sp>
      <p:sp>
        <p:nvSpPr>
          <p:cNvPr id="5" name="Content Placeholder 4"/>
          <p:cNvSpPr>
            <a:spLocks noGrp="1"/>
          </p:cNvSpPr>
          <p:nvPr>
            <p:ph idx="1"/>
          </p:nvPr>
        </p:nvSpPr>
        <p:spPr/>
        <p:txBody>
          <a:bodyPr/>
          <a:lstStyle/>
          <a:p>
            <a:pPr marL="285744" indent="-285744"/>
            <a:r>
              <a:rPr lang="en-US" dirty="0"/>
              <a:t>Measures dry goods and liquids</a:t>
            </a:r>
          </a:p>
          <a:p>
            <a:pPr marL="285744" indent="-285744"/>
            <a:r>
              <a:rPr lang="en-US" dirty="0"/>
              <a:t>Spouts used for measuring and pouring liquids</a:t>
            </a:r>
          </a:p>
          <a:p>
            <a:pPr marL="285744" indent="-285744"/>
            <a:r>
              <a:rPr lang="en-US" dirty="0"/>
              <a:t>¼-cup, ⅓-cup, ½-cup, and 1-cup sizes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55724" r="-55724"/>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3804" r="-33804"/>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42045" r="-42045"/>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Measure small quantities of spices or liquids</a:t>
            </a:r>
          </a:p>
          <a:p>
            <a:pPr marL="285744" indent="-285744"/>
            <a:r>
              <a:rPr lang="en-US" dirty="0"/>
              <a:t>¼ teaspoon, ½ teaspoon, 1 teaspoon, and 1 tablespoon</a:t>
            </a:r>
          </a:p>
          <a:p>
            <a:endParaRPr lang="en-US" dirty="0"/>
          </a:p>
        </p:txBody>
      </p:sp>
      <p:sp>
        <p:nvSpPr>
          <p:cNvPr id="20" name="Content Placeholder 19"/>
          <p:cNvSpPr>
            <a:spLocks noGrp="1"/>
          </p:cNvSpPr>
          <p:nvPr>
            <p:ph idx="18"/>
          </p:nvPr>
        </p:nvSpPr>
        <p:spPr/>
        <p:txBody>
          <a:bodyPr/>
          <a:lstStyle/>
          <a:p>
            <a:pPr marL="285744" indent="-285744"/>
            <a:r>
              <a:rPr lang="en-US" dirty="0"/>
              <a:t>Similar to liquid measuring cups—bigger</a:t>
            </a:r>
          </a:p>
          <a:p>
            <a:pPr marL="285744" indent="-285744"/>
            <a:r>
              <a:rPr lang="en-US" dirty="0"/>
              <a:t>1 pint, 1 quart, ½ gallon, and 1 gallon</a:t>
            </a:r>
          </a:p>
          <a:p>
            <a:endParaRPr lang="en-US" dirty="0"/>
          </a:p>
        </p:txBody>
      </p:sp>
      <p:sp>
        <p:nvSpPr>
          <p:cNvPr id="7" name="TextBox 6"/>
          <p:cNvSpPr txBox="1"/>
          <p:nvPr/>
        </p:nvSpPr>
        <p:spPr>
          <a:xfrm>
            <a:off x="1368731" y="540800"/>
            <a:ext cx="2037737" cy="461665"/>
          </a:xfrm>
          <a:prstGeom prst="rect">
            <a:avLst/>
          </a:prstGeom>
          <a:noFill/>
        </p:spPr>
        <p:txBody>
          <a:bodyPr wrap="none" rtlCol="0">
            <a:spAutoFit/>
          </a:bodyPr>
          <a:lstStyle/>
          <a:p>
            <a:r>
              <a:rPr lang="en-US" sz="2400" dirty="0"/>
              <a:t>Measuring cup</a:t>
            </a:r>
          </a:p>
        </p:txBody>
      </p:sp>
      <p:sp>
        <p:nvSpPr>
          <p:cNvPr id="8" name="TextBox 7"/>
          <p:cNvSpPr txBox="1"/>
          <p:nvPr/>
        </p:nvSpPr>
        <p:spPr>
          <a:xfrm>
            <a:off x="8901658" y="541224"/>
            <a:ext cx="2415469" cy="461665"/>
          </a:xfrm>
          <a:prstGeom prst="rect">
            <a:avLst/>
          </a:prstGeom>
          <a:noFill/>
        </p:spPr>
        <p:txBody>
          <a:bodyPr wrap="none" rtlCol="0">
            <a:spAutoFit/>
          </a:bodyPr>
          <a:lstStyle/>
          <a:p>
            <a:r>
              <a:rPr lang="en-US" sz="2400" dirty="0"/>
              <a:t>Volume measures</a:t>
            </a:r>
          </a:p>
        </p:txBody>
      </p:sp>
      <p:sp>
        <p:nvSpPr>
          <p:cNvPr id="14" name="TextBox 13"/>
          <p:cNvSpPr txBox="1"/>
          <p:nvPr/>
        </p:nvSpPr>
        <p:spPr>
          <a:xfrm>
            <a:off x="5072767" y="508848"/>
            <a:ext cx="2351926" cy="461665"/>
          </a:xfrm>
          <a:prstGeom prst="rect">
            <a:avLst/>
          </a:prstGeom>
          <a:noFill/>
        </p:spPr>
        <p:txBody>
          <a:bodyPr wrap="none" rtlCol="0">
            <a:spAutoFit/>
          </a:bodyPr>
          <a:lstStyle/>
          <a:p>
            <a:r>
              <a:rPr lang="en-US" sz="2400" dirty="0"/>
              <a:t>Measuring spoon</a:t>
            </a:r>
          </a:p>
        </p:txBody>
      </p:sp>
    </p:spTree>
    <p:extLst>
      <p:ext uri="{BB962C8B-B14F-4D97-AF65-F5344CB8AC3E}">
        <p14:creationId xmlns:p14="http://schemas.microsoft.com/office/powerpoint/2010/main" val="376905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Pots and Pans</a:t>
            </a:r>
          </a:p>
        </p:txBody>
      </p:sp>
      <p:sp>
        <p:nvSpPr>
          <p:cNvPr id="3" name="Content Placeholder 2"/>
          <p:cNvSpPr>
            <a:spLocks noGrp="1"/>
          </p:cNvSpPr>
          <p:nvPr>
            <p:ph idx="1"/>
          </p:nvPr>
        </p:nvSpPr>
        <p:spPr/>
        <p:txBody>
          <a:bodyPr/>
          <a:lstStyle/>
          <a:p>
            <a:pPr marL="285744" indent="-285744"/>
            <a:r>
              <a:rPr lang="en-US" dirty="0"/>
              <a:t>Cookware</a:t>
            </a:r>
          </a:p>
          <a:p>
            <a:pPr marL="285744" indent="-285744"/>
            <a:r>
              <a:rPr lang="en-US" dirty="0"/>
              <a:t>Copper, cast iron, chrome, stainless steel, aluminum</a:t>
            </a:r>
          </a:p>
          <a:p>
            <a:pPr marL="285744" indent="-285744"/>
            <a:r>
              <a:rPr lang="en-US" dirty="0"/>
              <a:t>Pots</a:t>
            </a:r>
          </a:p>
          <a:p>
            <a:pPr lvl="1"/>
            <a:r>
              <a:rPr lang="en-US" dirty="0"/>
              <a:t>Larger vessels</a:t>
            </a:r>
          </a:p>
          <a:p>
            <a:pPr lvl="1"/>
            <a:r>
              <a:rPr lang="en-US" dirty="0"/>
              <a:t>Straight sides</a:t>
            </a:r>
          </a:p>
          <a:p>
            <a:pPr lvl="1"/>
            <a:r>
              <a:rPr lang="en-US" dirty="0"/>
              <a:t>Two loop handles</a:t>
            </a:r>
          </a:p>
          <a:p>
            <a:pPr marL="285744" indent="-285744"/>
            <a:r>
              <a:rPr lang="en-US" dirty="0"/>
              <a:t>Pans</a:t>
            </a:r>
          </a:p>
          <a:p>
            <a:pPr lvl="1"/>
            <a:r>
              <a:rPr lang="en-US" dirty="0"/>
              <a:t>Shallower</a:t>
            </a:r>
          </a:p>
          <a:p>
            <a:pPr lvl="1"/>
            <a:r>
              <a:rPr lang="en-US" dirty="0"/>
              <a:t>One long handle</a:t>
            </a:r>
          </a:p>
          <a:p>
            <a:pPr lvl="1"/>
            <a:r>
              <a:rPr lang="en-US" dirty="0"/>
              <a:t>Straight or sloped sides</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21</a:t>
            </a:fld>
            <a:endParaRPr lang="en-US" altLang="en-US" dirty="0"/>
          </a:p>
        </p:txBody>
      </p:sp>
    </p:spTree>
    <p:extLst>
      <p:ext uri="{BB962C8B-B14F-4D97-AF65-F5344CB8AC3E}">
        <p14:creationId xmlns:p14="http://schemas.microsoft.com/office/powerpoint/2010/main" val="119613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Pots</a:t>
            </a:r>
          </a:p>
        </p:txBody>
      </p:sp>
      <p:sp>
        <p:nvSpPr>
          <p:cNvPr id="3" name="Content Placeholder 2"/>
          <p:cNvSpPr>
            <a:spLocks noGrp="1"/>
          </p:cNvSpPr>
          <p:nvPr>
            <p:ph idx="1"/>
          </p:nvPr>
        </p:nvSpPr>
        <p:spPr/>
        <p:txBody>
          <a:bodyPr/>
          <a:lstStyle/>
          <a:p>
            <a:pPr marL="0" indent="0">
              <a:buNone/>
            </a:pPr>
            <a:r>
              <a:rPr lang="en-US" dirty="0"/>
              <a:t>Brazier:</a:t>
            </a:r>
          </a:p>
          <a:p>
            <a:pPr marL="285744" indent="-285744"/>
            <a:r>
              <a:rPr lang="en-US" i="1" dirty="0"/>
              <a:t>Rondeau</a:t>
            </a:r>
          </a:p>
          <a:p>
            <a:pPr marL="285744" indent="-285744"/>
            <a:r>
              <a:rPr lang="en-US" dirty="0"/>
              <a:t>Medium to large</a:t>
            </a:r>
          </a:p>
          <a:p>
            <a:pPr marL="285744" indent="-285744"/>
            <a:r>
              <a:rPr lang="en-US" dirty="0"/>
              <a:t>More shallow than saucepots</a:t>
            </a:r>
          </a:p>
          <a:p>
            <a:pPr marL="285744" indent="-285744"/>
            <a:r>
              <a:rPr lang="en-US" dirty="0"/>
              <a:t>Straight sides and two handles for lifting</a:t>
            </a:r>
          </a:p>
          <a:p>
            <a:pPr marL="285744" indent="-285744"/>
            <a:r>
              <a:rPr lang="en-US" dirty="0"/>
              <a:t>Heavyweight material</a:t>
            </a:r>
          </a:p>
          <a:p>
            <a:pPr marL="285744" indent="-285744"/>
            <a:r>
              <a:rPr lang="en-US" dirty="0"/>
              <a:t>Thick bottom—good heat distribution</a:t>
            </a:r>
          </a:p>
          <a:p>
            <a:pPr marL="285744" indent="-285744"/>
            <a:r>
              <a:rPr lang="en-US" dirty="0"/>
              <a:t>Braise meat and vegetables</a:t>
            </a:r>
          </a:p>
          <a:p>
            <a:endParaRPr lang="en-US" dirty="0"/>
          </a:p>
        </p:txBody>
      </p:sp>
      <p:pic>
        <p:nvPicPr>
          <p:cNvPr id="8" name="Picture Placeholder 7"/>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22</a:t>
            </a:fld>
            <a:endParaRPr lang="en-US" altLang="en-US" dirty="0"/>
          </a:p>
        </p:txBody>
      </p:sp>
    </p:spTree>
    <p:extLst>
      <p:ext uri="{BB962C8B-B14F-4D97-AF65-F5344CB8AC3E}">
        <p14:creationId xmlns:p14="http://schemas.microsoft.com/office/powerpoint/2010/main" val="198185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pots</a:t>
            </a:r>
          </a:p>
        </p:txBody>
      </p:sp>
      <p:sp>
        <p:nvSpPr>
          <p:cNvPr id="3" name="Content Placeholder 2"/>
          <p:cNvSpPr>
            <a:spLocks noGrp="1"/>
          </p:cNvSpPr>
          <p:nvPr>
            <p:ph idx="1"/>
          </p:nvPr>
        </p:nvSpPr>
        <p:spPr/>
        <p:txBody>
          <a:bodyPr/>
          <a:lstStyle/>
          <a:p>
            <a:pPr marL="0" indent="0">
              <a:buNone/>
            </a:pPr>
            <a:r>
              <a:rPr lang="en-US" dirty="0"/>
              <a:t>Double boiler:</a:t>
            </a:r>
          </a:p>
          <a:p>
            <a:pPr marL="285744" indent="-285744"/>
            <a:r>
              <a:rPr lang="en-US" dirty="0"/>
              <a:t>Lower pot</a:t>
            </a:r>
          </a:p>
          <a:p>
            <a:pPr lvl="1"/>
            <a:r>
              <a:rPr lang="en-US" dirty="0"/>
              <a:t>Holds boiling or simmering water</a:t>
            </a:r>
          </a:p>
          <a:p>
            <a:pPr marL="285744" indent="-285744"/>
            <a:r>
              <a:rPr lang="en-US" dirty="0"/>
              <a:t>Upper pot</a:t>
            </a:r>
          </a:p>
          <a:p>
            <a:pPr lvl="1"/>
            <a:r>
              <a:rPr lang="en-US" dirty="0"/>
              <a:t>Food gently cooked</a:t>
            </a:r>
          </a:p>
          <a:p>
            <a:pPr marL="285744" indent="-285744"/>
            <a:r>
              <a:rPr lang="en-US" dirty="0"/>
              <a:t>Melt chocolate</a:t>
            </a:r>
          </a:p>
          <a:p>
            <a:pPr marL="285744" indent="-285744"/>
            <a:r>
              <a:rPr lang="en-US" dirty="0"/>
              <a:t>Heat milk, cream, or butter</a:t>
            </a:r>
          </a:p>
          <a:p>
            <a:endParaRPr lang="en-US" dirty="0"/>
          </a:p>
        </p:txBody>
      </p:sp>
      <p:pic>
        <p:nvPicPr>
          <p:cNvPr id="8" name="Picture Placeholder 7"/>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18338" r="-19741"/>
          <a:stretch/>
        </p:blipFill>
        <p:spPr>
          <a:prstGeom prst="rect">
            <a:avLst/>
          </a:prstGeom>
          <a:solidFill>
            <a:schemeClr val="bg1"/>
          </a:solid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23</a:t>
            </a:fld>
            <a:endParaRPr lang="en-US" altLang="en-US" dirty="0"/>
          </a:p>
        </p:txBody>
      </p:sp>
    </p:spTree>
    <p:extLst>
      <p:ext uri="{BB962C8B-B14F-4D97-AF65-F5344CB8AC3E}">
        <p14:creationId xmlns:p14="http://schemas.microsoft.com/office/powerpoint/2010/main" val="75541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pots</a:t>
            </a:r>
          </a:p>
        </p:txBody>
      </p:sp>
      <p:sp>
        <p:nvSpPr>
          <p:cNvPr id="3" name="Content Placeholder 2"/>
          <p:cNvSpPr>
            <a:spLocks noGrp="1"/>
          </p:cNvSpPr>
          <p:nvPr>
            <p:ph idx="1"/>
          </p:nvPr>
        </p:nvSpPr>
        <p:spPr/>
        <p:txBody>
          <a:bodyPr/>
          <a:lstStyle/>
          <a:p>
            <a:pPr marL="0" indent="0">
              <a:buNone/>
            </a:pPr>
            <a:r>
              <a:rPr lang="en-US" dirty="0"/>
              <a:t>Saucepot:</a:t>
            </a:r>
          </a:p>
          <a:p>
            <a:pPr marL="285744" indent="-285744"/>
            <a:r>
              <a:rPr lang="en-US" dirty="0"/>
              <a:t>Prepare sauces, soups, and other liquids</a:t>
            </a:r>
          </a:p>
          <a:p>
            <a:pPr marL="285744" indent="-285744"/>
            <a:r>
              <a:rPr lang="en-US" dirty="0"/>
              <a:t>More shallow than stockpots</a:t>
            </a:r>
          </a:p>
          <a:p>
            <a:pPr marL="285744" indent="-285744"/>
            <a:r>
              <a:rPr lang="en-US" dirty="0"/>
              <a:t>Straight sides</a:t>
            </a:r>
          </a:p>
          <a:p>
            <a:pPr marL="285744" indent="-285744"/>
            <a:r>
              <a:rPr lang="en-US" dirty="0"/>
              <a:t>Two loop handles for lifting</a:t>
            </a:r>
          </a:p>
          <a:p>
            <a:endParaRPr lang="en-US" dirty="0"/>
          </a:p>
        </p:txBody>
      </p:sp>
      <p:pic>
        <p:nvPicPr>
          <p:cNvPr id="8" name="Picture Placeholder 7"/>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24</a:t>
            </a:fld>
            <a:endParaRPr lang="en-US" altLang="en-US" dirty="0"/>
          </a:p>
        </p:txBody>
      </p:sp>
    </p:spTree>
    <p:extLst>
      <p:ext uri="{BB962C8B-B14F-4D97-AF65-F5344CB8AC3E}">
        <p14:creationId xmlns:p14="http://schemas.microsoft.com/office/powerpoint/2010/main" val="1002968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pots</a:t>
            </a:r>
          </a:p>
        </p:txBody>
      </p:sp>
      <p:sp>
        <p:nvSpPr>
          <p:cNvPr id="3" name="Content Placeholder 2"/>
          <p:cNvSpPr>
            <a:spLocks noGrp="1"/>
          </p:cNvSpPr>
          <p:nvPr>
            <p:ph idx="1"/>
          </p:nvPr>
        </p:nvSpPr>
        <p:spPr/>
        <p:txBody>
          <a:bodyPr/>
          <a:lstStyle/>
          <a:p>
            <a:pPr marL="0" indent="0">
              <a:buNone/>
            </a:pPr>
            <a:r>
              <a:rPr lang="en-US" dirty="0"/>
              <a:t>Stockpot:</a:t>
            </a:r>
          </a:p>
          <a:p>
            <a:pPr marL="285744" indent="-285744"/>
            <a:r>
              <a:rPr lang="en-US" dirty="0"/>
              <a:t>Large pot for preparing stock</a:t>
            </a:r>
          </a:p>
          <a:p>
            <a:pPr marL="285744" indent="-285744"/>
            <a:r>
              <a:rPr lang="en-US" dirty="0"/>
              <a:t>Some have spigots—pour liquids out easily</a:t>
            </a:r>
          </a:p>
          <a:p>
            <a:endParaRPr lang="en-US" dirty="0"/>
          </a:p>
        </p:txBody>
      </p:sp>
      <p:pic>
        <p:nvPicPr>
          <p:cNvPr id="8" name="Picture Placeholder 7"/>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21053" r="-22286"/>
          <a:stretch/>
        </p:blipFill>
        <p:spPr>
          <a:prstGeom prst="rect">
            <a:avLst/>
          </a:prstGeom>
          <a:solidFill>
            <a:schemeClr val="bg1"/>
          </a:solid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25</a:t>
            </a:fld>
            <a:endParaRPr lang="en-US" altLang="en-US" dirty="0"/>
          </a:p>
        </p:txBody>
      </p:sp>
    </p:spTree>
    <p:extLst>
      <p:ext uri="{BB962C8B-B14F-4D97-AF65-F5344CB8AC3E}">
        <p14:creationId xmlns:p14="http://schemas.microsoft.com/office/powerpoint/2010/main" val="53062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Pans</a:t>
            </a:r>
          </a:p>
        </p:txBody>
      </p:sp>
      <p:sp>
        <p:nvSpPr>
          <p:cNvPr id="3" name="Content Placeholder 2"/>
          <p:cNvSpPr>
            <a:spLocks noGrp="1"/>
          </p:cNvSpPr>
          <p:nvPr>
            <p:ph idx="1"/>
          </p:nvPr>
        </p:nvSpPr>
        <p:spPr/>
        <p:txBody>
          <a:bodyPr/>
          <a:lstStyle/>
          <a:p>
            <a:pPr marL="285744" indent="-285744"/>
            <a:r>
              <a:rPr lang="en-US" dirty="0"/>
              <a:t>Straight sides</a:t>
            </a:r>
          </a:p>
          <a:p>
            <a:pPr marL="285744" indent="-285744"/>
            <a:r>
              <a:rPr lang="en-US" dirty="0"/>
              <a:t>Variety of sizes and shapes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33970" r="-34479"/>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2246" r="-32642"/>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8725" r="-18725"/>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Two-part, spring-loaded baking pan</a:t>
            </a:r>
          </a:p>
          <a:p>
            <a:pPr marL="285744" indent="-285744"/>
            <a:r>
              <a:rPr lang="en-US" dirty="0"/>
              <a:t>Easy to remove cake from pan</a:t>
            </a:r>
          </a:p>
          <a:p>
            <a:endParaRPr lang="en-US" dirty="0"/>
          </a:p>
        </p:txBody>
      </p:sp>
      <p:sp>
        <p:nvSpPr>
          <p:cNvPr id="20" name="Content Placeholder 19"/>
          <p:cNvSpPr>
            <a:spLocks noGrp="1"/>
          </p:cNvSpPr>
          <p:nvPr>
            <p:ph idx="18"/>
          </p:nvPr>
        </p:nvSpPr>
        <p:spPr/>
        <p:txBody>
          <a:bodyPr/>
          <a:lstStyle/>
          <a:p>
            <a:pPr marL="285744" indent="-285744"/>
            <a:r>
              <a:rPr lang="en-US" dirty="0"/>
              <a:t>Metal tray </a:t>
            </a:r>
          </a:p>
          <a:p>
            <a:pPr marL="285744" indent="-285744"/>
            <a:r>
              <a:rPr lang="en-US" dirty="0"/>
              <a:t>Small, round cups or molds</a:t>
            </a:r>
          </a:p>
          <a:p>
            <a:pPr marL="285744" indent="-285744"/>
            <a:r>
              <a:rPr lang="en-US" dirty="0"/>
              <a:t>Muffins, cupcakes, or other small baked goods</a:t>
            </a:r>
          </a:p>
          <a:p>
            <a:endParaRPr lang="en-US" dirty="0"/>
          </a:p>
        </p:txBody>
      </p:sp>
      <p:sp>
        <p:nvSpPr>
          <p:cNvPr id="7" name="TextBox 6"/>
          <p:cNvSpPr txBox="1"/>
          <p:nvPr/>
        </p:nvSpPr>
        <p:spPr>
          <a:xfrm>
            <a:off x="1730364" y="534418"/>
            <a:ext cx="1319336" cy="461665"/>
          </a:xfrm>
          <a:prstGeom prst="rect">
            <a:avLst/>
          </a:prstGeom>
          <a:noFill/>
        </p:spPr>
        <p:txBody>
          <a:bodyPr wrap="none" rtlCol="0">
            <a:spAutoFit/>
          </a:bodyPr>
          <a:lstStyle/>
          <a:p>
            <a:r>
              <a:rPr lang="en-US" sz="2400" dirty="0"/>
              <a:t>Cake pan</a:t>
            </a:r>
          </a:p>
        </p:txBody>
      </p:sp>
      <p:sp>
        <p:nvSpPr>
          <p:cNvPr id="8" name="TextBox 7"/>
          <p:cNvSpPr txBox="1"/>
          <p:nvPr/>
        </p:nvSpPr>
        <p:spPr>
          <a:xfrm>
            <a:off x="9390016" y="534418"/>
            <a:ext cx="1432252" cy="461665"/>
          </a:xfrm>
          <a:prstGeom prst="rect">
            <a:avLst/>
          </a:prstGeom>
          <a:noFill/>
        </p:spPr>
        <p:txBody>
          <a:bodyPr wrap="none" rtlCol="0">
            <a:spAutoFit/>
          </a:bodyPr>
          <a:lstStyle/>
          <a:p>
            <a:r>
              <a:rPr lang="en-US" sz="2400" dirty="0"/>
              <a:t>Muffin tin</a:t>
            </a:r>
          </a:p>
        </p:txBody>
      </p:sp>
      <p:sp>
        <p:nvSpPr>
          <p:cNvPr id="14" name="TextBox 13"/>
          <p:cNvSpPr txBox="1"/>
          <p:nvPr/>
        </p:nvSpPr>
        <p:spPr>
          <a:xfrm>
            <a:off x="5191091" y="515416"/>
            <a:ext cx="2114938" cy="461665"/>
          </a:xfrm>
          <a:prstGeom prst="rect">
            <a:avLst/>
          </a:prstGeom>
          <a:noFill/>
        </p:spPr>
        <p:txBody>
          <a:bodyPr wrap="none" rtlCol="0">
            <a:spAutoFit/>
          </a:bodyPr>
          <a:lstStyle/>
          <a:p>
            <a:r>
              <a:rPr lang="en-US" sz="2400" dirty="0"/>
              <a:t>Springform pan</a:t>
            </a:r>
          </a:p>
        </p:txBody>
      </p:sp>
    </p:spTree>
    <p:extLst>
      <p:ext uri="{BB962C8B-B14F-4D97-AF65-F5344CB8AC3E}">
        <p14:creationId xmlns:p14="http://schemas.microsoft.com/office/powerpoint/2010/main" val="153326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Pans</a:t>
            </a:r>
          </a:p>
        </p:txBody>
      </p:sp>
      <p:sp>
        <p:nvSpPr>
          <p:cNvPr id="5" name="Content Placeholder 4"/>
          <p:cNvSpPr>
            <a:spLocks noGrp="1"/>
          </p:cNvSpPr>
          <p:nvPr>
            <p:ph idx="1"/>
          </p:nvPr>
        </p:nvSpPr>
        <p:spPr/>
        <p:txBody>
          <a:bodyPr/>
          <a:lstStyle/>
          <a:p>
            <a:pPr marL="285744" indent="-285744"/>
            <a:r>
              <a:rPr lang="en-US" dirty="0"/>
              <a:t>Holds prepared food </a:t>
            </a:r>
          </a:p>
          <a:p>
            <a:pPr marL="285744" indent="-285744"/>
            <a:r>
              <a:rPr lang="en-US" dirty="0"/>
              <a:t>Steam table, hot-holding       cabinet, or refrigerator</a:t>
            </a:r>
          </a:p>
          <a:p>
            <a:pPr marL="285744" indent="-285744"/>
            <a:r>
              <a:rPr lang="en-US" dirty="0"/>
              <a:t>Baking, roasting, or poaching</a:t>
            </a:r>
          </a:p>
          <a:p>
            <a:pPr marL="285744" indent="-285744"/>
            <a:r>
              <a:rPr lang="en-US" dirty="0"/>
              <a:t>Various sizes, lengths, and depths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7378" r="-17378"/>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Shallow, rectangular pan</a:t>
            </a:r>
          </a:p>
          <a:p>
            <a:pPr marL="285744" indent="-285744"/>
            <a:r>
              <a:rPr lang="en-US" dirty="0"/>
              <a:t>Medium-high sides </a:t>
            </a:r>
          </a:p>
          <a:p>
            <a:pPr marL="285744" indent="-285744"/>
            <a:r>
              <a:rPr lang="en-US" dirty="0"/>
              <a:t>Two handles</a:t>
            </a:r>
          </a:p>
          <a:p>
            <a:pPr marL="285744" indent="-285744"/>
            <a:r>
              <a:rPr lang="en-US" dirty="0"/>
              <a:t>Roast and bake food</a:t>
            </a:r>
          </a:p>
          <a:p>
            <a:endParaRPr lang="en-US" dirty="0"/>
          </a:p>
        </p:txBody>
      </p:sp>
      <p:sp>
        <p:nvSpPr>
          <p:cNvPr id="20" name="Content Placeholder 19"/>
          <p:cNvSpPr>
            <a:spLocks noGrp="1"/>
          </p:cNvSpPr>
          <p:nvPr>
            <p:ph idx="18"/>
          </p:nvPr>
        </p:nvSpPr>
        <p:spPr/>
        <p:txBody>
          <a:bodyPr/>
          <a:lstStyle/>
          <a:p>
            <a:pPr marL="285744" indent="-285744"/>
            <a:r>
              <a:rPr lang="en-US" dirty="0"/>
              <a:t>Very shallow pan</a:t>
            </a:r>
          </a:p>
          <a:p>
            <a:pPr marL="285744" indent="-285744"/>
            <a:r>
              <a:rPr lang="en-US" dirty="0"/>
              <a:t>One inch deep</a:t>
            </a:r>
          </a:p>
          <a:p>
            <a:pPr marL="285744" indent="-285744"/>
            <a:r>
              <a:rPr lang="en-US" dirty="0"/>
              <a:t>Various lengths</a:t>
            </a:r>
          </a:p>
        </p:txBody>
      </p:sp>
      <p:sp>
        <p:nvSpPr>
          <p:cNvPr id="7" name="TextBox 6"/>
          <p:cNvSpPr txBox="1"/>
          <p:nvPr/>
        </p:nvSpPr>
        <p:spPr>
          <a:xfrm>
            <a:off x="1686191" y="535034"/>
            <a:ext cx="1403076" cy="461665"/>
          </a:xfrm>
          <a:prstGeom prst="rect">
            <a:avLst/>
          </a:prstGeom>
          <a:noFill/>
        </p:spPr>
        <p:txBody>
          <a:bodyPr wrap="none" rtlCol="0">
            <a:spAutoFit/>
          </a:bodyPr>
          <a:lstStyle/>
          <a:p>
            <a:r>
              <a:rPr lang="en-US" sz="2400" dirty="0"/>
              <a:t>Hotel pan</a:t>
            </a:r>
          </a:p>
        </p:txBody>
      </p:sp>
      <p:sp>
        <p:nvSpPr>
          <p:cNvPr id="8" name="TextBox 7"/>
          <p:cNvSpPr txBox="1"/>
          <p:nvPr/>
        </p:nvSpPr>
        <p:spPr>
          <a:xfrm>
            <a:off x="9387834" y="524849"/>
            <a:ext cx="1436675" cy="461665"/>
          </a:xfrm>
          <a:prstGeom prst="rect">
            <a:avLst/>
          </a:prstGeom>
          <a:noFill/>
        </p:spPr>
        <p:txBody>
          <a:bodyPr wrap="none" rtlCol="0">
            <a:spAutoFit/>
          </a:bodyPr>
          <a:lstStyle/>
          <a:p>
            <a:r>
              <a:rPr lang="en-US" sz="2400" dirty="0"/>
              <a:t>Sheet pan</a:t>
            </a:r>
          </a:p>
        </p:txBody>
      </p:sp>
      <p:sp>
        <p:nvSpPr>
          <p:cNvPr id="14" name="TextBox 13"/>
          <p:cNvSpPr txBox="1"/>
          <p:nvPr/>
        </p:nvSpPr>
        <p:spPr>
          <a:xfrm>
            <a:off x="5351317" y="532054"/>
            <a:ext cx="1790939" cy="461665"/>
          </a:xfrm>
          <a:prstGeom prst="rect">
            <a:avLst/>
          </a:prstGeom>
          <a:noFill/>
        </p:spPr>
        <p:txBody>
          <a:bodyPr wrap="none" rtlCol="0">
            <a:spAutoFit/>
          </a:bodyPr>
          <a:lstStyle/>
          <a:p>
            <a:r>
              <a:rPr lang="en-US" sz="2400" dirty="0"/>
              <a:t>Roasting pan</a:t>
            </a:r>
          </a:p>
        </p:txBody>
      </p:sp>
    </p:spTree>
    <p:extLst>
      <p:ext uri="{BB962C8B-B14F-4D97-AF65-F5344CB8AC3E}">
        <p14:creationId xmlns:p14="http://schemas.microsoft.com/office/powerpoint/2010/main" val="1925890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Pans</a:t>
            </a:r>
          </a:p>
        </p:txBody>
      </p:sp>
      <p:sp>
        <p:nvSpPr>
          <p:cNvPr id="5" name="Content Placeholder 4"/>
          <p:cNvSpPr>
            <a:spLocks noGrp="1"/>
          </p:cNvSpPr>
          <p:nvPr>
            <p:ph idx="1"/>
          </p:nvPr>
        </p:nvSpPr>
        <p:spPr/>
        <p:txBody>
          <a:bodyPr/>
          <a:lstStyle/>
          <a:p>
            <a:pPr marL="285744" indent="-285744"/>
            <a:r>
              <a:rPr lang="en-US" dirty="0"/>
              <a:t>Heavy, thick pan</a:t>
            </a:r>
          </a:p>
          <a:p>
            <a:pPr marL="285744" indent="-285744"/>
            <a:r>
              <a:rPr lang="en-US" dirty="0"/>
              <a:t>Pan grill or pan-fry</a:t>
            </a:r>
          </a:p>
          <a:p>
            <a:pPr marL="285744" indent="-285744"/>
            <a:r>
              <a:rPr lang="en-US" dirty="0"/>
              <a:t>Meat or vegetables</a:t>
            </a:r>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8382" r="-8844"/>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Slope-sided</a:t>
            </a:r>
          </a:p>
          <a:p>
            <a:pPr marL="285744" indent="-285744"/>
            <a:r>
              <a:rPr lang="en-US" dirty="0"/>
              <a:t>Thin metal for quick heating</a:t>
            </a:r>
          </a:p>
          <a:p>
            <a:pPr marL="285744" indent="-285744"/>
            <a:r>
              <a:rPr lang="en-US" dirty="0"/>
              <a:t>Strictly used to sauté</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7638" r="-37638"/>
          <a:stretch/>
        </p:blipFill>
        <p:spPr>
          <a:prstGeom prst="rect">
            <a:avLst/>
          </a:prstGeom>
          <a:solidFill>
            <a:schemeClr val="bg1"/>
          </a:solidFill>
        </p:spPr>
      </p:pic>
      <p:sp>
        <p:nvSpPr>
          <p:cNvPr id="7" name="TextBox 6"/>
          <p:cNvSpPr txBox="1"/>
          <p:nvPr/>
        </p:nvSpPr>
        <p:spPr>
          <a:xfrm>
            <a:off x="1552609" y="531788"/>
            <a:ext cx="2092368" cy="461665"/>
          </a:xfrm>
          <a:prstGeom prst="rect">
            <a:avLst/>
          </a:prstGeom>
          <a:noFill/>
        </p:spPr>
        <p:txBody>
          <a:bodyPr wrap="none" rtlCol="0">
            <a:spAutoFit/>
          </a:bodyPr>
          <a:lstStyle/>
          <a:p>
            <a:r>
              <a:rPr lang="en-US" sz="2400" dirty="0"/>
              <a:t>Cast-iron skillet</a:t>
            </a:r>
          </a:p>
        </p:txBody>
      </p:sp>
      <p:sp>
        <p:nvSpPr>
          <p:cNvPr id="14" name="TextBox 13"/>
          <p:cNvSpPr txBox="1"/>
          <p:nvPr/>
        </p:nvSpPr>
        <p:spPr>
          <a:xfrm>
            <a:off x="6245660" y="531168"/>
            <a:ext cx="1428724" cy="461665"/>
          </a:xfrm>
          <a:prstGeom prst="rect">
            <a:avLst/>
          </a:prstGeom>
          <a:noFill/>
        </p:spPr>
        <p:txBody>
          <a:bodyPr wrap="none" rtlCol="0">
            <a:spAutoFit/>
          </a:bodyPr>
          <a:lstStyle/>
          <a:p>
            <a:r>
              <a:rPr lang="en-US" sz="2400" dirty="0"/>
              <a:t>Sauté pan</a:t>
            </a:r>
          </a:p>
        </p:txBody>
      </p:sp>
    </p:spTree>
    <p:extLst>
      <p:ext uri="{BB962C8B-B14F-4D97-AF65-F5344CB8AC3E}">
        <p14:creationId xmlns:p14="http://schemas.microsoft.com/office/powerpoint/2010/main" val="2909522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Pans</a:t>
            </a:r>
          </a:p>
        </p:txBody>
      </p:sp>
      <p:sp>
        <p:nvSpPr>
          <p:cNvPr id="3" name="Content Placeholder 2"/>
          <p:cNvSpPr>
            <a:spLocks noGrp="1"/>
          </p:cNvSpPr>
          <p:nvPr>
            <p:ph idx="1"/>
          </p:nvPr>
        </p:nvSpPr>
        <p:spPr/>
        <p:txBody>
          <a:bodyPr/>
          <a:lstStyle/>
          <a:p>
            <a:pPr marL="285744" indent="-285744"/>
            <a:r>
              <a:rPr lang="en-US" dirty="0"/>
              <a:t>Medium height</a:t>
            </a:r>
          </a:p>
          <a:p>
            <a:pPr marL="285744" indent="-285744"/>
            <a:r>
              <a:rPr lang="en-US" dirty="0"/>
              <a:t>Straight sides</a:t>
            </a:r>
          </a:p>
          <a:p>
            <a:pPr marL="285744" indent="-285744"/>
            <a:r>
              <a:rPr lang="en-US" dirty="0"/>
              <a:t>Single long handle</a:t>
            </a:r>
          </a:p>
          <a:p>
            <a:pPr marL="285744" indent="-285744"/>
            <a:r>
              <a:rPr lang="en-US" dirty="0"/>
              <a:t>General cooking—liquid or liquid-based mixtures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26346" r="-26346"/>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Wide bottom </a:t>
            </a:r>
          </a:p>
          <a:p>
            <a:pPr marL="285744" indent="-285744"/>
            <a:r>
              <a:rPr lang="en-US" dirty="0"/>
              <a:t>Straight sides</a:t>
            </a:r>
          </a:p>
          <a:p>
            <a:pPr marL="285744" indent="-285744"/>
            <a:r>
              <a:rPr lang="en-US" dirty="0"/>
              <a:t>Pan-frying, stir-frying, shallow poaching</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8280" r="-19047"/>
          <a:stretch/>
        </p:blipFill>
        <p:spPr>
          <a:prstGeom prst="rect">
            <a:avLst/>
          </a:prstGeom>
          <a:solidFill>
            <a:schemeClr val="bg1"/>
          </a:solidFill>
        </p:spPr>
      </p:pic>
      <p:sp>
        <p:nvSpPr>
          <p:cNvPr id="7" name="TextBox 6"/>
          <p:cNvSpPr txBox="1"/>
          <p:nvPr/>
        </p:nvSpPr>
        <p:spPr>
          <a:xfrm>
            <a:off x="1895739" y="553845"/>
            <a:ext cx="1390124" cy="461665"/>
          </a:xfrm>
          <a:prstGeom prst="rect">
            <a:avLst/>
          </a:prstGeom>
          <a:noFill/>
        </p:spPr>
        <p:txBody>
          <a:bodyPr wrap="none" rtlCol="0">
            <a:spAutoFit/>
          </a:bodyPr>
          <a:lstStyle/>
          <a:p>
            <a:r>
              <a:rPr lang="en-US" sz="2400" dirty="0"/>
              <a:t>Saucepan</a:t>
            </a:r>
          </a:p>
        </p:txBody>
      </p:sp>
      <p:sp>
        <p:nvSpPr>
          <p:cNvPr id="14" name="TextBox 13"/>
          <p:cNvSpPr txBox="1"/>
          <p:nvPr/>
        </p:nvSpPr>
        <p:spPr>
          <a:xfrm>
            <a:off x="6422338" y="559744"/>
            <a:ext cx="1075423" cy="461665"/>
          </a:xfrm>
          <a:prstGeom prst="rect">
            <a:avLst/>
          </a:prstGeom>
          <a:noFill/>
        </p:spPr>
        <p:txBody>
          <a:bodyPr wrap="none" rtlCol="0">
            <a:spAutoFit/>
          </a:bodyPr>
          <a:lstStyle/>
          <a:p>
            <a:r>
              <a:rPr lang="en-US" sz="2400" i="1" dirty="0"/>
              <a:t>Sautoir</a:t>
            </a:r>
          </a:p>
        </p:txBody>
      </p:sp>
    </p:spTree>
    <p:extLst>
      <p:ext uri="{BB962C8B-B14F-4D97-AF65-F5344CB8AC3E}">
        <p14:creationId xmlns:p14="http://schemas.microsoft.com/office/powerpoint/2010/main" val="289796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3464" indent="-283464"/>
            <a:r>
              <a:rPr lang="en-US" dirty="0"/>
              <a:t>Cuts lengthwise groves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42129" r="-42129"/>
          <a:stretch/>
        </p:blipFill>
        <p:spPr>
          <a:prstGeom prst="rect">
            <a:avLst/>
          </a:prstGeom>
          <a:solidFill>
            <a:schemeClr val="bg1"/>
          </a:solidFill>
        </p:spPr>
      </p:pic>
      <p:sp>
        <p:nvSpPr>
          <p:cNvPr id="13" name="Content Placeholder 12"/>
          <p:cNvSpPr>
            <a:spLocks noGrp="1"/>
          </p:cNvSpPr>
          <p:nvPr>
            <p:ph idx="13"/>
          </p:nvPr>
        </p:nvSpPr>
        <p:spPr/>
        <p:txBody>
          <a:bodyPr/>
          <a:lstStyle/>
          <a:p>
            <a:pPr marL="285744" indent="-285744"/>
            <a:r>
              <a:rPr lang="en-US" dirty="0"/>
              <a:t>Cuts a thick layer from vegetables </a:t>
            </a:r>
            <a:br>
              <a:rPr lang="en-US" dirty="0"/>
            </a:br>
            <a:r>
              <a:rPr lang="en-US" dirty="0"/>
              <a:t>or fruits</a:t>
            </a:r>
          </a:p>
          <a:p>
            <a:pPr marL="285744" indent="-285744"/>
            <a:r>
              <a:rPr lang="en-US" dirty="0"/>
              <a:t>More efficient than paring knife</a:t>
            </a:r>
          </a:p>
          <a:p>
            <a:endParaRPr lang="en-US" dirty="0"/>
          </a:p>
        </p:txBody>
      </p:sp>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57873" r="-57873"/>
          <a:stretch/>
        </p:blipFill>
        <p:spPr>
          <a:prstGeom prst="rect">
            <a:avLst/>
          </a:prstGeom>
          <a:solidFill>
            <a:schemeClr val="bg1"/>
          </a:solidFill>
        </p:spPr>
      </p:pic>
      <p:sp>
        <p:nvSpPr>
          <p:cNvPr id="7" name="TextBox 6"/>
          <p:cNvSpPr txBox="1"/>
          <p:nvPr/>
        </p:nvSpPr>
        <p:spPr>
          <a:xfrm>
            <a:off x="1642919" y="546422"/>
            <a:ext cx="1887696" cy="461665"/>
          </a:xfrm>
          <a:prstGeom prst="rect">
            <a:avLst/>
          </a:prstGeom>
          <a:noFill/>
        </p:spPr>
        <p:txBody>
          <a:bodyPr wrap="none" rtlCol="0">
            <a:spAutoFit/>
          </a:bodyPr>
          <a:lstStyle/>
          <a:p>
            <a:r>
              <a:rPr lang="en-US" sz="2400" dirty="0"/>
              <a:t>Channel knife</a:t>
            </a:r>
          </a:p>
        </p:txBody>
      </p:sp>
      <p:sp>
        <p:nvSpPr>
          <p:cNvPr id="8" name="TextBox 7"/>
          <p:cNvSpPr txBox="1"/>
          <p:nvPr/>
        </p:nvSpPr>
        <p:spPr>
          <a:xfrm>
            <a:off x="6467247" y="531168"/>
            <a:ext cx="976806" cy="461665"/>
          </a:xfrm>
          <a:prstGeom prst="rect">
            <a:avLst/>
          </a:prstGeom>
          <a:noFill/>
        </p:spPr>
        <p:txBody>
          <a:bodyPr wrap="none" rtlCol="0">
            <a:spAutoFit/>
          </a:bodyPr>
          <a:lstStyle/>
          <a:p>
            <a:r>
              <a:rPr lang="en-US" sz="2400" dirty="0"/>
              <a:t>Peeler</a:t>
            </a:r>
          </a:p>
        </p:txBody>
      </p:sp>
    </p:spTree>
    <p:extLst>
      <p:ext uri="{BB962C8B-B14F-4D97-AF65-F5344CB8AC3E}">
        <p14:creationId xmlns:p14="http://schemas.microsoft.com/office/powerpoint/2010/main" val="404865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Pans</a:t>
            </a:r>
          </a:p>
        </p:txBody>
      </p:sp>
      <p:sp>
        <p:nvSpPr>
          <p:cNvPr id="3" name="Content Placeholder 2"/>
          <p:cNvSpPr>
            <a:spLocks noGrp="1"/>
          </p:cNvSpPr>
          <p:nvPr>
            <p:ph idx="1"/>
          </p:nvPr>
        </p:nvSpPr>
        <p:spPr/>
        <p:txBody>
          <a:bodyPr/>
          <a:lstStyle/>
          <a:p>
            <a:pPr marL="285744" indent="-285744"/>
            <a:r>
              <a:rPr lang="en-US" dirty="0"/>
              <a:t>Long, narrow, metal pan</a:t>
            </a:r>
          </a:p>
          <a:p>
            <a:pPr marL="285744" indent="-285744"/>
            <a:r>
              <a:rPr lang="en-US" dirty="0"/>
              <a:t>Perforated rack—raise or lower fish</a:t>
            </a:r>
          </a:p>
          <a:p>
            <a:pPr marL="285744" indent="-285744"/>
            <a:r>
              <a:rPr lang="en-US" dirty="0"/>
              <a:t>Cooking liquid</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17461" r="-19460"/>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6134" r="-16134"/>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5827" r="-15827"/>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Shallow skillet</a:t>
            </a:r>
          </a:p>
          <a:p>
            <a:pPr marL="285744" indent="-285744"/>
            <a:r>
              <a:rPr lang="en-US" dirty="0"/>
              <a:t>Very short, slightly sloping sides</a:t>
            </a:r>
          </a:p>
          <a:p>
            <a:pPr marL="285744" indent="-285744"/>
            <a:r>
              <a:rPr lang="en-US" dirty="0"/>
              <a:t>Create crêpes</a:t>
            </a:r>
          </a:p>
          <a:p>
            <a:endParaRPr lang="en-US" dirty="0"/>
          </a:p>
        </p:txBody>
      </p:sp>
      <p:sp>
        <p:nvSpPr>
          <p:cNvPr id="20" name="Content Placeholder 19"/>
          <p:cNvSpPr>
            <a:spLocks noGrp="1"/>
          </p:cNvSpPr>
          <p:nvPr>
            <p:ph idx="18"/>
          </p:nvPr>
        </p:nvSpPr>
        <p:spPr/>
        <p:txBody>
          <a:bodyPr/>
          <a:lstStyle/>
          <a:p>
            <a:pPr marL="285744" indent="-285744"/>
            <a:r>
              <a:rPr lang="en-US" dirty="0"/>
              <a:t>Metal pan</a:t>
            </a:r>
          </a:p>
          <a:p>
            <a:pPr marL="285744" indent="-285744"/>
            <a:r>
              <a:rPr lang="en-US" dirty="0"/>
              <a:t>Rounded bottom</a:t>
            </a:r>
          </a:p>
          <a:p>
            <a:pPr marL="285744" indent="-285744"/>
            <a:r>
              <a:rPr lang="en-US" dirty="0"/>
              <a:t>Curved sides</a:t>
            </a:r>
          </a:p>
          <a:p>
            <a:pPr marL="285744" indent="-285744"/>
            <a:r>
              <a:rPr lang="en-US" dirty="0"/>
              <a:t>Easy to toss or stir food</a:t>
            </a:r>
          </a:p>
          <a:p>
            <a:pPr marL="285744" indent="-285744"/>
            <a:r>
              <a:rPr lang="en-US" dirty="0"/>
              <a:t>Asian cooking</a:t>
            </a:r>
          </a:p>
          <a:p>
            <a:endParaRPr lang="en-US" dirty="0"/>
          </a:p>
        </p:txBody>
      </p:sp>
      <p:sp>
        <p:nvSpPr>
          <p:cNvPr id="7" name="TextBox 6"/>
          <p:cNvSpPr txBox="1"/>
          <p:nvPr/>
        </p:nvSpPr>
        <p:spPr>
          <a:xfrm>
            <a:off x="1501781" y="540800"/>
            <a:ext cx="1771639" cy="461665"/>
          </a:xfrm>
          <a:prstGeom prst="rect">
            <a:avLst/>
          </a:prstGeom>
          <a:noFill/>
        </p:spPr>
        <p:txBody>
          <a:bodyPr wrap="none" rtlCol="0">
            <a:spAutoFit/>
          </a:bodyPr>
          <a:lstStyle/>
          <a:p>
            <a:r>
              <a:rPr lang="en-US" sz="2400" dirty="0"/>
              <a:t>Fish poacher</a:t>
            </a:r>
          </a:p>
        </p:txBody>
      </p:sp>
      <p:sp>
        <p:nvSpPr>
          <p:cNvPr id="8" name="TextBox 7"/>
          <p:cNvSpPr txBox="1"/>
          <p:nvPr/>
        </p:nvSpPr>
        <p:spPr>
          <a:xfrm>
            <a:off x="9736353" y="508716"/>
            <a:ext cx="747512" cy="507832"/>
          </a:xfrm>
          <a:prstGeom prst="rect">
            <a:avLst/>
          </a:prstGeom>
          <a:noFill/>
        </p:spPr>
        <p:txBody>
          <a:bodyPr wrap="none" rtlCol="0">
            <a:spAutoFit/>
          </a:bodyPr>
          <a:lstStyle/>
          <a:p>
            <a:r>
              <a:rPr lang="en-US" sz="2400" dirty="0"/>
              <a:t>Wok</a:t>
            </a:r>
          </a:p>
        </p:txBody>
      </p:sp>
      <p:sp>
        <p:nvSpPr>
          <p:cNvPr id="14" name="TextBox 13"/>
          <p:cNvSpPr txBox="1"/>
          <p:nvPr/>
        </p:nvSpPr>
        <p:spPr>
          <a:xfrm>
            <a:off x="5514882" y="518072"/>
            <a:ext cx="1470082" cy="461665"/>
          </a:xfrm>
          <a:prstGeom prst="rect">
            <a:avLst/>
          </a:prstGeom>
          <a:noFill/>
        </p:spPr>
        <p:txBody>
          <a:bodyPr wrap="none" rtlCol="0">
            <a:spAutoFit/>
          </a:bodyPr>
          <a:lstStyle/>
          <a:p>
            <a:r>
              <a:rPr lang="en-US" sz="2400" dirty="0"/>
              <a:t>Crêpe</a:t>
            </a:r>
            <a:r>
              <a:rPr lang="en-US" sz="2400" b="1" dirty="0"/>
              <a:t> </a:t>
            </a:r>
            <a:r>
              <a:rPr lang="en-US" sz="2400" dirty="0"/>
              <a:t>pan</a:t>
            </a:r>
          </a:p>
        </p:txBody>
      </p:sp>
    </p:spTree>
    <p:extLst>
      <p:ext uri="{BB962C8B-B14F-4D97-AF65-F5344CB8AC3E}">
        <p14:creationId xmlns:p14="http://schemas.microsoft.com/office/powerpoint/2010/main" val="1252894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Pots and Pans</a:t>
            </a:r>
          </a:p>
        </p:txBody>
      </p:sp>
      <p:sp>
        <p:nvSpPr>
          <p:cNvPr id="3" name="Content Placeholder 2"/>
          <p:cNvSpPr>
            <a:spLocks noGrp="1"/>
          </p:cNvSpPr>
          <p:nvPr>
            <p:ph idx="1"/>
          </p:nvPr>
        </p:nvSpPr>
        <p:spPr/>
        <p:txBody>
          <a:bodyPr/>
          <a:lstStyle/>
          <a:p>
            <a:pPr marL="285744" indent="-285744"/>
            <a:r>
              <a:rPr lang="en-US" dirty="0"/>
              <a:t>Specific instructions for care and cleaning</a:t>
            </a:r>
          </a:p>
          <a:p>
            <a:pPr marL="285744" indent="-285744"/>
            <a:r>
              <a:rPr lang="en-US" dirty="0"/>
              <a:t>Follow proper cleaning and sanitizing</a:t>
            </a:r>
          </a:p>
          <a:p>
            <a:pPr marL="285744" indent="-285744"/>
            <a:r>
              <a:rPr lang="en-US" dirty="0"/>
              <a:t>Approved by local regulatory authority</a:t>
            </a:r>
          </a:p>
          <a:p>
            <a:pPr marL="285744" indent="-285744"/>
            <a:r>
              <a:rPr lang="en-US" dirty="0"/>
              <a:t>Wait for pots and pans to cool</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31</a:t>
            </a:fld>
            <a:endParaRPr lang="en-US" altLang="en-US" dirty="0"/>
          </a:p>
        </p:txBody>
      </p:sp>
    </p:spTree>
    <p:extLst>
      <p:ext uri="{BB962C8B-B14F-4D97-AF65-F5344CB8AC3E}">
        <p14:creationId xmlns:p14="http://schemas.microsoft.com/office/powerpoint/2010/main" val="253138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Pots and Pans</a:t>
            </a:r>
          </a:p>
        </p:txBody>
      </p:sp>
      <p:sp>
        <p:nvSpPr>
          <p:cNvPr id="3" name="Content Placeholder 2"/>
          <p:cNvSpPr>
            <a:spLocks noGrp="1"/>
          </p:cNvSpPr>
          <p:nvPr>
            <p:ph idx="1"/>
          </p:nvPr>
        </p:nvSpPr>
        <p:spPr/>
        <p:txBody>
          <a:bodyPr/>
          <a:lstStyle/>
          <a:p>
            <a:pPr marL="0" indent="0">
              <a:buNone/>
            </a:pPr>
            <a:r>
              <a:rPr lang="en-US" dirty="0"/>
              <a:t>Aluminum:</a:t>
            </a:r>
          </a:p>
          <a:p>
            <a:pPr marL="285744" indent="-285744"/>
            <a:r>
              <a:rPr lang="en-US" dirty="0"/>
              <a:t>Hand wash in soapy water</a:t>
            </a:r>
          </a:p>
          <a:p>
            <a:pPr marL="285744" indent="-285744"/>
            <a:r>
              <a:rPr lang="en-US" dirty="0"/>
              <a:t>Nonabrasive cleaner to remove stains</a:t>
            </a:r>
          </a:p>
          <a:p>
            <a:pPr marL="285744" indent="-285744"/>
            <a:endParaRPr lang="en-US" dirty="0"/>
          </a:p>
          <a:p>
            <a:pPr marL="0" indent="0">
              <a:buNone/>
            </a:pPr>
            <a:r>
              <a:rPr lang="en-US" dirty="0"/>
              <a:t>Chrome:</a:t>
            </a:r>
          </a:p>
          <a:p>
            <a:pPr marL="285744" indent="-285744"/>
            <a:r>
              <a:rPr lang="en-US" dirty="0"/>
              <a:t>Wash in warm water</a:t>
            </a:r>
          </a:p>
          <a:p>
            <a:pPr marL="285744" indent="-285744"/>
            <a:r>
              <a:rPr lang="en-US" dirty="0"/>
              <a:t>Soap or detergent</a:t>
            </a:r>
          </a:p>
          <a:p>
            <a:pPr marL="285744" indent="-285744"/>
            <a:r>
              <a:rPr lang="en-US" dirty="0"/>
              <a:t>Do not use abrasive cleaners</a:t>
            </a:r>
          </a:p>
          <a:p>
            <a:pPr marL="285744" indent="-285744"/>
            <a:endParaRPr lang="en-US" dirty="0"/>
          </a:p>
          <a:p>
            <a:pPr marL="0" indent="0">
              <a:buNone/>
            </a:pPr>
            <a:r>
              <a:rPr lang="en-US" dirty="0"/>
              <a:t>Copper:</a:t>
            </a:r>
          </a:p>
          <a:p>
            <a:pPr marL="285744" indent="-285744"/>
            <a:r>
              <a:rPr lang="en-US" dirty="0"/>
              <a:t>Commercial cleaners</a:t>
            </a:r>
          </a:p>
          <a:p>
            <a:pPr marL="285744" indent="-285744"/>
            <a:r>
              <a:rPr lang="en-US" dirty="0"/>
              <a:t>Removes discoloration before washing</a:t>
            </a:r>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32</a:t>
            </a:fld>
            <a:endParaRPr lang="en-US" altLang="en-US" dirty="0"/>
          </a:p>
        </p:txBody>
      </p:sp>
    </p:spTree>
    <p:extLst>
      <p:ext uri="{BB962C8B-B14F-4D97-AF65-F5344CB8AC3E}">
        <p14:creationId xmlns:p14="http://schemas.microsoft.com/office/powerpoint/2010/main" val="22797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Pots and Pans</a:t>
            </a:r>
          </a:p>
        </p:txBody>
      </p:sp>
      <p:sp>
        <p:nvSpPr>
          <p:cNvPr id="3" name="Content Placeholder 2"/>
          <p:cNvSpPr>
            <a:spLocks noGrp="1"/>
          </p:cNvSpPr>
          <p:nvPr>
            <p:ph idx="1"/>
          </p:nvPr>
        </p:nvSpPr>
        <p:spPr/>
        <p:txBody>
          <a:bodyPr/>
          <a:lstStyle/>
          <a:p>
            <a:pPr marL="0" indent="0">
              <a:buNone/>
            </a:pPr>
            <a:r>
              <a:rPr lang="en-US" dirty="0"/>
              <a:t>Cast iron:</a:t>
            </a:r>
          </a:p>
          <a:p>
            <a:pPr marL="285744" indent="-285744"/>
            <a:r>
              <a:rPr lang="en-US" dirty="0"/>
              <a:t>Wash in warm, sudsy water</a:t>
            </a:r>
          </a:p>
          <a:p>
            <a:pPr marL="285744" indent="-285744"/>
            <a:r>
              <a:rPr lang="en-US" dirty="0"/>
              <a:t>Mild detergent</a:t>
            </a:r>
          </a:p>
          <a:p>
            <a:pPr marL="285744" indent="-285744"/>
            <a:r>
              <a:rPr lang="en-US" dirty="0"/>
              <a:t>Reapply thin layer of fat or oil</a:t>
            </a:r>
          </a:p>
          <a:p>
            <a:pPr marL="285744" indent="-285744"/>
            <a:r>
              <a:rPr lang="en-US" dirty="0"/>
              <a:t>Air-dry</a:t>
            </a:r>
          </a:p>
          <a:p>
            <a:endParaRPr lang="en-US" dirty="0"/>
          </a:p>
        </p:txBody>
      </p:sp>
      <p:pic>
        <p:nvPicPr>
          <p:cNvPr id="8" name="Picture Placeholder 7"/>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33</a:t>
            </a:fld>
            <a:endParaRPr lang="en-US" altLang="en-US" dirty="0"/>
          </a:p>
        </p:txBody>
      </p:sp>
    </p:spTree>
    <p:extLst>
      <p:ext uri="{BB962C8B-B14F-4D97-AF65-F5344CB8AC3E}">
        <p14:creationId xmlns:p14="http://schemas.microsoft.com/office/powerpoint/2010/main" val="3674252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Pots and Pans</a:t>
            </a:r>
          </a:p>
        </p:txBody>
      </p:sp>
      <p:sp>
        <p:nvSpPr>
          <p:cNvPr id="3" name="Content Placeholder 2"/>
          <p:cNvSpPr>
            <a:spLocks noGrp="1"/>
          </p:cNvSpPr>
          <p:nvPr>
            <p:ph idx="1"/>
          </p:nvPr>
        </p:nvSpPr>
        <p:spPr/>
        <p:txBody>
          <a:bodyPr/>
          <a:lstStyle/>
          <a:p>
            <a:pPr marL="0" indent="0">
              <a:buNone/>
            </a:pPr>
            <a:r>
              <a:rPr lang="en-US" dirty="0"/>
              <a:t>Stainless steel:</a:t>
            </a:r>
          </a:p>
          <a:p>
            <a:pPr marL="285744" indent="-285744"/>
            <a:r>
              <a:rPr lang="en-US" dirty="0"/>
              <a:t>Wash in hot, soapy water</a:t>
            </a:r>
          </a:p>
          <a:p>
            <a:pPr marL="285744" indent="-285744"/>
            <a:r>
              <a:rPr lang="en-US" dirty="0"/>
              <a:t>Rinse thoroughly</a:t>
            </a:r>
          </a:p>
          <a:p>
            <a:pPr marL="285744" indent="-285744"/>
            <a:r>
              <a:rPr lang="en-US" dirty="0"/>
              <a:t>Air-dry</a:t>
            </a:r>
          </a:p>
          <a:p>
            <a:pPr marL="285744" indent="-285744"/>
            <a:endParaRPr lang="en-US" dirty="0"/>
          </a:p>
          <a:p>
            <a:pPr marL="0" indent="0">
              <a:buNone/>
            </a:pPr>
            <a:r>
              <a:rPr lang="en-US" dirty="0"/>
              <a:t>Nonstick coating:</a:t>
            </a:r>
          </a:p>
          <a:p>
            <a:pPr marL="285744" indent="-285744"/>
            <a:r>
              <a:rPr lang="en-US" dirty="0"/>
              <a:t>Use plastic mesh scrubber—avoid scratches</a:t>
            </a:r>
          </a:p>
          <a:p>
            <a:pPr marL="285744" indent="-285744"/>
            <a:r>
              <a:rPr lang="en-US" dirty="0"/>
              <a:t>Remove all residue from bottom of pan—food may burn</a:t>
            </a:r>
          </a:p>
          <a:p>
            <a:endParaRPr lang="en-US" dirty="0"/>
          </a:p>
        </p:txBody>
      </p:sp>
      <p:pic>
        <p:nvPicPr>
          <p:cNvPr id="7" name="Picture Placeholder 6"/>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34</a:t>
            </a:fld>
            <a:endParaRPr lang="en-US" altLang="en-US" dirty="0"/>
          </a:p>
        </p:txBody>
      </p:sp>
    </p:spTree>
    <p:extLst>
      <p:ext uri="{BB962C8B-B14F-4D97-AF65-F5344CB8AC3E}">
        <p14:creationId xmlns:p14="http://schemas.microsoft.com/office/powerpoint/2010/main" val="2908614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knives</a:t>
            </a:r>
          </a:p>
        </p:txBody>
      </p:sp>
      <p:sp>
        <p:nvSpPr>
          <p:cNvPr id="3" name="Content Placeholder 2"/>
          <p:cNvSpPr>
            <a:spLocks noGrp="1"/>
          </p:cNvSpPr>
          <p:nvPr>
            <p:ph idx="1"/>
          </p:nvPr>
        </p:nvSpPr>
        <p:spPr/>
        <p:txBody>
          <a:bodyPr/>
          <a:lstStyle/>
          <a:p>
            <a:pPr marL="285744" indent="-285744"/>
            <a:r>
              <a:rPr lang="en-US" dirty="0"/>
              <a:t>Most widely used kitchen equipment</a:t>
            </a:r>
          </a:p>
          <a:p>
            <a:pPr marL="285744" indent="-285744"/>
            <a:r>
              <a:rPr lang="en-US" dirty="0"/>
              <a:t>Most cooking preparations</a:t>
            </a:r>
          </a:p>
          <a:p>
            <a:pPr marL="285744" indent="-285744"/>
            <a:r>
              <a:rPr lang="en-US" dirty="0"/>
              <a:t>Designed for a specific purpose</a:t>
            </a:r>
          </a:p>
          <a:p>
            <a:pPr marL="285744" indent="-285744"/>
            <a:r>
              <a:rPr lang="en-US" dirty="0"/>
              <a:t>Made of stainless steel</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35</a:t>
            </a:fld>
            <a:endParaRPr lang="en-US" altLang="en-US" dirty="0"/>
          </a:p>
        </p:txBody>
      </p:sp>
    </p:spTree>
    <p:extLst>
      <p:ext uri="{BB962C8B-B14F-4D97-AF65-F5344CB8AC3E}">
        <p14:creationId xmlns:p14="http://schemas.microsoft.com/office/powerpoint/2010/main" val="326086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Two main parts:</a:t>
            </a:r>
          </a:p>
          <a:p>
            <a:pPr marL="285744" indent="-285744"/>
            <a:r>
              <a:rPr lang="en-US" dirty="0"/>
              <a:t>Blade</a:t>
            </a:r>
          </a:p>
          <a:p>
            <a:pPr lvl="1"/>
            <a:r>
              <a:rPr lang="en-US" dirty="0"/>
              <a:t>Cutting surface</a:t>
            </a:r>
          </a:p>
          <a:p>
            <a:pPr lvl="1"/>
            <a:r>
              <a:rPr lang="en-US" dirty="0"/>
              <a:t>Metal</a:t>
            </a:r>
          </a:p>
          <a:p>
            <a:pPr lvl="1"/>
            <a:r>
              <a:rPr lang="en-US" dirty="0"/>
              <a:t>Forged or stamped</a:t>
            </a:r>
          </a:p>
          <a:p>
            <a:pPr marL="285744" indent="-285744"/>
            <a:r>
              <a:rPr lang="en-US" dirty="0"/>
              <a:t>Handle</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36</a:t>
            </a:fld>
            <a:endParaRPr lang="en-US" altLang="en-US" dirty="0"/>
          </a:p>
        </p:txBody>
      </p:sp>
    </p:spTree>
    <p:extLst>
      <p:ext uri="{BB962C8B-B14F-4D97-AF65-F5344CB8AC3E}">
        <p14:creationId xmlns:p14="http://schemas.microsoft.com/office/powerpoint/2010/main" val="3269843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Forged blade:</a:t>
            </a:r>
          </a:p>
          <a:p>
            <a:pPr marL="285744" indent="-285744"/>
            <a:r>
              <a:rPr lang="en-US" dirty="0"/>
              <a:t>Single piece of heated metal</a:t>
            </a:r>
          </a:p>
          <a:p>
            <a:pPr marL="285744" indent="-285744"/>
            <a:r>
              <a:rPr lang="en-US" dirty="0"/>
              <a:t>Dropped on a mold</a:t>
            </a:r>
          </a:p>
          <a:p>
            <a:pPr marL="285744" indent="-285744"/>
            <a:r>
              <a:rPr lang="en-US" dirty="0"/>
              <a:t>Struck with a hammer</a:t>
            </a:r>
          </a:p>
          <a:p>
            <a:pPr marL="285744" indent="-285744"/>
            <a:r>
              <a:rPr lang="en-US" dirty="0"/>
              <a:t>Pounded into correct shape</a:t>
            </a:r>
          </a:p>
          <a:p>
            <a:endParaRPr lang="en-US" dirty="0"/>
          </a:p>
          <a:p>
            <a:pPr marL="0" indent="0">
              <a:buNone/>
            </a:pPr>
            <a:r>
              <a:rPr lang="en-US" dirty="0"/>
              <a:t>Stamped blade:</a:t>
            </a:r>
          </a:p>
          <a:p>
            <a:pPr marL="285744" indent="-285744"/>
            <a:r>
              <a:rPr lang="en-US" dirty="0"/>
              <a:t>Cutting blade—shaped pieces</a:t>
            </a:r>
          </a:p>
          <a:p>
            <a:pPr marL="285744" indent="-285744"/>
            <a:r>
              <a:rPr lang="en-US" dirty="0"/>
              <a:t>From sheets of milled steel</a:t>
            </a:r>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37</a:t>
            </a:fld>
            <a:endParaRPr lang="en-US" altLang="en-US" dirty="0"/>
          </a:p>
        </p:txBody>
      </p:sp>
    </p:spTree>
    <p:extLst>
      <p:ext uri="{BB962C8B-B14F-4D97-AF65-F5344CB8AC3E}">
        <p14:creationId xmlns:p14="http://schemas.microsoft.com/office/powerpoint/2010/main" val="130650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7090" y="160184"/>
            <a:ext cx="5997819" cy="6157975"/>
          </a:xfrm>
          <a:prstGeom prst="rect">
            <a:avLst/>
          </a:prstGeom>
        </p:spPr>
      </p:pic>
    </p:spTree>
    <p:extLst>
      <p:ext uri="{BB962C8B-B14F-4D97-AF65-F5344CB8AC3E}">
        <p14:creationId xmlns:p14="http://schemas.microsoft.com/office/powerpoint/2010/main" val="496990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Tip:</a:t>
            </a:r>
          </a:p>
          <a:p>
            <a:pPr marL="285744" indent="-285744"/>
            <a:r>
              <a:rPr lang="en-US" dirty="0"/>
              <a:t>Detail work—paring, trimming, and peeling</a:t>
            </a:r>
          </a:p>
          <a:p>
            <a:endParaRPr lang="en-US" dirty="0"/>
          </a:p>
          <a:p>
            <a:pPr marL="0" indent="0">
              <a:buNone/>
            </a:pPr>
            <a:r>
              <a:rPr lang="en-US" dirty="0"/>
              <a:t>Cutting edge:</a:t>
            </a:r>
          </a:p>
          <a:p>
            <a:pPr marL="285744" indent="-285744"/>
            <a:r>
              <a:rPr lang="en-US" dirty="0"/>
              <a:t>Bottom of the blade, between tip and heel</a:t>
            </a:r>
          </a:p>
          <a:p>
            <a:pPr marL="285744" indent="-285744"/>
            <a:r>
              <a:rPr lang="en-US" dirty="0"/>
              <a:t>Slicing, carving, precision cuts</a:t>
            </a:r>
          </a:p>
          <a:p>
            <a:pPr marL="285744" indent="-285744"/>
            <a:r>
              <a:rPr lang="en-US" dirty="0"/>
              <a:t>Edges</a:t>
            </a:r>
          </a:p>
          <a:p>
            <a:pPr lvl="1">
              <a:buFont typeface="Arial" panose="020B0604020202020204" pitchFamily="34" charset="0"/>
              <a:buChar char="•"/>
            </a:pPr>
            <a:r>
              <a:rPr lang="en-US" dirty="0"/>
              <a:t>Flat ground and tapered</a:t>
            </a:r>
          </a:p>
          <a:p>
            <a:pPr lvl="1">
              <a:buFont typeface="Arial" panose="020B0604020202020204" pitchFamily="34" charset="0"/>
              <a:buChar char="•"/>
            </a:pPr>
            <a:r>
              <a:rPr lang="en-US" dirty="0"/>
              <a:t>Serrated</a:t>
            </a:r>
          </a:p>
          <a:p>
            <a:pPr lvl="1">
              <a:buFont typeface="Arial" panose="020B0604020202020204" pitchFamily="34" charset="0"/>
              <a:buChar char="•"/>
            </a:pPr>
            <a:r>
              <a:rPr lang="en-US" dirty="0"/>
              <a:t>Hollow ground</a:t>
            </a:r>
          </a:p>
          <a:p>
            <a:pPr lvl="1">
              <a:buFont typeface="Arial" panose="020B0604020202020204" pitchFamily="34" charset="0"/>
              <a:buChar char="•"/>
            </a:pPr>
            <a:r>
              <a:rPr lang="en-US" i="1" dirty="0"/>
              <a:t>Granton</a:t>
            </a:r>
          </a:p>
          <a:p>
            <a:pPr lvl="1">
              <a:buFont typeface="Arial" panose="020B0604020202020204" pitchFamily="34" charset="0"/>
              <a:buChar char="•"/>
            </a:pPr>
            <a:r>
              <a:rPr lang="en-US" dirty="0"/>
              <a:t>Single side</a:t>
            </a:r>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39</a:t>
            </a:fld>
            <a:endParaRPr lang="en-US" altLang="en-US" dirty="0"/>
          </a:p>
        </p:txBody>
      </p:sp>
    </p:spTree>
    <p:extLst>
      <p:ext uri="{BB962C8B-B14F-4D97-AF65-F5344CB8AC3E}">
        <p14:creationId xmlns:p14="http://schemas.microsoft.com/office/powerpoint/2010/main" val="16984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Shredder</a:t>
            </a:r>
          </a:p>
          <a:p>
            <a:pPr marL="285744" indent="-285744"/>
            <a:r>
              <a:rPr lang="en-US" dirty="0"/>
              <a:t>Grates food into fine pieces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67844" r="-67844"/>
          <a:stretch/>
        </p:blipFill>
        <p:spPr>
          <a:prstGeom prst="rect">
            <a:avLst/>
          </a:prstGeom>
          <a:solidFill>
            <a:schemeClr val="bg1"/>
          </a:solidFill>
        </p:spPr>
      </p:pic>
      <p:sp>
        <p:nvSpPr>
          <p:cNvPr id="13" name="Content Placeholder 12"/>
          <p:cNvSpPr>
            <a:spLocks noGrp="1"/>
          </p:cNvSpPr>
          <p:nvPr>
            <p:ph idx="13"/>
          </p:nvPr>
        </p:nvSpPr>
        <p:spPr/>
        <p:txBody>
          <a:bodyPr/>
          <a:lstStyle/>
          <a:p>
            <a:pPr marL="285744" indent="-285744"/>
            <a:r>
              <a:rPr lang="en-US" dirty="0"/>
              <a:t>Shreds small pieces of outer peel</a:t>
            </a:r>
          </a:p>
          <a:p>
            <a:pPr marL="285744" indent="-285744"/>
            <a:r>
              <a:rPr lang="en-US" dirty="0"/>
              <a:t>Citrus fruits</a:t>
            </a:r>
          </a:p>
          <a:p>
            <a:endParaRPr lang="en-US" dirty="0"/>
          </a:p>
        </p:txBody>
      </p:sp>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58026" r="-58026"/>
          <a:stretch/>
        </p:blipFill>
        <p:spPr>
          <a:prstGeom prst="rect">
            <a:avLst/>
          </a:prstGeom>
          <a:solidFill>
            <a:schemeClr val="bg1"/>
          </a:solidFill>
        </p:spPr>
      </p:pic>
      <p:sp>
        <p:nvSpPr>
          <p:cNvPr id="7" name="TextBox 6"/>
          <p:cNvSpPr txBox="1"/>
          <p:nvPr/>
        </p:nvSpPr>
        <p:spPr>
          <a:xfrm>
            <a:off x="2104673" y="552894"/>
            <a:ext cx="985398" cy="461665"/>
          </a:xfrm>
          <a:prstGeom prst="rect">
            <a:avLst/>
          </a:prstGeom>
          <a:noFill/>
        </p:spPr>
        <p:txBody>
          <a:bodyPr wrap="none" rtlCol="0">
            <a:spAutoFit/>
          </a:bodyPr>
          <a:lstStyle/>
          <a:p>
            <a:r>
              <a:rPr lang="en-US" sz="2400" dirty="0"/>
              <a:t>Grater</a:t>
            </a:r>
          </a:p>
        </p:txBody>
      </p:sp>
      <p:sp>
        <p:nvSpPr>
          <p:cNvPr id="8" name="TextBox 7"/>
          <p:cNvSpPr txBox="1"/>
          <p:nvPr/>
        </p:nvSpPr>
        <p:spPr>
          <a:xfrm>
            <a:off x="6482254" y="550770"/>
            <a:ext cx="955839" cy="461665"/>
          </a:xfrm>
          <a:prstGeom prst="rect">
            <a:avLst/>
          </a:prstGeom>
          <a:noFill/>
        </p:spPr>
        <p:txBody>
          <a:bodyPr wrap="none" rtlCol="0">
            <a:spAutoFit/>
          </a:bodyPr>
          <a:lstStyle/>
          <a:p>
            <a:r>
              <a:rPr lang="en-US" sz="2400" dirty="0"/>
              <a:t>Zester</a:t>
            </a:r>
          </a:p>
        </p:txBody>
      </p:sp>
    </p:spTree>
    <p:extLst>
      <p:ext uri="{BB962C8B-B14F-4D97-AF65-F5344CB8AC3E}">
        <p14:creationId xmlns:p14="http://schemas.microsoft.com/office/powerpoint/2010/main" val="2591603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Spine:</a:t>
            </a:r>
          </a:p>
          <a:p>
            <a:pPr marL="285744" indent="-285744"/>
            <a:r>
              <a:rPr lang="en-US" dirty="0"/>
              <a:t>Top of the blade</a:t>
            </a:r>
          </a:p>
          <a:p>
            <a:pPr marL="285744" indent="-285744"/>
            <a:r>
              <a:rPr lang="en-US" dirty="0"/>
              <a:t>Noncutting edge</a:t>
            </a:r>
          </a:p>
          <a:p>
            <a:endParaRPr lang="en-US" dirty="0"/>
          </a:p>
          <a:p>
            <a:pPr marL="0" indent="0">
              <a:buNone/>
            </a:pPr>
            <a:r>
              <a:rPr lang="en-US" dirty="0"/>
              <a:t>Heel:</a:t>
            </a:r>
          </a:p>
          <a:p>
            <a:pPr marL="285744" indent="-285744"/>
            <a:r>
              <a:rPr lang="en-US" dirty="0"/>
              <a:t>Widest and thickest part of blade</a:t>
            </a:r>
          </a:p>
          <a:p>
            <a:pPr marL="285744" indent="-285744"/>
            <a:r>
              <a:rPr lang="en-US" dirty="0"/>
              <a:t>Cut through large, tough, or hard foods</a:t>
            </a:r>
          </a:p>
          <a:p>
            <a:pPr marL="285744" indent="-285744"/>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40</a:t>
            </a:fld>
            <a:endParaRPr lang="en-US" altLang="en-US" dirty="0"/>
          </a:p>
        </p:txBody>
      </p:sp>
    </p:spTree>
    <p:extLst>
      <p:ext uri="{BB962C8B-B14F-4D97-AF65-F5344CB8AC3E}">
        <p14:creationId xmlns:p14="http://schemas.microsoft.com/office/powerpoint/2010/main" val="1426292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Bolster:</a:t>
            </a:r>
          </a:p>
          <a:p>
            <a:pPr marL="285744" indent="-285744"/>
            <a:r>
              <a:rPr lang="en-US" dirty="0"/>
              <a:t>Heel of blade</a:t>
            </a:r>
          </a:p>
          <a:p>
            <a:pPr marL="285744" indent="-285744"/>
            <a:r>
              <a:rPr lang="en-US" dirty="0"/>
              <a:t>Blade meets handle</a:t>
            </a:r>
          </a:p>
          <a:p>
            <a:pPr marL="285744" indent="-285744"/>
            <a:endParaRPr lang="en-US" dirty="0"/>
          </a:p>
          <a:p>
            <a:pPr marL="0" indent="0">
              <a:buNone/>
            </a:pPr>
            <a:r>
              <a:rPr lang="en-US" dirty="0"/>
              <a:t>Tang:</a:t>
            </a:r>
          </a:p>
          <a:p>
            <a:pPr marL="285744" indent="-285744"/>
            <a:r>
              <a:rPr lang="en-US" dirty="0"/>
              <a:t>Metal from blade through handle</a:t>
            </a:r>
          </a:p>
          <a:p>
            <a:pPr marL="285744" indent="-285744"/>
            <a:r>
              <a:rPr lang="en-US" dirty="0"/>
              <a:t>Full tang—as long as knife handle</a:t>
            </a:r>
          </a:p>
          <a:p>
            <a:pPr lvl="1"/>
            <a:r>
              <a:rPr lang="en-US" dirty="0"/>
              <a:t>Chef’s knives and cleavers</a:t>
            </a:r>
          </a:p>
          <a:p>
            <a:pPr marL="285744" indent="-285744"/>
            <a:r>
              <a:rPr lang="en-US" dirty="0"/>
              <a:t>Partial tang—lighter work </a:t>
            </a:r>
          </a:p>
          <a:p>
            <a:pPr lvl="1"/>
            <a:r>
              <a:rPr lang="en-US" dirty="0"/>
              <a:t>Paring or bread knives</a:t>
            </a:r>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41</a:t>
            </a:fld>
            <a:endParaRPr lang="en-US" altLang="en-US" dirty="0"/>
          </a:p>
        </p:txBody>
      </p:sp>
    </p:spTree>
    <p:extLst>
      <p:ext uri="{BB962C8B-B14F-4D97-AF65-F5344CB8AC3E}">
        <p14:creationId xmlns:p14="http://schemas.microsoft.com/office/powerpoint/2010/main" val="2725170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a Knife</a:t>
            </a:r>
          </a:p>
        </p:txBody>
      </p:sp>
      <p:sp>
        <p:nvSpPr>
          <p:cNvPr id="3" name="Content Placeholder 2"/>
          <p:cNvSpPr>
            <a:spLocks noGrp="1"/>
          </p:cNvSpPr>
          <p:nvPr>
            <p:ph idx="1"/>
          </p:nvPr>
        </p:nvSpPr>
        <p:spPr/>
        <p:txBody>
          <a:bodyPr/>
          <a:lstStyle/>
          <a:p>
            <a:pPr marL="0" indent="0">
              <a:buNone/>
            </a:pPr>
            <a:r>
              <a:rPr lang="en-US" dirty="0"/>
              <a:t>Scales:</a:t>
            </a:r>
          </a:p>
          <a:p>
            <a:pPr marL="285744" indent="-285744"/>
            <a:r>
              <a:rPr lang="en-US" dirty="0"/>
              <a:t>Make up the handle</a:t>
            </a:r>
          </a:p>
          <a:p>
            <a:endParaRPr lang="en-US" dirty="0"/>
          </a:p>
          <a:p>
            <a:pPr marL="0" indent="0">
              <a:buNone/>
            </a:pPr>
            <a:r>
              <a:rPr lang="en-US" dirty="0"/>
              <a:t>Rivets:</a:t>
            </a:r>
          </a:p>
          <a:p>
            <a:pPr marL="285744" indent="-285744"/>
            <a:r>
              <a:rPr lang="en-US" dirty="0"/>
              <a:t>Hold handle to tang</a:t>
            </a:r>
          </a:p>
          <a:p>
            <a:pPr marL="285744" indent="-285744"/>
            <a:endParaRPr lang="en-US" dirty="0"/>
          </a:p>
          <a:p>
            <a:pPr marL="0" indent="0">
              <a:buNone/>
            </a:pPr>
            <a:r>
              <a:rPr lang="en-US" dirty="0"/>
              <a:t>Handle:</a:t>
            </a:r>
          </a:p>
          <a:p>
            <a:pPr marL="285744" indent="-285744"/>
            <a:r>
              <a:rPr lang="en-US" dirty="0"/>
              <a:t>Rivets hold handle to tang</a:t>
            </a:r>
          </a:p>
          <a:p>
            <a:pPr marL="285744" indent="-285744"/>
            <a:endParaRPr lang="en-US" dirty="0"/>
          </a:p>
          <a:p>
            <a:pPr marL="0" indent="0">
              <a:buNone/>
            </a:pPr>
            <a:r>
              <a:rPr lang="en-US" dirty="0"/>
              <a:t>Butt:</a:t>
            </a:r>
          </a:p>
          <a:p>
            <a:pPr marL="285744" indent="-285744"/>
            <a:r>
              <a:rPr lang="en-US" dirty="0"/>
              <a:t>End of the handle</a:t>
            </a:r>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42</a:t>
            </a:fld>
            <a:endParaRPr lang="en-US" altLang="en-US" dirty="0"/>
          </a:p>
        </p:txBody>
      </p:sp>
    </p:spTree>
    <p:extLst>
      <p:ext uri="{BB962C8B-B14F-4D97-AF65-F5344CB8AC3E}">
        <p14:creationId xmlns:p14="http://schemas.microsoft.com/office/powerpoint/2010/main" val="310988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Knives</a:t>
            </a:r>
          </a:p>
        </p:txBody>
      </p:sp>
      <p:sp>
        <p:nvSpPr>
          <p:cNvPr id="5" name="Content Placeholder 4"/>
          <p:cNvSpPr>
            <a:spLocks noGrp="1"/>
          </p:cNvSpPr>
          <p:nvPr>
            <p:ph idx="1"/>
          </p:nvPr>
        </p:nvSpPr>
        <p:spPr/>
        <p:txBody>
          <a:bodyPr/>
          <a:lstStyle/>
          <a:p>
            <a:pPr marL="285744" indent="-285744"/>
            <a:r>
              <a:rPr lang="en-US" dirty="0"/>
              <a:t>All-purpose knife</a:t>
            </a:r>
          </a:p>
          <a:p>
            <a:pPr marL="285744" indent="-285744"/>
            <a:r>
              <a:rPr lang="en-US" dirty="0"/>
              <a:t>Chopping, slicing, mincing</a:t>
            </a:r>
          </a:p>
          <a:p>
            <a:pPr marL="285744" indent="-285744"/>
            <a:r>
              <a:rPr lang="en-US" dirty="0"/>
              <a:t>8 to 14 inches long</a:t>
            </a:r>
          </a:p>
          <a:p>
            <a:pPr marL="285744" indent="-285744"/>
            <a:r>
              <a:rPr lang="en-US" dirty="0"/>
              <a:t>Blade tapers at tip</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prstGeom prst="rect">
            <a:avLst/>
          </a:prstGeom>
          <a:solidFill>
            <a:schemeClr val="bg1"/>
          </a:solidFill>
        </p:spPr>
      </p:pic>
      <p:pic>
        <p:nvPicPr>
          <p:cNvPr id="10" name="Picture Placeholder 9"/>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1" name="Picture Placeholder 10"/>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sp>
        <p:nvSpPr>
          <p:cNvPr id="19" name="Content Placeholder 18"/>
          <p:cNvSpPr>
            <a:spLocks noGrp="1"/>
          </p:cNvSpPr>
          <p:nvPr>
            <p:ph idx="17"/>
          </p:nvPr>
        </p:nvSpPr>
        <p:spPr/>
        <p:txBody>
          <a:bodyPr/>
          <a:lstStyle/>
          <a:p>
            <a:pPr marL="285744" indent="-285744"/>
            <a:r>
              <a:rPr lang="en-US" dirty="0"/>
              <a:t>Heavy, rectangular knife</a:t>
            </a:r>
          </a:p>
          <a:p>
            <a:pPr marL="285744" indent="-285744"/>
            <a:r>
              <a:rPr lang="en-US" dirty="0"/>
              <a:t>Chop all kinds of food</a:t>
            </a:r>
          </a:p>
          <a:p>
            <a:pPr marL="285744" indent="-285744"/>
            <a:r>
              <a:rPr lang="en-US" dirty="0"/>
              <a:t>Cut through bone</a:t>
            </a:r>
          </a:p>
          <a:p>
            <a:endParaRPr lang="en-US" dirty="0"/>
          </a:p>
        </p:txBody>
      </p:sp>
      <p:sp>
        <p:nvSpPr>
          <p:cNvPr id="20" name="Content Placeholder 19"/>
          <p:cNvSpPr>
            <a:spLocks noGrp="1"/>
          </p:cNvSpPr>
          <p:nvPr>
            <p:ph idx="18"/>
          </p:nvPr>
        </p:nvSpPr>
        <p:spPr/>
        <p:txBody>
          <a:bodyPr/>
          <a:lstStyle/>
          <a:p>
            <a:pPr marL="285744" indent="-285744"/>
            <a:r>
              <a:rPr lang="en-US" dirty="0"/>
              <a:t>General-purpose knife</a:t>
            </a:r>
          </a:p>
          <a:p>
            <a:pPr marL="285744" indent="-285744"/>
            <a:r>
              <a:rPr lang="en-US" i="1" dirty="0"/>
              <a:t>Granton</a:t>
            </a:r>
            <a:r>
              <a:rPr lang="en-US" dirty="0"/>
              <a:t>—indented notches</a:t>
            </a:r>
          </a:p>
          <a:p>
            <a:pPr marL="285744" indent="-285744"/>
            <a:r>
              <a:rPr lang="en-US" dirty="0"/>
              <a:t>Release food easily</a:t>
            </a:r>
          </a:p>
          <a:p>
            <a:pPr marL="285744" indent="-285744"/>
            <a:r>
              <a:rPr lang="en-US" dirty="0"/>
              <a:t>Comfortable, well-balanced grip</a:t>
            </a:r>
          </a:p>
          <a:p>
            <a:endParaRPr lang="en-US" dirty="0"/>
          </a:p>
        </p:txBody>
      </p:sp>
      <p:sp>
        <p:nvSpPr>
          <p:cNvPr id="7" name="TextBox 6"/>
          <p:cNvSpPr txBox="1"/>
          <p:nvPr/>
        </p:nvSpPr>
        <p:spPr>
          <a:xfrm>
            <a:off x="1018548" y="551494"/>
            <a:ext cx="2739596" cy="461665"/>
          </a:xfrm>
          <a:prstGeom prst="rect">
            <a:avLst/>
          </a:prstGeom>
          <a:noFill/>
        </p:spPr>
        <p:txBody>
          <a:bodyPr wrap="none" rtlCol="0">
            <a:spAutoFit/>
          </a:bodyPr>
          <a:lstStyle/>
          <a:p>
            <a:r>
              <a:rPr lang="en-US" sz="2400" dirty="0"/>
              <a:t>Chef’s (French) knife</a:t>
            </a:r>
          </a:p>
        </p:txBody>
      </p:sp>
      <p:sp>
        <p:nvSpPr>
          <p:cNvPr id="8" name="TextBox 7"/>
          <p:cNvSpPr txBox="1"/>
          <p:nvPr/>
        </p:nvSpPr>
        <p:spPr>
          <a:xfrm>
            <a:off x="9510420" y="549514"/>
            <a:ext cx="1191736" cy="461665"/>
          </a:xfrm>
          <a:prstGeom prst="rect">
            <a:avLst/>
          </a:prstGeom>
          <a:noFill/>
        </p:spPr>
        <p:txBody>
          <a:bodyPr wrap="none" rtlCol="0">
            <a:spAutoFit/>
          </a:bodyPr>
          <a:lstStyle/>
          <a:p>
            <a:r>
              <a:rPr lang="en-US" sz="2400" dirty="0"/>
              <a:t>Santoku</a:t>
            </a:r>
          </a:p>
        </p:txBody>
      </p:sp>
      <p:sp>
        <p:nvSpPr>
          <p:cNvPr id="14" name="TextBox 13"/>
          <p:cNvSpPr txBox="1"/>
          <p:nvPr/>
        </p:nvSpPr>
        <p:spPr>
          <a:xfrm>
            <a:off x="5688286" y="538793"/>
            <a:ext cx="1113125" cy="461665"/>
          </a:xfrm>
          <a:prstGeom prst="rect">
            <a:avLst/>
          </a:prstGeom>
          <a:noFill/>
        </p:spPr>
        <p:txBody>
          <a:bodyPr wrap="none" rtlCol="0">
            <a:spAutoFit/>
          </a:bodyPr>
          <a:lstStyle/>
          <a:p>
            <a:r>
              <a:rPr lang="en-US" sz="2400" dirty="0"/>
              <a:t>Cleaver</a:t>
            </a:r>
          </a:p>
        </p:txBody>
      </p:sp>
    </p:spTree>
    <p:extLst>
      <p:ext uri="{BB962C8B-B14F-4D97-AF65-F5344CB8AC3E}">
        <p14:creationId xmlns:p14="http://schemas.microsoft.com/office/powerpoint/2010/main" val="3074479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Knives</a:t>
            </a:r>
          </a:p>
        </p:txBody>
      </p:sp>
      <p:sp>
        <p:nvSpPr>
          <p:cNvPr id="3" name="Content Placeholder 2"/>
          <p:cNvSpPr>
            <a:spLocks noGrp="1"/>
          </p:cNvSpPr>
          <p:nvPr>
            <p:ph idx="1"/>
          </p:nvPr>
        </p:nvSpPr>
        <p:spPr/>
        <p:txBody>
          <a:bodyPr/>
          <a:lstStyle/>
          <a:p>
            <a:pPr marL="285744" indent="-285744"/>
            <a:r>
              <a:rPr lang="en-US" dirty="0"/>
              <a:t>Separate raw meat from bone</a:t>
            </a:r>
          </a:p>
          <a:p>
            <a:pPr marL="285744" indent="-285744"/>
            <a:r>
              <a:rPr lang="en-US" dirty="0"/>
              <a:t>Thin, flexible blade</a:t>
            </a:r>
          </a:p>
          <a:p>
            <a:pPr marL="285744" indent="-285744"/>
            <a:r>
              <a:rPr lang="en-US" dirty="0"/>
              <a:t>Thick, less flexible blade</a:t>
            </a:r>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sp>
        <p:nvSpPr>
          <p:cNvPr id="19" name="Content Placeholder 18"/>
          <p:cNvSpPr>
            <a:spLocks noGrp="1"/>
          </p:cNvSpPr>
          <p:nvPr>
            <p:ph idx="17"/>
          </p:nvPr>
        </p:nvSpPr>
        <p:spPr/>
        <p:txBody>
          <a:bodyPr/>
          <a:lstStyle/>
          <a:p>
            <a:pPr marL="285744" indent="-285744"/>
            <a:r>
              <a:rPr lang="en-US" dirty="0"/>
              <a:t>Slice cooked meat</a:t>
            </a:r>
          </a:p>
          <a:p>
            <a:pPr marL="285744" indent="-285744"/>
            <a:r>
              <a:rPr lang="en-US" dirty="0"/>
              <a:t>Blade could be 14 inches</a:t>
            </a:r>
          </a:p>
        </p:txBody>
      </p:sp>
      <p:sp>
        <p:nvSpPr>
          <p:cNvPr id="20" name="Content Placeholder 19"/>
          <p:cNvSpPr>
            <a:spLocks noGrp="1"/>
          </p:cNvSpPr>
          <p:nvPr>
            <p:ph idx="18"/>
          </p:nvPr>
        </p:nvSpPr>
        <p:spPr/>
        <p:txBody>
          <a:bodyPr/>
          <a:lstStyle/>
          <a:p>
            <a:pPr marL="285744" indent="-285744"/>
            <a:r>
              <a:rPr lang="en-US" dirty="0"/>
              <a:t>Long, thin, serrated blade</a:t>
            </a:r>
          </a:p>
          <a:p>
            <a:pPr marL="285744" indent="-285744"/>
            <a:r>
              <a:rPr lang="en-US" dirty="0"/>
              <a:t>Slice breads and cakes</a:t>
            </a:r>
          </a:p>
          <a:p>
            <a:endParaRPr lang="en-US" dirty="0"/>
          </a:p>
        </p:txBody>
      </p:sp>
      <p:sp>
        <p:nvSpPr>
          <p:cNvPr id="7" name="TextBox 6"/>
          <p:cNvSpPr txBox="1"/>
          <p:nvPr/>
        </p:nvSpPr>
        <p:spPr>
          <a:xfrm>
            <a:off x="1521791" y="535576"/>
            <a:ext cx="1733808" cy="461665"/>
          </a:xfrm>
          <a:prstGeom prst="rect">
            <a:avLst/>
          </a:prstGeom>
          <a:noFill/>
        </p:spPr>
        <p:txBody>
          <a:bodyPr wrap="none" rtlCol="0">
            <a:spAutoFit/>
          </a:bodyPr>
          <a:lstStyle/>
          <a:p>
            <a:r>
              <a:rPr lang="en-US" sz="2400" dirty="0"/>
              <a:t>Boning knife</a:t>
            </a:r>
          </a:p>
        </p:txBody>
      </p:sp>
      <p:sp>
        <p:nvSpPr>
          <p:cNvPr id="8" name="TextBox 7"/>
          <p:cNvSpPr txBox="1"/>
          <p:nvPr/>
        </p:nvSpPr>
        <p:spPr>
          <a:xfrm>
            <a:off x="9144105" y="533368"/>
            <a:ext cx="1930208" cy="461665"/>
          </a:xfrm>
          <a:prstGeom prst="rect">
            <a:avLst/>
          </a:prstGeom>
          <a:noFill/>
        </p:spPr>
        <p:txBody>
          <a:bodyPr wrap="none" rtlCol="0">
            <a:spAutoFit/>
          </a:bodyPr>
          <a:lstStyle/>
          <a:p>
            <a:r>
              <a:rPr lang="en-US" sz="2400" dirty="0"/>
              <a:t>Serrated knife</a:t>
            </a:r>
          </a:p>
        </p:txBody>
      </p:sp>
      <p:sp>
        <p:nvSpPr>
          <p:cNvPr id="14" name="TextBox 13"/>
          <p:cNvSpPr txBox="1"/>
          <p:nvPr/>
        </p:nvSpPr>
        <p:spPr>
          <a:xfrm>
            <a:off x="5815893" y="513822"/>
            <a:ext cx="857927" cy="461665"/>
          </a:xfrm>
          <a:prstGeom prst="rect">
            <a:avLst/>
          </a:prstGeom>
          <a:noFill/>
        </p:spPr>
        <p:txBody>
          <a:bodyPr wrap="none" rtlCol="0">
            <a:spAutoFit/>
          </a:bodyPr>
          <a:lstStyle/>
          <a:p>
            <a:r>
              <a:rPr lang="en-US" sz="2400" dirty="0"/>
              <a:t>Slicer</a:t>
            </a:r>
          </a:p>
        </p:txBody>
      </p:sp>
      <p:pic>
        <p:nvPicPr>
          <p:cNvPr id="17" name="Picture Placeholder 16"/>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1639"/>
          <a:stretch/>
        </p:blipFill>
        <p:spPr>
          <a:prstGeom prst="rect">
            <a:avLst/>
          </a:prstGeom>
          <a:solidFill>
            <a:schemeClr val="bg1"/>
          </a:solidFill>
        </p:spPr>
      </p:pic>
    </p:spTree>
    <p:extLst>
      <p:ext uri="{BB962C8B-B14F-4D97-AF65-F5344CB8AC3E}">
        <p14:creationId xmlns:p14="http://schemas.microsoft.com/office/powerpoint/2010/main" val="740516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Knives</a:t>
            </a:r>
          </a:p>
        </p:txBody>
      </p:sp>
      <p:sp>
        <p:nvSpPr>
          <p:cNvPr id="5" name="Content Placeholder 4"/>
          <p:cNvSpPr>
            <a:spLocks noGrp="1"/>
          </p:cNvSpPr>
          <p:nvPr>
            <p:ph idx="1"/>
          </p:nvPr>
        </p:nvSpPr>
        <p:spPr/>
        <p:txBody>
          <a:bodyPr/>
          <a:lstStyle/>
          <a:p>
            <a:pPr marL="285744" indent="-285744"/>
            <a:r>
              <a:rPr lang="en-US" dirty="0"/>
              <a:t>Trim and pare fruits and vegetables</a:t>
            </a:r>
          </a:p>
          <a:p>
            <a:pPr marL="285744" indent="-285744"/>
            <a:r>
              <a:rPr lang="en-US" dirty="0"/>
              <a:t>Small knife</a:t>
            </a:r>
          </a:p>
          <a:p>
            <a:pPr marL="285744" indent="-285744"/>
            <a:r>
              <a:rPr lang="en-US" dirty="0"/>
              <a:t>Sharp blade</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prstGeom prst="rect">
            <a:avLst/>
          </a:prstGeom>
          <a:solidFill>
            <a:schemeClr val="bg1"/>
          </a:solidFill>
        </p:spPr>
      </p:pic>
      <p:pic>
        <p:nvPicPr>
          <p:cNvPr id="10" name="Picture Placeholder 9"/>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sp>
        <p:nvSpPr>
          <p:cNvPr id="19" name="Content Placeholder 18"/>
          <p:cNvSpPr>
            <a:spLocks noGrp="1"/>
          </p:cNvSpPr>
          <p:nvPr>
            <p:ph idx="17"/>
          </p:nvPr>
        </p:nvSpPr>
        <p:spPr/>
        <p:txBody>
          <a:bodyPr/>
          <a:lstStyle/>
          <a:p>
            <a:pPr marL="285744" indent="-285744"/>
            <a:r>
              <a:rPr lang="en-US" dirty="0"/>
              <a:t>Curved blade</a:t>
            </a:r>
          </a:p>
          <a:p>
            <a:pPr marL="285744" indent="-285744"/>
            <a:r>
              <a:rPr lang="en-US" dirty="0"/>
              <a:t>Cut curved surfaces of vegetables</a:t>
            </a:r>
          </a:p>
          <a:p>
            <a:pPr marL="285744" indent="-285744"/>
            <a:r>
              <a:rPr lang="en-US" dirty="0"/>
              <a:t>Bird’s beak</a:t>
            </a:r>
          </a:p>
          <a:p>
            <a:endParaRPr lang="en-US" dirty="0"/>
          </a:p>
        </p:txBody>
      </p:sp>
      <p:sp>
        <p:nvSpPr>
          <p:cNvPr id="20" name="Content Placeholder 19"/>
          <p:cNvSpPr>
            <a:spLocks noGrp="1"/>
          </p:cNvSpPr>
          <p:nvPr>
            <p:ph idx="18"/>
          </p:nvPr>
        </p:nvSpPr>
        <p:spPr/>
        <p:txBody>
          <a:bodyPr/>
          <a:lstStyle/>
          <a:p>
            <a:pPr marL="285744" indent="-285744"/>
            <a:r>
              <a:rPr lang="en-US" dirty="0"/>
              <a:t>Curved knife</a:t>
            </a:r>
          </a:p>
          <a:p>
            <a:pPr marL="285744" indent="-285744"/>
            <a:r>
              <a:rPr lang="en-US" dirty="0"/>
              <a:t>Cut beef steaks from loins</a:t>
            </a:r>
          </a:p>
        </p:txBody>
      </p:sp>
      <p:sp>
        <p:nvSpPr>
          <p:cNvPr id="7" name="TextBox 6"/>
          <p:cNvSpPr txBox="1"/>
          <p:nvPr/>
        </p:nvSpPr>
        <p:spPr>
          <a:xfrm>
            <a:off x="1562705" y="541732"/>
            <a:ext cx="1650388" cy="461665"/>
          </a:xfrm>
          <a:prstGeom prst="rect">
            <a:avLst/>
          </a:prstGeom>
          <a:noFill/>
        </p:spPr>
        <p:txBody>
          <a:bodyPr wrap="none" rtlCol="0">
            <a:spAutoFit/>
          </a:bodyPr>
          <a:lstStyle/>
          <a:p>
            <a:r>
              <a:rPr lang="en-US" sz="2400" dirty="0"/>
              <a:t>Paring knife</a:t>
            </a:r>
          </a:p>
        </p:txBody>
      </p:sp>
      <p:sp>
        <p:nvSpPr>
          <p:cNvPr id="8" name="TextBox 7"/>
          <p:cNvSpPr txBox="1"/>
          <p:nvPr/>
        </p:nvSpPr>
        <p:spPr>
          <a:xfrm>
            <a:off x="9333368" y="542607"/>
            <a:ext cx="1547988" cy="461665"/>
          </a:xfrm>
          <a:prstGeom prst="rect">
            <a:avLst/>
          </a:prstGeom>
          <a:noFill/>
        </p:spPr>
        <p:txBody>
          <a:bodyPr wrap="none" rtlCol="0">
            <a:spAutoFit/>
          </a:bodyPr>
          <a:lstStyle/>
          <a:p>
            <a:r>
              <a:rPr lang="en-US" sz="2400" dirty="0"/>
              <a:t>Steak knife</a:t>
            </a:r>
          </a:p>
        </p:txBody>
      </p:sp>
      <p:sp>
        <p:nvSpPr>
          <p:cNvPr id="14" name="TextBox 13"/>
          <p:cNvSpPr txBox="1"/>
          <p:nvPr/>
        </p:nvSpPr>
        <p:spPr>
          <a:xfrm>
            <a:off x="5729707" y="529015"/>
            <a:ext cx="1055289" cy="461665"/>
          </a:xfrm>
          <a:prstGeom prst="rect">
            <a:avLst/>
          </a:prstGeom>
          <a:noFill/>
        </p:spPr>
        <p:txBody>
          <a:bodyPr wrap="none" rtlCol="0">
            <a:spAutoFit/>
          </a:bodyPr>
          <a:lstStyle/>
          <a:p>
            <a:r>
              <a:rPr lang="en-US" sz="2400" dirty="0"/>
              <a:t>Tourné</a:t>
            </a:r>
          </a:p>
        </p:txBody>
      </p:sp>
      <p:pic>
        <p:nvPicPr>
          <p:cNvPr id="22"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080369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Knives</a:t>
            </a:r>
          </a:p>
        </p:txBody>
      </p:sp>
      <p:sp>
        <p:nvSpPr>
          <p:cNvPr id="5" name="Content Placeholder 4"/>
          <p:cNvSpPr>
            <a:spLocks noGrp="1"/>
          </p:cNvSpPr>
          <p:nvPr>
            <p:ph idx="1"/>
          </p:nvPr>
        </p:nvSpPr>
        <p:spPr/>
        <p:txBody>
          <a:bodyPr/>
          <a:lstStyle/>
          <a:p>
            <a:pPr marL="285744" indent="-285744"/>
            <a:r>
              <a:rPr lang="en-US" dirty="0"/>
              <a:t>Short, blunt point</a:t>
            </a:r>
          </a:p>
          <a:p>
            <a:pPr marL="285744" indent="-285744"/>
            <a:r>
              <a:rPr lang="en-US" dirty="0"/>
              <a:t>Shuck clams</a:t>
            </a:r>
          </a:p>
          <a:p>
            <a:pPr marL="285744" indent="-285744"/>
            <a:r>
              <a:rPr lang="en-US" dirty="0"/>
              <a:t>Sharp edge</a:t>
            </a:r>
          </a:p>
        </p:txBody>
      </p:sp>
      <p:pic>
        <p:nvPicPr>
          <p:cNvPr id="9" name="Picture Placeholder 8"/>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8" name="Content Placeholder 7"/>
          <p:cNvSpPr>
            <a:spLocks noGrp="1"/>
          </p:cNvSpPr>
          <p:nvPr>
            <p:ph idx="13"/>
          </p:nvPr>
        </p:nvSpPr>
        <p:spPr/>
        <p:txBody>
          <a:bodyPr/>
          <a:lstStyle/>
          <a:p>
            <a:pPr marL="285744" indent="-285744"/>
            <a:r>
              <a:rPr lang="en-US" dirty="0"/>
              <a:t>Short, stubby knife</a:t>
            </a:r>
          </a:p>
          <a:p>
            <a:pPr marL="285744" indent="-285744"/>
            <a:r>
              <a:rPr lang="en-US" dirty="0"/>
              <a:t>Point tip</a:t>
            </a:r>
          </a:p>
          <a:p>
            <a:pPr marL="285744" indent="-285744"/>
            <a:r>
              <a:rPr lang="en-US" dirty="0"/>
              <a:t>Shuck oysters</a:t>
            </a:r>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sp>
        <p:nvSpPr>
          <p:cNvPr id="7" name="TextBox 6"/>
          <p:cNvSpPr txBox="1"/>
          <p:nvPr/>
        </p:nvSpPr>
        <p:spPr>
          <a:xfrm>
            <a:off x="1844760" y="501246"/>
            <a:ext cx="1493358" cy="507832"/>
          </a:xfrm>
          <a:prstGeom prst="rect">
            <a:avLst/>
          </a:prstGeom>
          <a:noFill/>
        </p:spPr>
        <p:txBody>
          <a:bodyPr wrap="none" rtlCol="0">
            <a:spAutoFit/>
          </a:bodyPr>
          <a:lstStyle/>
          <a:p>
            <a:r>
              <a:rPr lang="en-US" sz="2400" dirty="0"/>
              <a:t>Clam knife</a:t>
            </a:r>
          </a:p>
        </p:txBody>
      </p:sp>
      <p:sp>
        <p:nvSpPr>
          <p:cNvPr id="14" name="TextBox 13"/>
          <p:cNvSpPr txBox="1"/>
          <p:nvPr/>
        </p:nvSpPr>
        <p:spPr>
          <a:xfrm>
            <a:off x="6118987" y="531168"/>
            <a:ext cx="1684500" cy="461665"/>
          </a:xfrm>
          <a:prstGeom prst="rect">
            <a:avLst/>
          </a:prstGeom>
          <a:noFill/>
        </p:spPr>
        <p:txBody>
          <a:bodyPr wrap="none" rtlCol="0">
            <a:spAutoFit/>
          </a:bodyPr>
          <a:lstStyle/>
          <a:p>
            <a:r>
              <a:rPr lang="en-US" sz="2400" dirty="0"/>
              <a:t>Oyster knife</a:t>
            </a:r>
          </a:p>
        </p:txBody>
      </p:sp>
    </p:spTree>
    <p:extLst>
      <p:ext uri="{BB962C8B-B14F-4D97-AF65-F5344CB8AC3E}">
        <p14:creationId xmlns:p14="http://schemas.microsoft.com/office/powerpoint/2010/main" val="1965705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Care</a:t>
            </a:r>
          </a:p>
        </p:txBody>
      </p:sp>
      <p:sp>
        <p:nvSpPr>
          <p:cNvPr id="3" name="Content Placeholder 2"/>
          <p:cNvSpPr>
            <a:spLocks noGrp="1"/>
          </p:cNvSpPr>
          <p:nvPr>
            <p:ph idx="1"/>
          </p:nvPr>
        </p:nvSpPr>
        <p:spPr/>
        <p:txBody>
          <a:bodyPr/>
          <a:lstStyle/>
          <a:p>
            <a:pPr marL="0" indent="0">
              <a:buNone/>
            </a:pPr>
            <a:r>
              <a:rPr lang="en-US" dirty="0"/>
              <a:t>Honing:</a:t>
            </a:r>
          </a:p>
          <a:p>
            <a:pPr marL="285744" indent="-285744"/>
            <a:r>
              <a:rPr lang="en-US" dirty="0"/>
              <a:t>Regular maintenance </a:t>
            </a:r>
          </a:p>
          <a:p>
            <a:pPr marL="285744" indent="-285744"/>
            <a:r>
              <a:rPr lang="en-US" dirty="0"/>
              <a:t>Keeps knives sharp</a:t>
            </a:r>
          </a:p>
          <a:p>
            <a:pPr marL="285744" indent="-285744"/>
            <a:endParaRPr lang="en-US" dirty="0"/>
          </a:p>
          <a:p>
            <a:pPr marL="0" indent="0">
              <a:buNone/>
            </a:pPr>
            <a:r>
              <a:rPr lang="en-US" dirty="0"/>
              <a:t>Steel:</a:t>
            </a:r>
          </a:p>
          <a:p>
            <a:pPr marL="285744" indent="-285744"/>
            <a:r>
              <a:rPr lang="en-US" dirty="0"/>
              <a:t>Long metal rod</a:t>
            </a:r>
          </a:p>
          <a:p>
            <a:pPr marL="285744" indent="-285744"/>
            <a:r>
              <a:rPr lang="en-US" dirty="0"/>
              <a:t>Lightly grooved and magnetized</a:t>
            </a:r>
          </a:p>
          <a:p>
            <a:pPr marL="285744" indent="-285744"/>
            <a:r>
              <a:rPr lang="en-US" dirty="0"/>
              <a:t>Remove microscopic burrs—dull knife</a:t>
            </a:r>
          </a:p>
          <a:p>
            <a:pPr marL="285744" indent="-285744"/>
            <a:r>
              <a:rPr lang="en-US" dirty="0"/>
              <a:t>Knife returns to convex shape</a:t>
            </a:r>
          </a:p>
          <a:p>
            <a:pPr marL="285744" indent="-285744"/>
            <a:r>
              <a:rPr lang="en-US" dirty="0"/>
              <a:t>Use daily</a:t>
            </a:r>
          </a:p>
          <a:p>
            <a:endParaRPr lang="en-US" dirty="0"/>
          </a:p>
        </p:txBody>
      </p:sp>
      <p:pic>
        <p:nvPicPr>
          <p:cNvPr id="7" name="Picture Placeholder 6"/>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47</a:t>
            </a:fld>
            <a:endParaRPr lang="en-US" altLang="en-US" dirty="0"/>
          </a:p>
        </p:txBody>
      </p:sp>
    </p:spTree>
    <p:extLst>
      <p:ext uri="{BB962C8B-B14F-4D97-AF65-F5344CB8AC3E}">
        <p14:creationId xmlns:p14="http://schemas.microsoft.com/office/powerpoint/2010/main" val="975190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Steel</a:t>
            </a:r>
          </a:p>
        </p:txBody>
      </p:sp>
      <p:sp>
        <p:nvSpPr>
          <p:cNvPr id="3" name="Content Placeholder 2"/>
          <p:cNvSpPr>
            <a:spLocks noGrp="1"/>
          </p:cNvSpPr>
          <p:nvPr>
            <p:ph idx="1"/>
          </p:nvPr>
        </p:nvSpPr>
        <p:spPr/>
        <p:txBody>
          <a:bodyPr/>
          <a:lstStyle/>
          <a:p>
            <a:pPr marL="285744" indent="-285744"/>
            <a:r>
              <a:rPr lang="en-US" dirty="0"/>
              <a:t>Slender ceramic rod</a:t>
            </a:r>
          </a:p>
          <a:p>
            <a:pPr marL="285744" indent="-285744"/>
            <a:r>
              <a:rPr lang="en-US" dirty="0"/>
              <a:t>Ceramic and metal knives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52991" r="-52991"/>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51532" r="-49736"/>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37659" r="-37659"/>
          <a:stretch/>
        </p:blipFill>
        <p:spPr>
          <a:prstGeom prst="rect">
            <a:avLst/>
          </a:prstGeom>
          <a:solidFill>
            <a:schemeClr val="bg1"/>
          </a:solidFill>
        </p:spPr>
      </p:pic>
      <p:sp>
        <p:nvSpPr>
          <p:cNvPr id="19" name="Content Placeholder 18"/>
          <p:cNvSpPr>
            <a:spLocks noGrp="1"/>
          </p:cNvSpPr>
          <p:nvPr>
            <p:ph idx="17"/>
          </p:nvPr>
        </p:nvSpPr>
        <p:spPr/>
        <p:txBody>
          <a:bodyPr/>
          <a:lstStyle/>
          <a:p>
            <a:pPr marL="285744" indent="-285744"/>
            <a:r>
              <a:rPr lang="en-US" dirty="0"/>
              <a:t>Slender metal rod</a:t>
            </a:r>
          </a:p>
          <a:p>
            <a:pPr marL="285744" indent="-285744"/>
            <a:r>
              <a:rPr lang="en-US" dirty="0"/>
              <a:t>Sometimes flattened</a:t>
            </a:r>
          </a:p>
          <a:p>
            <a:pPr marL="285744" indent="-285744"/>
            <a:r>
              <a:rPr lang="en-US" dirty="0"/>
              <a:t>Diamond dust</a:t>
            </a:r>
          </a:p>
          <a:p>
            <a:pPr marL="285744" indent="-285744"/>
            <a:r>
              <a:rPr lang="en-US" dirty="0"/>
              <a:t>Do not use ceramic knives</a:t>
            </a:r>
          </a:p>
          <a:p>
            <a:endParaRPr lang="en-US" dirty="0"/>
          </a:p>
        </p:txBody>
      </p:sp>
      <p:sp>
        <p:nvSpPr>
          <p:cNvPr id="20" name="Content Placeholder 19"/>
          <p:cNvSpPr>
            <a:spLocks noGrp="1"/>
          </p:cNvSpPr>
          <p:nvPr>
            <p:ph idx="18"/>
          </p:nvPr>
        </p:nvSpPr>
        <p:spPr/>
        <p:txBody>
          <a:bodyPr/>
          <a:lstStyle/>
          <a:p>
            <a:pPr marL="285744" indent="-285744"/>
            <a:r>
              <a:rPr lang="en-US" dirty="0"/>
              <a:t>Short sword</a:t>
            </a:r>
          </a:p>
          <a:p>
            <a:pPr marL="285744" indent="-285744"/>
            <a:r>
              <a:rPr lang="en-US" dirty="0"/>
              <a:t>Remove broken pieces</a:t>
            </a:r>
          </a:p>
          <a:p>
            <a:pPr marL="285744" indent="-285744"/>
            <a:r>
              <a:rPr lang="en-US" dirty="0"/>
              <a:t>Realign remaining ground edges</a:t>
            </a:r>
          </a:p>
          <a:p>
            <a:endParaRPr lang="en-US" dirty="0"/>
          </a:p>
        </p:txBody>
      </p:sp>
      <p:sp>
        <p:nvSpPr>
          <p:cNvPr id="7" name="TextBox 6"/>
          <p:cNvSpPr txBox="1"/>
          <p:nvPr/>
        </p:nvSpPr>
        <p:spPr>
          <a:xfrm>
            <a:off x="1452284" y="538993"/>
            <a:ext cx="1859996" cy="461665"/>
          </a:xfrm>
          <a:prstGeom prst="rect">
            <a:avLst/>
          </a:prstGeom>
          <a:noFill/>
        </p:spPr>
        <p:txBody>
          <a:bodyPr wrap="none" rtlCol="0">
            <a:spAutoFit/>
          </a:bodyPr>
          <a:lstStyle/>
          <a:p>
            <a:r>
              <a:rPr lang="en-US" sz="2400" dirty="0"/>
              <a:t>Ceramic steel</a:t>
            </a:r>
          </a:p>
        </p:txBody>
      </p:sp>
      <p:sp>
        <p:nvSpPr>
          <p:cNvPr id="8" name="TextBox 7"/>
          <p:cNvSpPr txBox="1"/>
          <p:nvPr/>
        </p:nvSpPr>
        <p:spPr>
          <a:xfrm>
            <a:off x="9234013" y="549331"/>
            <a:ext cx="1741118" cy="461665"/>
          </a:xfrm>
          <a:prstGeom prst="rect">
            <a:avLst/>
          </a:prstGeom>
          <a:noFill/>
        </p:spPr>
        <p:txBody>
          <a:bodyPr wrap="none" rtlCol="0">
            <a:spAutoFit/>
          </a:bodyPr>
          <a:lstStyle/>
          <a:p>
            <a:r>
              <a:rPr lang="en-US" sz="2400" dirty="0"/>
              <a:t>Honing steel</a:t>
            </a:r>
          </a:p>
        </p:txBody>
      </p:sp>
      <p:sp>
        <p:nvSpPr>
          <p:cNvPr id="14" name="TextBox 13"/>
          <p:cNvSpPr txBox="1"/>
          <p:nvPr/>
        </p:nvSpPr>
        <p:spPr>
          <a:xfrm>
            <a:off x="5258630" y="534368"/>
            <a:ext cx="1986378" cy="461665"/>
          </a:xfrm>
          <a:prstGeom prst="rect">
            <a:avLst/>
          </a:prstGeom>
          <a:noFill/>
        </p:spPr>
        <p:txBody>
          <a:bodyPr wrap="none" rtlCol="0">
            <a:spAutoFit/>
          </a:bodyPr>
          <a:lstStyle/>
          <a:p>
            <a:r>
              <a:rPr lang="en-US" sz="2400" dirty="0"/>
              <a:t>Diamond steel</a:t>
            </a:r>
            <a:endParaRPr lang="en-US" sz="3200" dirty="0"/>
          </a:p>
        </p:txBody>
      </p:sp>
    </p:spTree>
    <p:extLst>
      <p:ext uri="{BB962C8B-B14F-4D97-AF65-F5344CB8AC3E}">
        <p14:creationId xmlns:p14="http://schemas.microsoft.com/office/powerpoint/2010/main" val="4055469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Care</a:t>
            </a:r>
          </a:p>
        </p:txBody>
      </p:sp>
      <p:sp>
        <p:nvSpPr>
          <p:cNvPr id="3" name="Content Placeholder 2"/>
          <p:cNvSpPr>
            <a:spLocks noGrp="1"/>
          </p:cNvSpPr>
          <p:nvPr>
            <p:ph idx="1"/>
          </p:nvPr>
        </p:nvSpPr>
        <p:spPr/>
        <p:txBody>
          <a:bodyPr/>
          <a:lstStyle/>
          <a:p>
            <a:pPr marL="0" indent="0">
              <a:buNone/>
            </a:pPr>
            <a:r>
              <a:rPr lang="en-US" dirty="0"/>
              <a:t>Sharpening stone:</a:t>
            </a:r>
          </a:p>
          <a:p>
            <a:pPr marL="285744" indent="-285744"/>
            <a:r>
              <a:rPr lang="en-US" dirty="0"/>
              <a:t>Grind and hone edges</a:t>
            </a:r>
          </a:p>
          <a:p>
            <a:pPr marL="285744" indent="-285744"/>
            <a:r>
              <a:rPr lang="en-US" dirty="0"/>
              <a:t>Remove metal from blade</a:t>
            </a:r>
          </a:p>
          <a:p>
            <a:pPr marL="285744" indent="-285744"/>
            <a:r>
              <a:rPr lang="en-US" dirty="0"/>
              <a:t>Use only when steel does not work</a:t>
            </a:r>
          </a:p>
          <a:p>
            <a:pPr marL="285744" indent="-285744"/>
            <a:r>
              <a:rPr lang="en-US" dirty="0"/>
              <a:t>Knife held at 20-degree angle</a:t>
            </a:r>
          </a:p>
          <a:p>
            <a:pPr marL="285744" indent="-285744"/>
            <a:r>
              <a:rPr lang="en-US" dirty="0"/>
              <a:t>Blade passes over oiled or watered stone</a:t>
            </a:r>
          </a:p>
          <a:p>
            <a:pPr marL="285744" indent="-285744"/>
            <a:r>
              <a:rPr lang="en-US" dirty="0"/>
              <a:t>Equal number of times on each side</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49</a:t>
            </a:fld>
            <a:endParaRPr lang="en-US" altLang="en-US" dirty="0"/>
          </a:p>
        </p:txBody>
      </p:sp>
    </p:spTree>
    <p:extLst>
      <p:ext uri="{BB962C8B-B14F-4D97-AF65-F5344CB8AC3E}">
        <p14:creationId xmlns:p14="http://schemas.microsoft.com/office/powerpoint/2010/main" val="331991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5744" indent="-285744"/>
            <a:r>
              <a:rPr lang="en-US" dirty="0"/>
              <a:t>Rolls over pastry </a:t>
            </a:r>
          </a:p>
          <a:p>
            <a:pPr marL="285744" indent="-285744"/>
            <a:r>
              <a:rPr lang="en-US" dirty="0"/>
              <a:t>Flattens or shapes dough</a:t>
            </a:r>
          </a:p>
          <a:p>
            <a:pPr marL="285744" indent="-285744"/>
            <a:r>
              <a:rPr lang="en-US" dirty="0"/>
              <a:t>Straight cylinder</a:t>
            </a:r>
          </a:p>
          <a:p>
            <a:endParaRPr lang="en-US" dirty="0"/>
          </a:p>
        </p:txBody>
      </p:sp>
      <p:sp>
        <p:nvSpPr>
          <p:cNvPr id="17" name="Content Placeholder 16"/>
          <p:cNvSpPr>
            <a:spLocks noGrp="1"/>
          </p:cNvSpPr>
          <p:nvPr>
            <p:ph idx="17"/>
          </p:nvPr>
        </p:nvSpPr>
        <p:spPr/>
        <p:txBody>
          <a:bodyPr/>
          <a:lstStyle/>
          <a:p>
            <a:pPr marL="285744" indent="-285744"/>
            <a:r>
              <a:rPr lang="en-US" dirty="0"/>
              <a:t>Rolls over pastry </a:t>
            </a:r>
          </a:p>
          <a:p>
            <a:pPr marL="285744" indent="-285744"/>
            <a:r>
              <a:rPr lang="en-US" dirty="0"/>
              <a:t>Flattens or shapes dough</a:t>
            </a:r>
          </a:p>
          <a:p>
            <a:pPr marL="285744" indent="-285744"/>
            <a:r>
              <a:rPr lang="en-US" dirty="0"/>
              <a:t>Two handles attached to a </a:t>
            </a:r>
            <a:br>
              <a:rPr lang="en-US" dirty="0"/>
            </a:br>
            <a:r>
              <a:rPr lang="en-US" dirty="0"/>
              <a:t>center dowel</a:t>
            </a:r>
          </a:p>
        </p:txBody>
      </p:sp>
      <p:sp>
        <p:nvSpPr>
          <p:cNvPr id="18" name="Content Placeholder 17"/>
          <p:cNvSpPr>
            <a:spLocks noGrp="1"/>
          </p:cNvSpPr>
          <p:nvPr>
            <p:ph idx="18"/>
          </p:nvPr>
        </p:nvSpPr>
        <p:spPr/>
        <p:txBody>
          <a:bodyPr/>
          <a:lstStyle/>
          <a:p>
            <a:pPr marL="285744" indent="-285744"/>
            <a:r>
              <a:rPr lang="en-US" dirty="0"/>
              <a:t>Rolls over pastry </a:t>
            </a:r>
          </a:p>
          <a:p>
            <a:pPr marL="285744" indent="-285744"/>
            <a:r>
              <a:rPr lang="en-US" dirty="0"/>
              <a:t>Flattens or shapes dough</a:t>
            </a:r>
          </a:p>
          <a:p>
            <a:pPr marL="285744" indent="-285744"/>
            <a:r>
              <a:rPr lang="en-US" dirty="0"/>
              <a:t>Ends are tapered</a:t>
            </a:r>
          </a:p>
          <a:p>
            <a:endParaRPr lang="en-US" dirty="0"/>
          </a:p>
        </p:txBody>
      </p:sp>
      <p:sp>
        <p:nvSpPr>
          <p:cNvPr id="7" name="TextBox 6"/>
          <p:cNvSpPr txBox="1"/>
          <p:nvPr/>
        </p:nvSpPr>
        <p:spPr>
          <a:xfrm>
            <a:off x="1228118" y="547985"/>
            <a:ext cx="2319033" cy="461665"/>
          </a:xfrm>
          <a:prstGeom prst="rect">
            <a:avLst/>
          </a:prstGeom>
          <a:noFill/>
        </p:spPr>
        <p:txBody>
          <a:bodyPr wrap="none" rtlCol="0">
            <a:spAutoFit/>
          </a:bodyPr>
          <a:lstStyle/>
          <a:p>
            <a:r>
              <a:rPr lang="en-US" sz="2400" dirty="0"/>
              <a:t>Bakers rolling pin</a:t>
            </a:r>
          </a:p>
        </p:txBody>
      </p:sp>
      <p:sp>
        <p:nvSpPr>
          <p:cNvPr id="8" name="TextBox 7"/>
          <p:cNvSpPr txBox="1"/>
          <p:nvPr/>
        </p:nvSpPr>
        <p:spPr>
          <a:xfrm>
            <a:off x="8949024" y="547896"/>
            <a:ext cx="2351028" cy="461665"/>
          </a:xfrm>
          <a:prstGeom prst="rect">
            <a:avLst/>
          </a:prstGeom>
          <a:noFill/>
        </p:spPr>
        <p:txBody>
          <a:bodyPr wrap="none" rtlCol="0">
            <a:spAutoFit/>
          </a:bodyPr>
          <a:lstStyle/>
          <a:p>
            <a:r>
              <a:rPr lang="en-US" sz="2400" dirty="0"/>
              <a:t>French rolling pin</a:t>
            </a:r>
          </a:p>
        </p:txBody>
      </p:sp>
      <p:sp>
        <p:nvSpPr>
          <p:cNvPr id="14" name="TextBox 13"/>
          <p:cNvSpPr txBox="1"/>
          <p:nvPr/>
        </p:nvSpPr>
        <p:spPr>
          <a:xfrm>
            <a:off x="5099545" y="539642"/>
            <a:ext cx="2321341" cy="461665"/>
          </a:xfrm>
          <a:prstGeom prst="rect">
            <a:avLst/>
          </a:prstGeom>
          <a:noFill/>
        </p:spPr>
        <p:txBody>
          <a:bodyPr wrap="none" rtlCol="0">
            <a:spAutoFit/>
          </a:bodyPr>
          <a:lstStyle/>
          <a:p>
            <a:r>
              <a:rPr lang="en-US" sz="2400" dirty="0"/>
              <a:t>Classic rolling pin</a:t>
            </a:r>
          </a:p>
        </p:txBody>
      </p:sp>
      <p:pic>
        <p:nvPicPr>
          <p:cNvPr id="23" name="Picture Placeholder 22"/>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pic>
        <p:nvPicPr>
          <p:cNvPr id="22" name="Picture Placeholder 21"/>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25" name="Picture Placeholder 24"/>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840545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care</a:t>
            </a:r>
          </a:p>
        </p:txBody>
      </p:sp>
      <p:sp>
        <p:nvSpPr>
          <p:cNvPr id="3" name="Content Placeholder 2"/>
          <p:cNvSpPr>
            <a:spLocks noGrp="1"/>
          </p:cNvSpPr>
          <p:nvPr>
            <p:ph idx="1"/>
          </p:nvPr>
        </p:nvSpPr>
        <p:spPr/>
        <p:txBody>
          <a:bodyPr/>
          <a:lstStyle/>
          <a:p>
            <a:pPr marL="0" indent="0">
              <a:buNone/>
            </a:pPr>
            <a:r>
              <a:rPr lang="en-US" dirty="0"/>
              <a:t>Proper care and use guidelines:</a:t>
            </a:r>
          </a:p>
          <a:p>
            <a:pPr marL="285744" indent="-285744"/>
            <a:r>
              <a:rPr lang="en-US" dirty="0"/>
              <a:t>Keep knives sharpened</a:t>
            </a:r>
          </a:p>
          <a:p>
            <a:pPr marL="285744" indent="-285744"/>
            <a:r>
              <a:rPr lang="en-US" dirty="0"/>
              <a:t>Use only for intended purpose</a:t>
            </a:r>
          </a:p>
          <a:p>
            <a:pPr marL="285744" indent="-285744"/>
            <a:r>
              <a:rPr lang="en-US" dirty="0"/>
              <a:t>Keep handle clean and dry</a:t>
            </a:r>
          </a:p>
          <a:p>
            <a:pPr marL="285744" indent="-285744"/>
            <a:r>
              <a:rPr lang="en-US" dirty="0"/>
              <a:t>Do not soak knives in water</a:t>
            </a:r>
          </a:p>
          <a:p>
            <a:pPr marL="285744" indent="-285744"/>
            <a:r>
              <a:rPr lang="en-US" dirty="0"/>
              <a:t>Never talk or point with a knife</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50</a:t>
            </a:fld>
            <a:endParaRPr lang="en-US" altLang="en-US" dirty="0"/>
          </a:p>
        </p:txBody>
      </p:sp>
    </p:spTree>
    <p:extLst>
      <p:ext uri="{BB962C8B-B14F-4D97-AF65-F5344CB8AC3E}">
        <p14:creationId xmlns:p14="http://schemas.microsoft.com/office/powerpoint/2010/main" val="1415694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care</a:t>
            </a:r>
          </a:p>
        </p:txBody>
      </p:sp>
      <p:sp>
        <p:nvSpPr>
          <p:cNvPr id="3" name="Content Placeholder 2"/>
          <p:cNvSpPr>
            <a:spLocks noGrp="1"/>
          </p:cNvSpPr>
          <p:nvPr>
            <p:ph idx="1"/>
          </p:nvPr>
        </p:nvSpPr>
        <p:spPr/>
        <p:txBody>
          <a:bodyPr/>
          <a:lstStyle/>
          <a:p>
            <a:pPr marL="0" indent="0">
              <a:buNone/>
            </a:pPr>
            <a:r>
              <a:rPr lang="en-US" dirty="0"/>
              <a:t>Proper care and use guidelines:</a:t>
            </a:r>
          </a:p>
          <a:p>
            <a:pPr marL="285744" indent="-285744"/>
            <a:r>
              <a:rPr lang="en-US" dirty="0"/>
              <a:t>Do not distract others using knives</a:t>
            </a:r>
          </a:p>
          <a:p>
            <a:pPr marL="285744" indent="-285744"/>
            <a:r>
              <a:rPr lang="en-US" dirty="0"/>
              <a:t>Do not catch a falling knife</a:t>
            </a:r>
          </a:p>
          <a:p>
            <a:pPr marL="285744" indent="-285744"/>
            <a:r>
              <a:rPr lang="en-US" dirty="0"/>
              <a:t>Store in knife kits, racks, or sheaths</a:t>
            </a:r>
          </a:p>
          <a:p>
            <a:pPr marL="285744" indent="-285744"/>
            <a:r>
              <a:rPr lang="en-US" dirty="0"/>
              <a:t>Do not hand someone a knife</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51</a:t>
            </a:fld>
            <a:endParaRPr lang="en-US" altLang="en-US" dirty="0"/>
          </a:p>
        </p:txBody>
      </p:sp>
    </p:spTree>
    <p:extLst>
      <p:ext uri="{BB962C8B-B14F-4D97-AF65-F5344CB8AC3E}">
        <p14:creationId xmlns:p14="http://schemas.microsoft.com/office/powerpoint/2010/main" val="725223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basics</a:t>
            </a:r>
          </a:p>
        </p:txBody>
      </p:sp>
      <p:sp>
        <p:nvSpPr>
          <p:cNvPr id="3" name="Content Placeholder 2"/>
          <p:cNvSpPr>
            <a:spLocks noGrp="1"/>
          </p:cNvSpPr>
          <p:nvPr>
            <p:ph idx="1"/>
          </p:nvPr>
        </p:nvSpPr>
        <p:spPr/>
        <p:txBody>
          <a:bodyPr/>
          <a:lstStyle/>
          <a:p>
            <a:pPr marL="285744" indent="-285744"/>
            <a:r>
              <a:rPr lang="en-US" dirty="0"/>
              <a:t>Use one hand to hold food</a:t>
            </a:r>
          </a:p>
          <a:p>
            <a:pPr marL="285744" indent="-285744"/>
            <a:r>
              <a:rPr lang="en-US" dirty="0"/>
              <a:t>Other hand holds knife handle</a:t>
            </a:r>
          </a:p>
          <a:p>
            <a:pPr marL="285744" indent="-285744"/>
            <a:r>
              <a:rPr lang="en-US" dirty="0"/>
              <a:t>Two basic knife grips</a:t>
            </a:r>
          </a:p>
          <a:p>
            <a:pPr lvl="1"/>
            <a:r>
              <a:rPr lang="en-US" dirty="0"/>
              <a:t>Handle grip</a:t>
            </a:r>
          </a:p>
          <a:p>
            <a:pPr lvl="1"/>
            <a:r>
              <a:rPr lang="en-US" dirty="0"/>
              <a:t>Blade grip</a:t>
            </a:r>
          </a:p>
          <a:p>
            <a:endParaRPr lang="en-US" dirty="0"/>
          </a:p>
        </p:txBody>
      </p:sp>
      <p:pic>
        <p:nvPicPr>
          <p:cNvPr id="8" name="Picture Placeholder 7"/>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pic>
        <p:nvPicPr>
          <p:cNvPr id="10" name="Picture Placeholder 9"/>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
        <p:nvSpPr>
          <p:cNvPr id="6" name="Slide Number Placeholder 5"/>
          <p:cNvSpPr>
            <a:spLocks noGrp="1"/>
          </p:cNvSpPr>
          <p:nvPr>
            <p:ph type="sldNum" sz="quarter" idx="14"/>
          </p:nvPr>
        </p:nvSpPr>
        <p:spPr/>
        <p:txBody>
          <a:bodyPr/>
          <a:lstStyle/>
          <a:p>
            <a:fld id="{3B42938D-F395-45BD-8425-3AA36F6D2FB4}" type="slidenum">
              <a:rPr lang="en-US" altLang="en-US" smtClean="0"/>
              <a:pPr/>
              <a:t>52</a:t>
            </a:fld>
            <a:endParaRPr lang="en-US" altLang="en-US" dirty="0"/>
          </a:p>
        </p:txBody>
      </p:sp>
    </p:spTree>
    <p:extLst>
      <p:ext uri="{BB962C8B-B14F-4D97-AF65-F5344CB8AC3E}">
        <p14:creationId xmlns:p14="http://schemas.microsoft.com/office/powerpoint/2010/main" val="3353518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Knife basics</a:t>
            </a:r>
          </a:p>
        </p:txBody>
      </p:sp>
      <p:sp>
        <p:nvSpPr>
          <p:cNvPr id="3" name="Content Placeholder 2"/>
          <p:cNvSpPr>
            <a:spLocks noGrp="1"/>
          </p:cNvSpPr>
          <p:nvPr>
            <p:ph idx="1"/>
          </p:nvPr>
        </p:nvSpPr>
        <p:spPr/>
        <p:txBody>
          <a:bodyPr/>
          <a:lstStyle/>
          <a:p>
            <a:pPr marL="0" indent="0">
              <a:buNone/>
            </a:pPr>
            <a:r>
              <a:rPr lang="en-US" dirty="0"/>
              <a:t>Guiding hand:</a:t>
            </a:r>
          </a:p>
          <a:p>
            <a:pPr marL="285744" indent="-285744"/>
            <a:r>
              <a:rPr lang="en-US" dirty="0"/>
              <a:t>Hand not holding knife</a:t>
            </a:r>
          </a:p>
          <a:p>
            <a:pPr marL="285744" indent="-285744"/>
            <a:r>
              <a:rPr lang="en-US" dirty="0"/>
              <a:t>Prevents slippage</a:t>
            </a:r>
          </a:p>
          <a:p>
            <a:pPr marL="285744" indent="-285744"/>
            <a:r>
              <a:rPr lang="en-US" dirty="0"/>
              <a:t>Control the size of the cut</a:t>
            </a:r>
          </a:p>
          <a:p>
            <a:pPr marL="285744" indent="-285744"/>
            <a:endParaRPr lang="en-US" dirty="0"/>
          </a:p>
          <a:p>
            <a:pPr marL="0" indent="0">
              <a:buNone/>
            </a:pPr>
            <a:r>
              <a:rPr lang="en-US" dirty="0"/>
              <a:t>Claw grip:</a:t>
            </a:r>
          </a:p>
          <a:p>
            <a:pPr marL="285744" indent="-285744"/>
            <a:r>
              <a:rPr lang="en-US" dirty="0"/>
              <a:t>Most acceptable</a:t>
            </a:r>
          </a:p>
          <a:p>
            <a:pPr marL="285744" indent="-285744"/>
            <a:r>
              <a:rPr lang="en-US" dirty="0"/>
              <a:t>Bend fingers inward toward palm</a:t>
            </a:r>
          </a:p>
          <a:p>
            <a:pPr marL="285744" indent="-285744"/>
            <a:r>
              <a:rPr lang="en-US" dirty="0"/>
              <a:t>Hold thumb well back</a:t>
            </a:r>
          </a:p>
          <a:p>
            <a:endParaRPr lang="en-US" dirty="0"/>
          </a:p>
        </p:txBody>
      </p:sp>
      <p:pic>
        <p:nvPicPr>
          <p:cNvPr id="7" name="Picture Placeholder 6"/>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2"/>
          </p:nvPr>
        </p:nvSpPr>
        <p:spPr/>
        <p:txBody>
          <a:bodyPr/>
          <a:lstStyle/>
          <a:p>
            <a:fld id="{A9AB519A-7282-49E4-A927-EC929287034F}" type="slidenum">
              <a:rPr lang="en-US" altLang="en-US" smtClean="0"/>
              <a:pPr/>
              <a:t>53</a:t>
            </a:fld>
            <a:endParaRPr lang="en-US" altLang="en-US" dirty="0"/>
          </a:p>
        </p:txBody>
      </p:sp>
    </p:spTree>
    <p:extLst>
      <p:ext uri="{BB962C8B-B14F-4D97-AF65-F5344CB8AC3E}">
        <p14:creationId xmlns:p14="http://schemas.microsoft.com/office/powerpoint/2010/main" val="883885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Demonstrating Classical Knife Cuts</a:t>
            </a:r>
          </a:p>
        </p:txBody>
      </p:sp>
      <p:sp>
        <p:nvSpPr>
          <p:cNvPr id="3" name="Content Placeholder 2"/>
          <p:cNvSpPr>
            <a:spLocks noGrp="1"/>
          </p:cNvSpPr>
          <p:nvPr>
            <p:ph idx="1"/>
          </p:nvPr>
        </p:nvSpPr>
        <p:spPr/>
        <p:txBody>
          <a:bodyPr/>
          <a:lstStyle/>
          <a:p>
            <a:pPr marL="285744" indent="-285744"/>
            <a:r>
              <a:rPr lang="en-US" dirty="0"/>
              <a:t>11 classical knife cuts</a:t>
            </a:r>
          </a:p>
          <a:p>
            <a:pPr marL="285744" indent="-285744"/>
            <a:r>
              <a:rPr lang="en-US" dirty="0"/>
              <a:t>Take time</a:t>
            </a:r>
          </a:p>
          <a:p>
            <a:pPr marL="285744" indent="-285744"/>
            <a:r>
              <a:rPr lang="en-US" dirty="0"/>
              <a:t>Use proper knife-skill techniques</a:t>
            </a:r>
          </a:p>
          <a:p>
            <a:pPr marL="285744" indent="-285744"/>
            <a:r>
              <a:rPr lang="en-US" dirty="0"/>
              <a:t>Cutting board—flat and secure</a:t>
            </a:r>
          </a:p>
          <a:p>
            <a:pPr marL="285744" indent="-285744"/>
            <a:r>
              <a:rPr lang="en-US" dirty="0"/>
              <a:t>Knife blade perpendicular to cutting board</a:t>
            </a:r>
          </a:p>
          <a:p>
            <a:endParaRPr lang="en-US" dirty="0"/>
          </a:p>
        </p:txBody>
      </p:sp>
      <p:sp>
        <p:nvSpPr>
          <p:cNvPr id="4" name="Slide Number Placeholder 3"/>
          <p:cNvSpPr>
            <a:spLocks noGrp="1"/>
          </p:cNvSpPr>
          <p:nvPr>
            <p:ph type="sldNum" sz="quarter" idx="10"/>
          </p:nvPr>
        </p:nvSpPr>
        <p:spPr/>
        <p:txBody>
          <a:bodyPr/>
          <a:lstStyle/>
          <a:p>
            <a:fld id="{7F229C07-5F28-4271-BC1D-C0943B243B90}" type="slidenum">
              <a:rPr lang="en-US" altLang="en-US" smtClean="0"/>
              <a:pPr/>
              <a:t>54</a:t>
            </a:fld>
            <a:endParaRPr lang="en-US" altLang="en-US" dirty="0"/>
          </a:p>
        </p:txBody>
      </p:sp>
    </p:spTree>
    <p:extLst>
      <p:ext uri="{BB962C8B-B14F-4D97-AF65-F5344CB8AC3E}">
        <p14:creationId xmlns:p14="http://schemas.microsoft.com/office/powerpoint/2010/main" val="2546187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Knife Cuts</a:t>
            </a:r>
          </a:p>
        </p:txBody>
      </p:sp>
      <p:sp>
        <p:nvSpPr>
          <p:cNvPr id="3" name="Content Placeholder 2"/>
          <p:cNvSpPr>
            <a:spLocks noGrp="1"/>
          </p:cNvSpPr>
          <p:nvPr>
            <p:ph idx="1"/>
          </p:nvPr>
        </p:nvSpPr>
        <p:spPr/>
        <p:txBody>
          <a:bodyPr/>
          <a:lstStyle/>
          <a:p>
            <a:r>
              <a:rPr lang="en-US" dirty="0"/>
              <a:t>¾ inch x ¾ inch x ¾ inch</a:t>
            </a:r>
          </a:p>
          <a:p>
            <a:endParaRPr lang="en-US" dirty="0"/>
          </a:p>
        </p:txBody>
      </p:sp>
      <p:pic>
        <p:nvPicPr>
          <p:cNvPr id="11" name="Picture Placeholder 10"/>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p:pic>
      <p:sp>
        <p:nvSpPr>
          <p:cNvPr id="5" name="Content Placeholder 4"/>
          <p:cNvSpPr>
            <a:spLocks noGrp="1"/>
          </p:cNvSpPr>
          <p:nvPr>
            <p:ph idx="13"/>
          </p:nvPr>
        </p:nvSpPr>
        <p:spPr/>
        <p:txBody>
          <a:bodyPr/>
          <a:lstStyle/>
          <a:p>
            <a:r>
              <a:rPr lang="en-US" dirty="0"/>
              <a:t>½ inch x ½ inch x ½ inch</a:t>
            </a:r>
          </a:p>
          <a:p>
            <a:endParaRPr lang="en-US" dirty="0"/>
          </a:p>
        </p:txBody>
      </p:sp>
      <p:pic>
        <p:nvPicPr>
          <p:cNvPr id="13" name="Picture Placeholder 12"/>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p:pic>
      <p:sp>
        <p:nvSpPr>
          <p:cNvPr id="7" name="Slide Number Placeholder 6"/>
          <p:cNvSpPr>
            <a:spLocks noGrp="1"/>
          </p:cNvSpPr>
          <p:nvPr>
            <p:ph type="sldNum" sz="quarter" idx="15"/>
          </p:nvPr>
        </p:nvSpPr>
        <p:spPr/>
        <p:txBody>
          <a:bodyPr/>
          <a:lstStyle/>
          <a:p>
            <a:fld id="{66DE503D-C66A-462A-975F-A9A0B7E9FFE7}" type="slidenum">
              <a:rPr lang="en-US" altLang="en-US" smtClean="0"/>
              <a:pPr/>
              <a:t>55</a:t>
            </a:fld>
            <a:endParaRPr lang="en-US" altLang="en-US" dirty="0"/>
          </a:p>
        </p:txBody>
      </p:sp>
      <p:sp>
        <p:nvSpPr>
          <p:cNvPr id="8" name="TextBox 7"/>
          <p:cNvSpPr txBox="1"/>
          <p:nvPr/>
        </p:nvSpPr>
        <p:spPr>
          <a:xfrm>
            <a:off x="1873742" y="545481"/>
            <a:ext cx="1446230" cy="461665"/>
          </a:xfrm>
          <a:prstGeom prst="rect">
            <a:avLst/>
          </a:prstGeom>
          <a:noFill/>
        </p:spPr>
        <p:txBody>
          <a:bodyPr wrap="none" rtlCol="0">
            <a:spAutoFit/>
          </a:bodyPr>
          <a:lstStyle/>
          <a:p>
            <a:r>
              <a:rPr lang="en-US" sz="2400" dirty="0"/>
              <a:t>Large dice</a:t>
            </a:r>
          </a:p>
        </p:txBody>
      </p:sp>
      <p:sp>
        <p:nvSpPr>
          <p:cNvPr id="9" name="TextBox 8"/>
          <p:cNvSpPr txBox="1"/>
          <p:nvPr/>
        </p:nvSpPr>
        <p:spPr>
          <a:xfrm>
            <a:off x="6043550" y="537799"/>
            <a:ext cx="1826141" cy="461665"/>
          </a:xfrm>
          <a:prstGeom prst="rect">
            <a:avLst/>
          </a:prstGeom>
          <a:noFill/>
        </p:spPr>
        <p:txBody>
          <a:bodyPr wrap="none" rtlCol="0">
            <a:spAutoFit/>
          </a:bodyPr>
          <a:lstStyle/>
          <a:p>
            <a:r>
              <a:rPr lang="en-US" sz="2400" dirty="0"/>
              <a:t>Medium dice</a:t>
            </a:r>
            <a:endParaRPr lang="en-US" sz="3200" dirty="0"/>
          </a:p>
        </p:txBody>
      </p:sp>
    </p:spTree>
    <p:extLst>
      <p:ext uri="{BB962C8B-B14F-4D97-AF65-F5344CB8AC3E}">
        <p14:creationId xmlns:p14="http://schemas.microsoft.com/office/powerpoint/2010/main" val="328088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Knife Cuts</a:t>
            </a:r>
          </a:p>
        </p:txBody>
      </p:sp>
      <p:sp>
        <p:nvSpPr>
          <p:cNvPr id="3" name="Content Placeholder 2"/>
          <p:cNvSpPr>
            <a:spLocks noGrp="1"/>
          </p:cNvSpPr>
          <p:nvPr>
            <p:ph idx="1"/>
          </p:nvPr>
        </p:nvSpPr>
        <p:spPr/>
        <p:txBody>
          <a:bodyPr/>
          <a:lstStyle/>
          <a:p>
            <a:r>
              <a:rPr lang="en-US" dirty="0"/>
              <a:t>¼ inch x ¼ inch x ¼ inch</a:t>
            </a:r>
          </a:p>
          <a:p>
            <a:endParaRPr lang="en-US" dirty="0"/>
          </a:p>
        </p:txBody>
      </p:sp>
      <p:pic>
        <p:nvPicPr>
          <p:cNvPr id="11" name="Picture Placeholder 10"/>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p:pic>
      <p:sp>
        <p:nvSpPr>
          <p:cNvPr id="5" name="Content Placeholder 4"/>
          <p:cNvSpPr>
            <a:spLocks noGrp="1"/>
          </p:cNvSpPr>
          <p:nvPr>
            <p:ph idx="13"/>
          </p:nvPr>
        </p:nvSpPr>
        <p:spPr/>
        <p:txBody>
          <a:bodyPr/>
          <a:lstStyle/>
          <a:p>
            <a:r>
              <a:rPr lang="en-US" dirty="0"/>
              <a:t>⅛ inch x ⅛ inch x ⅛ inch</a:t>
            </a:r>
          </a:p>
          <a:p>
            <a:endParaRPr lang="en-US" dirty="0"/>
          </a:p>
        </p:txBody>
      </p:sp>
      <p:pic>
        <p:nvPicPr>
          <p:cNvPr id="13" name="Picture Placeholder 12"/>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p:pic>
      <p:sp>
        <p:nvSpPr>
          <p:cNvPr id="7" name="Slide Number Placeholder 6"/>
          <p:cNvSpPr>
            <a:spLocks noGrp="1"/>
          </p:cNvSpPr>
          <p:nvPr>
            <p:ph type="sldNum" sz="quarter" idx="15"/>
          </p:nvPr>
        </p:nvSpPr>
        <p:spPr/>
        <p:txBody>
          <a:bodyPr/>
          <a:lstStyle/>
          <a:p>
            <a:fld id="{66DE503D-C66A-462A-975F-A9A0B7E9FFE7}" type="slidenum">
              <a:rPr lang="en-US" altLang="en-US" smtClean="0"/>
              <a:pPr/>
              <a:t>56</a:t>
            </a:fld>
            <a:endParaRPr lang="en-US" altLang="en-US" dirty="0"/>
          </a:p>
        </p:txBody>
      </p:sp>
      <p:sp>
        <p:nvSpPr>
          <p:cNvPr id="8" name="TextBox 7"/>
          <p:cNvSpPr txBox="1"/>
          <p:nvPr/>
        </p:nvSpPr>
        <p:spPr>
          <a:xfrm>
            <a:off x="1865075" y="531168"/>
            <a:ext cx="1444626" cy="461665"/>
          </a:xfrm>
          <a:prstGeom prst="rect">
            <a:avLst/>
          </a:prstGeom>
          <a:noFill/>
        </p:spPr>
        <p:txBody>
          <a:bodyPr wrap="none" rtlCol="0">
            <a:spAutoFit/>
          </a:bodyPr>
          <a:lstStyle/>
          <a:p>
            <a:r>
              <a:rPr lang="en-US" sz="2400" dirty="0"/>
              <a:t>Small dice</a:t>
            </a:r>
          </a:p>
        </p:txBody>
      </p:sp>
      <p:sp>
        <p:nvSpPr>
          <p:cNvPr id="9" name="TextBox 8"/>
          <p:cNvSpPr txBox="1"/>
          <p:nvPr/>
        </p:nvSpPr>
        <p:spPr>
          <a:xfrm>
            <a:off x="6323792" y="536242"/>
            <a:ext cx="1271502" cy="461665"/>
          </a:xfrm>
          <a:prstGeom prst="rect">
            <a:avLst/>
          </a:prstGeom>
          <a:noFill/>
        </p:spPr>
        <p:txBody>
          <a:bodyPr wrap="none" rtlCol="0">
            <a:spAutoFit/>
          </a:bodyPr>
          <a:lstStyle/>
          <a:p>
            <a:r>
              <a:rPr lang="en-US" sz="2400" i="1" dirty="0"/>
              <a:t>Brunoise</a:t>
            </a:r>
          </a:p>
        </p:txBody>
      </p:sp>
    </p:spTree>
    <p:extLst>
      <p:ext uri="{BB962C8B-B14F-4D97-AF65-F5344CB8AC3E}">
        <p14:creationId xmlns:p14="http://schemas.microsoft.com/office/powerpoint/2010/main" val="1561890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Knife Cuts</a:t>
            </a:r>
          </a:p>
        </p:txBody>
      </p:sp>
      <p:sp>
        <p:nvSpPr>
          <p:cNvPr id="3" name="Content Placeholder 2"/>
          <p:cNvSpPr>
            <a:spLocks noGrp="1"/>
          </p:cNvSpPr>
          <p:nvPr>
            <p:ph idx="1"/>
          </p:nvPr>
        </p:nvSpPr>
        <p:spPr/>
        <p:txBody>
          <a:bodyPr/>
          <a:lstStyle/>
          <a:p>
            <a:r>
              <a:rPr lang="en-US" dirty="0"/>
              <a:t>¼ inch x ¼ inch x 2 inches</a:t>
            </a:r>
          </a:p>
          <a:p>
            <a:endParaRPr lang="en-US" dirty="0"/>
          </a:p>
        </p:txBody>
      </p:sp>
      <p:pic>
        <p:nvPicPr>
          <p:cNvPr id="11" name="Picture Placeholder 10"/>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p:pic>
      <p:sp>
        <p:nvSpPr>
          <p:cNvPr id="8" name="Content Placeholder 7"/>
          <p:cNvSpPr>
            <a:spLocks noGrp="1"/>
          </p:cNvSpPr>
          <p:nvPr>
            <p:ph idx="13"/>
          </p:nvPr>
        </p:nvSpPr>
        <p:spPr/>
        <p:txBody>
          <a:bodyPr/>
          <a:lstStyle/>
          <a:p>
            <a:r>
              <a:rPr lang="en-US" dirty="0"/>
              <a:t>⅛ inch x ⅛ inch x 2 inches</a:t>
            </a:r>
          </a:p>
          <a:p>
            <a:endParaRPr lang="en-US" dirty="0"/>
          </a:p>
        </p:txBody>
      </p:sp>
      <p:pic>
        <p:nvPicPr>
          <p:cNvPr id="18" name="Picture Placeholder 17"/>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p:pic>
      <p:sp>
        <p:nvSpPr>
          <p:cNvPr id="7" name="TextBox 6"/>
          <p:cNvSpPr txBox="1"/>
          <p:nvPr/>
        </p:nvSpPr>
        <p:spPr>
          <a:xfrm>
            <a:off x="1919274" y="535279"/>
            <a:ext cx="1333570" cy="461665"/>
          </a:xfrm>
          <a:prstGeom prst="rect">
            <a:avLst/>
          </a:prstGeom>
          <a:noFill/>
        </p:spPr>
        <p:txBody>
          <a:bodyPr wrap="none" rtlCol="0">
            <a:spAutoFit/>
          </a:bodyPr>
          <a:lstStyle/>
          <a:p>
            <a:r>
              <a:rPr lang="en-US" sz="2400" i="1" dirty="0"/>
              <a:t>Batonnet</a:t>
            </a:r>
          </a:p>
        </p:txBody>
      </p:sp>
      <p:sp>
        <p:nvSpPr>
          <p:cNvPr id="14" name="TextBox 13"/>
          <p:cNvSpPr txBox="1"/>
          <p:nvPr/>
        </p:nvSpPr>
        <p:spPr>
          <a:xfrm>
            <a:off x="6345431" y="537705"/>
            <a:ext cx="1217000" cy="461665"/>
          </a:xfrm>
          <a:prstGeom prst="rect">
            <a:avLst/>
          </a:prstGeom>
          <a:noFill/>
        </p:spPr>
        <p:txBody>
          <a:bodyPr wrap="none" rtlCol="0">
            <a:spAutoFit/>
          </a:bodyPr>
          <a:lstStyle/>
          <a:p>
            <a:r>
              <a:rPr lang="en-US" sz="2400" dirty="0"/>
              <a:t>Julienne</a:t>
            </a:r>
            <a:endParaRPr lang="en-US" sz="3200" dirty="0"/>
          </a:p>
        </p:txBody>
      </p:sp>
    </p:spTree>
    <p:extLst>
      <p:ext uri="{BB962C8B-B14F-4D97-AF65-F5344CB8AC3E}">
        <p14:creationId xmlns:p14="http://schemas.microsoft.com/office/powerpoint/2010/main" val="3820579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Knife Cuts</a:t>
            </a:r>
          </a:p>
        </p:txBody>
      </p:sp>
      <p:sp>
        <p:nvSpPr>
          <p:cNvPr id="5" name="Content Placeholder 4"/>
          <p:cNvSpPr>
            <a:spLocks noGrp="1"/>
          </p:cNvSpPr>
          <p:nvPr>
            <p:ph idx="1"/>
          </p:nvPr>
        </p:nvSpPr>
        <p:spPr/>
        <p:txBody>
          <a:bodyPr/>
          <a:lstStyle/>
          <a:p>
            <a:r>
              <a:rPr lang="en-US" dirty="0"/>
              <a:t>¼-inch-thick slices</a:t>
            </a:r>
          </a:p>
          <a:p>
            <a:endParaRPr lang="en-US" dirty="0"/>
          </a:p>
        </p:txBody>
      </p:sp>
      <p:pic>
        <p:nvPicPr>
          <p:cNvPr id="20" name="Picture Placeholder 19"/>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p:pic>
      <p:pic>
        <p:nvPicPr>
          <p:cNvPr id="22" name="Picture Placeholder 21"/>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p:pic>
      <p:pic>
        <p:nvPicPr>
          <p:cNvPr id="24" name="Picture Placeholder 23"/>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a:stretch/>
        </p:blipFill>
        <p:spPr/>
      </p:pic>
      <p:sp>
        <p:nvSpPr>
          <p:cNvPr id="12" name="Content Placeholder 11"/>
          <p:cNvSpPr>
            <a:spLocks noGrp="1"/>
          </p:cNvSpPr>
          <p:nvPr>
            <p:ph idx="17"/>
          </p:nvPr>
        </p:nvSpPr>
        <p:spPr/>
        <p:txBody>
          <a:bodyPr/>
          <a:lstStyle/>
          <a:p>
            <a:r>
              <a:rPr lang="en-US" dirty="0"/>
              <a:t>¼-inch-thick oval slices</a:t>
            </a:r>
          </a:p>
          <a:p>
            <a:endParaRPr lang="en-US" dirty="0"/>
          </a:p>
        </p:txBody>
      </p:sp>
      <p:sp>
        <p:nvSpPr>
          <p:cNvPr id="15" name="Content Placeholder 14"/>
          <p:cNvSpPr>
            <a:spLocks noGrp="1"/>
          </p:cNvSpPr>
          <p:nvPr>
            <p:ph idx="18"/>
          </p:nvPr>
        </p:nvSpPr>
        <p:spPr/>
        <p:txBody>
          <a:bodyPr/>
          <a:lstStyle/>
          <a:p>
            <a:r>
              <a:rPr lang="en-US" dirty="0"/>
              <a:t>½ inch x ½ inch x ⅛ inch</a:t>
            </a:r>
          </a:p>
          <a:p>
            <a:endParaRPr lang="en-US" dirty="0"/>
          </a:p>
        </p:txBody>
      </p:sp>
      <p:sp>
        <p:nvSpPr>
          <p:cNvPr id="7" name="TextBox 6"/>
          <p:cNvSpPr txBox="1"/>
          <p:nvPr/>
        </p:nvSpPr>
        <p:spPr>
          <a:xfrm>
            <a:off x="1749962" y="551972"/>
            <a:ext cx="1279774" cy="461665"/>
          </a:xfrm>
          <a:prstGeom prst="rect">
            <a:avLst/>
          </a:prstGeom>
          <a:noFill/>
        </p:spPr>
        <p:txBody>
          <a:bodyPr wrap="none" rtlCol="0">
            <a:spAutoFit/>
          </a:bodyPr>
          <a:lstStyle/>
          <a:p>
            <a:r>
              <a:rPr lang="en-US" sz="2400" dirty="0"/>
              <a:t>Rondelle</a:t>
            </a:r>
          </a:p>
        </p:txBody>
      </p:sp>
      <p:sp>
        <p:nvSpPr>
          <p:cNvPr id="14" name="TextBox 13"/>
          <p:cNvSpPr txBox="1"/>
          <p:nvPr/>
        </p:nvSpPr>
        <p:spPr>
          <a:xfrm>
            <a:off x="5610502" y="537764"/>
            <a:ext cx="1276055" cy="461665"/>
          </a:xfrm>
          <a:prstGeom prst="rect">
            <a:avLst/>
          </a:prstGeom>
          <a:noFill/>
        </p:spPr>
        <p:txBody>
          <a:bodyPr wrap="none" rtlCol="0">
            <a:spAutoFit/>
          </a:bodyPr>
          <a:lstStyle/>
          <a:p>
            <a:r>
              <a:rPr lang="en-US" sz="2400" dirty="0"/>
              <a:t>Diagonal</a:t>
            </a:r>
            <a:endParaRPr lang="en-US" sz="3200" dirty="0"/>
          </a:p>
        </p:txBody>
      </p:sp>
      <p:sp>
        <p:nvSpPr>
          <p:cNvPr id="11" name="TextBox 10"/>
          <p:cNvSpPr txBox="1"/>
          <p:nvPr/>
        </p:nvSpPr>
        <p:spPr>
          <a:xfrm>
            <a:off x="9420134" y="536556"/>
            <a:ext cx="1378198" cy="461665"/>
          </a:xfrm>
          <a:prstGeom prst="rect">
            <a:avLst/>
          </a:prstGeom>
          <a:noFill/>
        </p:spPr>
        <p:txBody>
          <a:bodyPr wrap="none" rtlCol="0">
            <a:spAutoFit/>
          </a:bodyPr>
          <a:lstStyle/>
          <a:p>
            <a:r>
              <a:rPr lang="en-US" sz="2400" i="1" dirty="0"/>
              <a:t>Paysanne</a:t>
            </a:r>
            <a:endParaRPr lang="en-US" sz="3200" i="1" dirty="0"/>
          </a:p>
        </p:txBody>
      </p:sp>
    </p:spTree>
    <p:extLst>
      <p:ext uri="{BB962C8B-B14F-4D97-AF65-F5344CB8AC3E}">
        <p14:creationId xmlns:p14="http://schemas.microsoft.com/office/powerpoint/2010/main" val="776714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Knife Cuts</a:t>
            </a:r>
          </a:p>
        </p:txBody>
      </p:sp>
      <p:sp>
        <p:nvSpPr>
          <p:cNvPr id="5" name="Content Placeholder 4"/>
          <p:cNvSpPr>
            <a:spLocks noGrp="1"/>
          </p:cNvSpPr>
          <p:nvPr>
            <p:ph idx="1"/>
          </p:nvPr>
        </p:nvSpPr>
        <p:spPr/>
        <p:txBody>
          <a:bodyPr/>
          <a:lstStyle/>
          <a:p>
            <a:pPr marL="283464" indent="-283464"/>
            <a:r>
              <a:rPr lang="en-US" dirty="0"/>
              <a:t>Leafy vegetables stacked</a:t>
            </a:r>
          </a:p>
          <a:p>
            <a:pPr marL="283464" indent="-283464"/>
            <a:r>
              <a:rPr lang="en-US" dirty="0"/>
              <a:t>Rolled tight</a:t>
            </a:r>
          </a:p>
          <a:p>
            <a:pPr marL="283464" indent="-283464"/>
            <a:r>
              <a:rPr lang="en-US" dirty="0"/>
              <a:t>Cut into long strips</a:t>
            </a:r>
          </a:p>
          <a:p>
            <a:pPr marL="283464" indent="-283464"/>
            <a:r>
              <a:rPr lang="en-US" dirty="0"/>
              <a:t>Approximately ⅛-inch wide</a:t>
            </a:r>
          </a:p>
          <a:p>
            <a:endParaRPr lang="en-US" dirty="0"/>
          </a:p>
        </p:txBody>
      </p:sp>
      <p:pic>
        <p:nvPicPr>
          <p:cNvPr id="11" name="Picture Placeholder 10"/>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p:pic>
      <p:sp>
        <p:nvSpPr>
          <p:cNvPr id="8" name="Content Placeholder 7"/>
          <p:cNvSpPr>
            <a:spLocks noGrp="1"/>
          </p:cNvSpPr>
          <p:nvPr>
            <p:ph idx="13"/>
          </p:nvPr>
        </p:nvSpPr>
        <p:spPr/>
        <p:txBody>
          <a:bodyPr/>
          <a:lstStyle/>
          <a:p>
            <a:pPr marL="283464" indent="-283464"/>
            <a:r>
              <a:rPr lang="en-US" dirty="0"/>
              <a:t>Football shaped</a:t>
            </a:r>
          </a:p>
          <a:p>
            <a:pPr marL="285744" indent="-285744"/>
            <a:r>
              <a:rPr lang="en-US" dirty="0"/>
              <a:t>¾-inch diameter, 2 inches long, 7 equal sides, flat ended</a:t>
            </a:r>
            <a:endParaRPr lang="en-US" sz="2000" dirty="0"/>
          </a:p>
          <a:p>
            <a:endParaRPr lang="en-US" dirty="0"/>
          </a:p>
        </p:txBody>
      </p:sp>
      <p:pic>
        <p:nvPicPr>
          <p:cNvPr id="15" name="Picture Placeholder 14"/>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p:pic>
      <p:sp>
        <p:nvSpPr>
          <p:cNvPr id="7" name="TextBox 6"/>
          <p:cNvSpPr txBox="1"/>
          <p:nvPr/>
        </p:nvSpPr>
        <p:spPr>
          <a:xfrm>
            <a:off x="1819500" y="548011"/>
            <a:ext cx="1542538" cy="461665"/>
          </a:xfrm>
          <a:prstGeom prst="rect">
            <a:avLst/>
          </a:prstGeom>
          <a:noFill/>
        </p:spPr>
        <p:txBody>
          <a:bodyPr wrap="none" rtlCol="0">
            <a:spAutoFit/>
          </a:bodyPr>
          <a:lstStyle/>
          <a:p>
            <a:r>
              <a:rPr lang="en-US" sz="2400" i="1" dirty="0"/>
              <a:t>Chiffonade</a:t>
            </a:r>
          </a:p>
        </p:txBody>
      </p:sp>
      <p:sp>
        <p:nvSpPr>
          <p:cNvPr id="14" name="TextBox 13"/>
          <p:cNvSpPr txBox="1"/>
          <p:nvPr/>
        </p:nvSpPr>
        <p:spPr>
          <a:xfrm>
            <a:off x="6442070" y="534014"/>
            <a:ext cx="1038874" cy="461665"/>
          </a:xfrm>
          <a:prstGeom prst="rect">
            <a:avLst/>
          </a:prstGeom>
          <a:noFill/>
        </p:spPr>
        <p:txBody>
          <a:bodyPr wrap="none" rtlCol="0">
            <a:spAutoFit/>
          </a:bodyPr>
          <a:lstStyle/>
          <a:p>
            <a:r>
              <a:rPr lang="en-US" sz="2400" i="1" dirty="0"/>
              <a:t>Tourné</a:t>
            </a:r>
            <a:endParaRPr lang="en-US" sz="2400" dirty="0"/>
          </a:p>
        </p:txBody>
      </p:sp>
    </p:spTree>
    <p:extLst>
      <p:ext uri="{BB962C8B-B14F-4D97-AF65-F5344CB8AC3E}">
        <p14:creationId xmlns:p14="http://schemas.microsoft.com/office/powerpoint/2010/main" val="293835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Pastry wheel</a:t>
            </a:r>
          </a:p>
          <a:p>
            <a:pPr marL="285744" indent="-285744"/>
            <a:r>
              <a:rPr lang="en-US" dirty="0"/>
              <a:t>Cuts pizza and rolled-out dough</a:t>
            </a:r>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39449" r="-38174"/>
          <a:stretch/>
        </p:blipFill>
        <p:spPr>
          <a:prstGeom prst="rect">
            <a:avLst/>
          </a:prstGeom>
          <a:solidFill>
            <a:schemeClr val="bg1"/>
          </a:solidFill>
        </p:spPr>
      </p:pic>
      <p:sp>
        <p:nvSpPr>
          <p:cNvPr id="8" name="Content Placeholder 7"/>
          <p:cNvSpPr>
            <a:spLocks noGrp="1"/>
          </p:cNvSpPr>
          <p:nvPr>
            <p:ph idx="13"/>
          </p:nvPr>
        </p:nvSpPr>
        <p:spPr/>
        <p:txBody>
          <a:bodyPr/>
          <a:lstStyle/>
          <a:p>
            <a:pPr marL="283464" indent="-283464"/>
            <a:r>
              <a:rPr lang="en-US" dirty="0"/>
              <a:t>Removes scales from fish</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6947" r="-36947"/>
          <a:stretch/>
        </p:blipFill>
        <p:spPr>
          <a:prstGeom prst="rect">
            <a:avLst/>
          </a:prstGeom>
          <a:solidFill>
            <a:schemeClr val="bg1"/>
          </a:solidFill>
        </p:spPr>
      </p:pic>
      <p:sp>
        <p:nvSpPr>
          <p:cNvPr id="7" name="TextBox 6"/>
          <p:cNvSpPr txBox="1"/>
          <p:nvPr/>
        </p:nvSpPr>
        <p:spPr>
          <a:xfrm>
            <a:off x="1793638" y="533743"/>
            <a:ext cx="1619867" cy="461665"/>
          </a:xfrm>
          <a:prstGeom prst="rect">
            <a:avLst/>
          </a:prstGeom>
          <a:noFill/>
        </p:spPr>
        <p:txBody>
          <a:bodyPr wrap="none" rtlCol="0">
            <a:spAutoFit/>
          </a:bodyPr>
          <a:lstStyle/>
          <a:p>
            <a:r>
              <a:rPr lang="en-US" sz="2400" dirty="0"/>
              <a:t>Pizza cutter</a:t>
            </a:r>
          </a:p>
        </p:txBody>
      </p:sp>
      <p:sp>
        <p:nvSpPr>
          <p:cNvPr id="14" name="TextBox 13"/>
          <p:cNvSpPr txBox="1"/>
          <p:nvPr/>
        </p:nvSpPr>
        <p:spPr>
          <a:xfrm>
            <a:off x="6222540" y="539138"/>
            <a:ext cx="1474250" cy="461665"/>
          </a:xfrm>
          <a:prstGeom prst="rect">
            <a:avLst/>
          </a:prstGeom>
          <a:noFill/>
        </p:spPr>
        <p:txBody>
          <a:bodyPr wrap="none" rtlCol="0">
            <a:spAutoFit/>
          </a:bodyPr>
          <a:lstStyle/>
          <a:p>
            <a:r>
              <a:rPr lang="en-US" sz="2400" dirty="0"/>
              <a:t>Fish scaler</a:t>
            </a:r>
          </a:p>
        </p:txBody>
      </p:sp>
    </p:spTree>
    <p:extLst>
      <p:ext uri="{BB962C8B-B14F-4D97-AF65-F5344CB8AC3E}">
        <p14:creationId xmlns:p14="http://schemas.microsoft.com/office/powerpoint/2010/main" val="319031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5" name="Content Placeholder 4"/>
          <p:cNvSpPr>
            <a:spLocks noGrp="1"/>
          </p:cNvSpPr>
          <p:nvPr>
            <p:ph idx="1"/>
          </p:nvPr>
        </p:nvSpPr>
        <p:spPr/>
        <p:txBody>
          <a:bodyPr/>
          <a:lstStyle/>
          <a:p>
            <a:pPr marL="283464" indent="-283464"/>
            <a:r>
              <a:rPr lang="en-US" dirty="0"/>
              <a:t>Remove core of apples or pears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43652" r="-43652"/>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Melon baller</a:t>
            </a:r>
          </a:p>
          <a:p>
            <a:pPr marL="285744" indent="-285744"/>
            <a:r>
              <a:rPr lang="en-US" dirty="0"/>
              <a:t>Cuts round shapes </a:t>
            </a:r>
          </a:p>
          <a:p>
            <a:pPr marL="285744" indent="-285744"/>
            <a:r>
              <a:rPr lang="en-US" dirty="0"/>
              <a:t>Soft fruits and vegetables</a:t>
            </a:r>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51852" r="-51852"/>
          <a:stretch/>
        </p:blipFill>
        <p:spPr>
          <a:prstGeom prst="rect">
            <a:avLst/>
          </a:prstGeom>
          <a:solidFill>
            <a:schemeClr val="bg1"/>
          </a:solidFill>
        </p:spPr>
      </p:pic>
      <p:sp>
        <p:nvSpPr>
          <p:cNvPr id="7" name="TextBox 6"/>
          <p:cNvSpPr txBox="1"/>
          <p:nvPr/>
        </p:nvSpPr>
        <p:spPr>
          <a:xfrm>
            <a:off x="2148477" y="553064"/>
            <a:ext cx="874791" cy="461665"/>
          </a:xfrm>
          <a:prstGeom prst="rect">
            <a:avLst/>
          </a:prstGeom>
          <a:noFill/>
        </p:spPr>
        <p:txBody>
          <a:bodyPr wrap="none" rtlCol="0">
            <a:spAutoFit/>
          </a:bodyPr>
          <a:lstStyle/>
          <a:p>
            <a:r>
              <a:rPr lang="en-US" sz="2400" dirty="0"/>
              <a:t>Corer</a:t>
            </a:r>
          </a:p>
        </p:txBody>
      </p:sp>
      <p:sp>
        <p:nvSpPr>
          <p:cNvPr id="14" name="TextBox 13"/>
          <p:cNvSpPr txBox="1"/>
          <p:nvPr/>
        </p:nvSpPr>
        <p:spPr>
          <a:xfrm>
            <a:off x="5832897" y="553728"/>
            <a:ext cx="2286908" cy="461665"/>
          </a:xfrm>
          <a:prstGeom prst="rect">
            <a:avLst/>
          </a:prstGeom>
          <a:noFill/>
        </p:spPr>
        <p:txBody>
          <a:bodyPr wrap="none" rtlCol="0">
            <a:spAutoFit/>
          </a:bodyPr>
          <a:lstStyle/>
          <a:p>
            <a:r>
              <a:rPr lang="en-US" sz="2400" dirty="0"/>
              <a:t>Parisienne scoop</a:t>
            </a:r>
          </a:p>
        </p:txBody>
      </p:sp>
    </p:spTree>
    <p:extLst>
      <p:ext uri="{BB962C8B-B14F-4D97-AF65-F5344CB8AC3E}">
        <p14:creationId xmlns:p14="http://schemas.microsoft.com/office/powerpoint/2010/main" val="235587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Mounted onto utility table</a:t>
            </a:r>
          </a:p>
          <a:p>
            <a:pPr marL="285744" indent="-285744"/>
            <a:r>
              <a:rPr lang="en-US" dirty="0"/>
              <a:t>Opens large cans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74573" r="-74573" b="-514"/>
          <a:stretch/>
        </p:blipFill>
        <p:spPr>
          <a:prstGeom prst="rect">
            <a:avLst/>
          </a:prstGeom>
          <a:solidFill>
            <a:schemeClr val="bg1"/>
          </a:solidFill>
        </p:spPr>
      </p:pic>
      <p:sp>
        <p:nvSpPr>
          <p:cNvPr id="8" name="Content Placeholder 7"/>
          <p:cNvSpPr>
            <a:spLocks noGrp="1"/>
          </p:cNvSpPr>
          <p:nvPr>
            <p:ph idx="13"/>
          </p:nvPr>
        </p:nvSpPr>
        <p:spPr/>
        <p:txBody>
          <a:bodyPr/>
          <a:lstStyle/>
          <a:p>
            <a:pPr marL="285744" indent="-285744"/>
            <a:r>
              <a:rPr lang="en-US" dirty="0"/>
              <a:t>Cut string and butcher’s twine</a:t>
            </a:r>
          </a:p>
          <a:p>
            <a:pPr marL="285744" indent="-285744"/>
            <a:r>
              <a:rPr lang="en-US" dirty="0"/>
              <a:t>Cut grapes into small clusters</a:t>
            </a:r>
          </a:p>
          <a:p>
            <a:endParaRPr lang="en-US" dirty="0"/>
          </a:p>
        </p:txBody>
      </p:sp>
      <p:pic>
        <p:nvPicPr>
          <p:cNvPr id="11" name="Picture Placeholder 10"/>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39047" r="-39047"/>
          <a:stretch/>
        </p:blipFill>
        <p:spPr>
          <a:prstGeom prst="rect">
            <a:avLst/>
          </a:prstGeom>
          <a:solidFill>
            <a:schemeClr val="bg1"/>
          </a:solidFill>
        </p:spPr>
      </p:pic>
      <p:sp>
        <p:nvSpPr>
          <p:cNvPr id="7" name="TextBox 6"/>
          <p:cNvSpPr txBox="1"/>
          <p:nvPr/>
        </p:nvSpPr>
        <p:spPr>
          <a:xfrm>
            <a:off x="1774640" y="555002"/>
            <a:ext cx="1627369" cy="461665"/>
          </a:xfrm>
          <a:prstGeom prst="rect">
            <a:avLst/>
          </a:prstGeom>
          <a:noFill/>
        </p:spPr>
        <p:txBody>
          <a:bodyPr wrap="none" rtlCol="0">
            <a:spAutoFit/>
          </a:bodyPr>
          <a:lstStyle/>
          <a:p>
            <a:r>
              <a:rPr lang="en-US" sz="2400" dirty="0"/>
              <a:t>Can opener</a:t>
            </a:r>
          </a:p>
        </p:txBody>
      </p:sp>
      <p:sp>
        <p:nvSpPr>
          <p:cNvPr id="14" name="TextBox 13"/>
          <p:cNvSpPr txBox="1"/>
          <p:nvPr/>
        </p:nvSpPr>
        <p:spPr>
          <a:xfrm>
            <a:off x="5961091" y="531996"/>
            <a:ext cx="1996700" cy="461665"/>
          </a:xfrm>
          <a:prstGeom prst="rect">
            <a:avLst/>
          </a:prstGeom>
          <a:noFill/>
        </p:spPr>
        <p:txBody>
          <a:bodyPr wrap="none" rtlCol="0">
            <a:spAutoFit/>
          </a:bodyPr>
          <a:lstStyle/>
          <a:p>
            <a:r>
              <a:rPr lang="en-US" sz="2400" dirty="0"/>
              <a:t>Kitchen shears</a:t>
            </a:r>
          </a:p>
        </p:txBody>
      </p:sp>
    </p:spTree>
    <p:extLst>
      <p:ext uri="{BB962C8B-B14F-4D97-AF65-F5344CB8AC3E}">
        <p14:creationId xmlns:p14="http://schemas.microsoft.com/office/powerpoint/2010/main" val="218594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Tools and Small Equipment</a:t>
            </a:r>
          </a:p>
        </p:txBody>
      </p:sp>
      <p:sp>
        <p:nvSpPr>
          <p:cNvPr id="3" name="Content Placeholder 2"/>
          <p:cNvSpPr>
            <a:spLocks noGrp="1"/>
          </p:cNvSpPr>
          <p:nvPr>
            <p:ph idx="1"/>
          </p:nvPr>
        </p:nvSpPr>
        <p:spPr/>
        <p:txBody>
          <a:bodyPr/>
          <a:lstStyle/>
          <a:p>
            <a:pPr marL="285744" indent="-285744"/>
            <a:r>
              <a:rPr lang="en-US" dirty="0"/>
              <a:t>Canvas, plastic, or nylon</a:t>
            </a:r>
          </a:p>
          <a:p>
            <a:pPr marL="285744" indent="-285744"/>
            <a:r>
              <a:rPr lang="en-US" dirty="0"/>
              <a:t>Pipe out frosting, creams, and puréed foods</a:t>
            </a:r>
          </a:p>
          <a:p>
            <a:endParaRPr lang="en-US" dirty="0"/>
          </a:p>
        </p:txBody>
      </p:sp>
      <p:pic>
        <p:nvPicPr>
          <p:cNvPr id="9" name="Picture Placeholder 8"/>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l="-56425" r="-44989"/>
          <a:stretch/>
        </p:blipFill>
        <p:spPr>
          <a:prstGeom prst="rect">
            <a:avLst/>
          </a:prstGeom>
          <a:solidFill>
            <a:schemeClr val="bg1"/>
          </a:solidFill>
        </p:spPr>
      </p:pic>
      <p:pic>
        <p:nvPicPr>
          <p:cNvPr id="10" name="Picture Placeholder 9"/>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3717" r="-13118"/>
          <a:stretch/>
        </p:blipFill>
        <p:spPr>
          <a:prstGeom prst="rect">
            <a:avLst/>
          </a:prstGeom>
          <a:solidFill>
            <a:schemeClr val="bg1"/>
          </a:solidFill>
        </p:spPr>
      </p:pic>
      <p:pic>
        <p:nvPicPr>
          <p:cNvPr id="11" name="Picture Placeholder 10"/>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l="-25256" r="-25256"/>
          <a:stretch/>
        </p:blipFill>
        <p:spPr>
          <a:prstGeom prst="rect">
            <a:avLst/>
          </a:prstGeom>
          <a:solidFill>
            <a:schemeClr val="bg1"/>
          </a:solidFill>
        </p:spPr>
      </p:pic>
      <p:sp>
        <p:nvSpPr>
          <p:cNvPr id="17" name="Content Placeholder 16"/>
          <p:cNvSpPr>
            <a:spLocks noGrp="1"/>
          </p:cNvSpPr>
          <p:nvPr>
            <p:ph idx="17"/>
          </p:nvPr>
        </p:nvSpPr>
        <p:spPr/>
        <p:txBody>
          <a:bodyPr/>
          <a:lstStyle/>
          <a:p>
            <a:pPr marL="285744" indent="-285744"/>
            <a:r>
              <a:rPr lang="en-US" dirty="0"/>
              <a:t>Brush egg wash, melted butter, glazes, other liquids onto baked goods, raw pasta, or meat</a:t>
            </a:r>
          </a:p>
          <a:p>
            <a:endParaRPr lang="en-US" dirty="0"/>
          </a:p>
        </p:txBody>
      </p:sp>
      <p:sp>
        <p:nvSpPr>
          <p:cNvPr id="18" name="Content Placeholder 17"/>
          <p:cNvSpPr>
            <a:spLocks noGrp="1"/>
          </p:cNvSpPr>
          <p:nvPr>
            <p:ph idx="18"/>
          </p:nvPr>
        </p:nvSpPr>
        <p:spPr/>
        <p:txBody>
          <a:bodyPr/>
          <a:lstStyle/>
          <a:p>
            <a:pPr marL="285744" indent="-285744"/>
            <a:r>
              <a:rPr lang="en-US" dirty="0"/>
              <a:t>Decorative tips</a:t>
            </a:r>
          </a:p>
          <a:p>
            <a:pPr marL="285744" indent="-285744"/>
            <a:r>
              <a:rPr lang="en-US" dirty="0"/>
              <a:t>Presses</a:t>
            </a:r>
          </a:p>
          <a:p>
            <a:pPr marL="285744" indent="-285744"/>
            <a:r>
              <a:rPr lang="en-US" dirty="0"/>
              <a:t>Piping bags</a:t>
            </a:r>
          </a:p>
          <a:p>
            <a:endParaRPr lang="en-US" dirty="0"/>
          </a:p>
        </p:txBody>
      </p:sp>
      <p:sp>
        <p:nvSpPr>
          <p:cNvPr id="7" name="TextBox 6"/>
          <p:cNvSpPr txBox="1"/>
          <p:nvPr/>
        </p:nvSpPr>
        <p:spPr>
          <a:xfrm>
            <a:off x="1649851" y="541008"/>
            <a:ext cx="1474443" cy="461665"/>
          </a:xfrm>
          <a:prstGeom prst="rect">
            <a:avLst/>
          </a:prstGeom>
          <a:noFill/>
        </p:spPr>
        <p:txBody>
          <a:bodyPr wrap="none" rtlCol="0">
            <a:spAutoFit/>
          </a:bodyPr>
          <a:lstStyle/>
          <a:p>
            <a:r>
              <a:rPr lang="en-US" sz="2400" dirty="0"/>
              <a:t>Pastry bag</a:t>
            </a:r>
          </a:p>
        </p:txBody>
      </p:sp>
      <p:sp>
        <p:nvSpPr>
          <p:cNvPr id="8" name="TextBox 7"/>
          <p:cNvSpPr txBox="1"/>
          <p:nvPr/>
        </p:nvSpPr>
        <p:spPr>
          <a:xfrm>
            <a:off x="9287098" y="527580"/>
            <a:ext cx="1635832" cy="461665"/>
          </a:xfrm>
          <a:prstGeom prst="rect">
            <a:avLst/>
          </a:prstGeom>
          <a:noFill/>
        </p:spPr>
        <p:txBody>
          <a:bodyPr wrap="none" rtlCol="0">
            <a:spAutoFit/>
          </a:bodyPr>
          <a:lstStyle/>
          <a:p>
            <a:r>
              <a:rPr lang="en-US" sz="2400" dirty="0"/>
              <a:t>Piping tools</a:t>
            </a:r>
          </a:p>
        </p:txBody>
      </p:sp>
      <p:sp>
        <p:nvSpPr>
          <p:cNvPr id="14" name="TextBox 13"/>
          <p:cNvSpPr txBox="1"/>
          <p:nvPr/>
        </p:nvSpPr>
        <p:spPr>
          <a:xfrm>
            <a:off x="5382571" y="519456"/>
            <a:ext cx="1734129" cy="461665"/>
          </a:xfrm>
          <a:prstGeom prst="rect">
            <a:avLst/>
          </a:prstGeom>
          <a:noFill/>
        </p:spPr>
        <p:txBody>
          <a:bodyPr wrap="none" rtlCol="0">
            <a:spAutoFit/>
          </a:bodyPr>
          <a:lstStyle/>
          <a:p>
            <a:r>
              <a:rPr lang="en-US" sz="2400" dirty="0"/>
              <a:t>Pastry brush</a:t>
            </a:r>
          </a:p>
        </p:txBody>
      </p:sp>
    </p:spTree>
    <p:extLst>
      <p:ext uri="{BB962C8B-B14F-4D97-AF65-F5344CB8AC3E}">
        <p14:creationId xmlns:p14="http://schemas.microsoft.com/office/powerpoint/2010/main" val="14012735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TotalTime>
  <Words>5737</Words>
  <Application>Microsoft Macintosh PowerPoint</Application>
  <PresentationFormat>Widescreen</PresentationFormat>
  <Paragraphs>947</Paragraphs>
  <Slides>59</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ヒラギノ角ゴ Pro W3</vt:lpstr>
      <vt:lpstr>Arial</vt:lpstr>
      <vt:lpstr>Calibri</vt:lpstr>
      <vt:lpstr>Courier New</vt:lpstr>
      <vt:lpstr>Helvetica Neue Medium</vt:lpstr>
      <vt:lpstr>Wingdings</vt:lpstr>
      <vt:lpstr>1_Office Theme</vt:lpstr>
      <vt:lpstr>PowerPoint Presentation</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Hand Tools and Small Equipment</vt:lpstr>
      <vt:lpstr>Measuring Utensils</vt:lpstr>
      <vt:lpstr>Hand Tools and Small Equipment</vt:lpstr>
      <vt:lpstr>Hand Tools and Small Equipment</vt:lpstr>
      <vt:lpstr>Measuring Utensils</vt:lpstr>
      <vt:lpstr>Pots and Pans</vt:lpstr>
      <vt:lpstr>Pots</vt:lpstr>
      <vt:lpstr>pots</vt:lpstr>
      <vt:lpstr>pots</vt:lpstr>
      <vt:lpstr>pots</vt:lpstr>
      <vt:lpstr>Pans</vt:lpstr>
      <vt:lpstr>Pans</vt:lpstr>
      <vt:lpstr>Pans</vt:lpstr>
      <vt:lpstr>Pans</vt:lpstr>
      <vt:lpstr>Pans</vt:lpstr>
      <vt:lpstr>Care of Pots and Pans</vt:lpstr>
      <vt:lpstr>Care of Pots and Pans</vt:lpstr>
      <vt:lpstr>Care of Pots and Pans</vt:lpstr>
      <vt:lpstr>Care of Pots and Pans</vt:lpstr>
      <vt:lpstr>knives</vt:lpstr>
      <vt:lpstr>The Parts of a Knife</vt:lpstr>
      <vt:lpstr>The Parts of a Knife</vt:lpstr>
      <vt:lpstr>The Parts of a Knife</vt:lpstr>
      <vt:lpstr>The Parts of a Knife</vt:lpstr>
      <vt:lpstr>The Parts of a Knife</vt:lpstr>
      <vt:lpstr>The Parts of a Knife</vt:lpstr>
      <vt:lpstr>The Parts of a Knife</vt:lpstr>
      <vt:lpstr>Types of Knives</vt:lpstr>
      <vt:lpstr>Types of Knives</vt:lpstr>
      <vt:lpstr>Types of Knives</vt:lpstr>
      <vt:lpstr>Types of Knives</vt:lpstr>
      <vt:lpstr>Knife Care</vt:lpstr>
      <vt:lpstr>Types of Steel</vt:lpstr>
      <vt:lpstr>Knife Care</vt:lpstr>
      <vt:lpstr>Knife care</vt:lpstr>
      <vt:lpstr>Knife care</vt:lpstr>
      <vt:lpstr>Knife basics</vt:lpstr>
      <vt:lpstr>Knife basics</vt:lpstr>
      <vt:lpstr>Demonstrating Classical Knife Cuts</vt:lpstr>
      <vt:lpstr>Classical Knife Cuts</vt:lpstr>
      <vt:lpstr>Classical Knife Cuts</vt:lpstr>
      <vt:lpstr>Classical Knife Cuts</vt:lpstr>
      <vt:lpstr>Classical Knife Cuts</vt:lpstr>
      <vt:lpstr>Classical Knife Cuts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Knives and Smallwares</dc:title>
  <dc:creator>Sarah Leszka</dc:creator>
  <cp:lastModifiedBy>Jarvis, Audrey</cp:lastModifiedBy>
  <cp:revision>208</cp:revision>
  <dcterms:created xsi:type="dcterms:W3CDTF">2017-03-28T16:59:36Z</dcterms:created>
  <dcterms:modified xsi:type="dcterms:W3CDTF">2018-08-13T14:18:06Z</dcterms:modified>
</cp:coreProperties>
</file>