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324"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1" r:id="rId66"/>
    <p:sldId id="322" r:id="rId67"/>
    <p:sldId id="32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69" autoAdjust="0"/>
    <p:restoredTop sz="81944" autoAdjust="0"/>
  </p:normalViewPr>
  <p:slideViewPr>
    <p:cSldViewPr snapToGrid="0">
      <p:cViewPr varScale="1">
        <p:scale>
          <a:sx n="90" d="100"/>
          <a:sy n="90" d="100"/>
        </p:scale>
        <p:origin x="784" y="200"/>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F1657-73DB-4066-AF9F-84A69D501CCA}" type="datetimeFigureOut">
              <a:rPr lang="en-US" smtClean="0"/>
              <a:t>8/13/18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DBDE9-7F4E-4D86-B1E4-08FA4E80EE55}" type="slidenum">
              <a:rPr lang="en-US" smtClean="0"/>
              <a:t>‹#›</a:t>
            </a:fld>
            <a:endParaRPr lang="en-US" dirty="0"/>
          </a:p>
        </p:txBody>
      </p:sp>
    </p:spTree>
    <p:extLst>
      <p:ext uri="{BB962C8B-B14F-4D97-AF65-F5344CB8AC3E}">
        <p14:creationId xmlns:p14="http://schemas.microsoft.com/office/powerpoint/2010/main" val="10754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1</a:t>
            </a:fld>
            <a:endParaRPr lang="en-US" dirty="0"/>
          </a:p>
        </p:txBody>
      </p:sp>
    </p:spTree>
    <p:extLst>
      <p:ext uri="{BB962C8B-B14F-4D97-AF65-F5344CB8AC3E}">
        <p14:creationId xmlns:p14="http://schemas.microsoft.com/office/powerpoint/2010/main" val="1792347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brigade is a system of staffing a kitchen so that each worker is assigned a set of specific tasks. These tasks are often related by cooking method, equipment, or the types of food being produced. Over the years kitchens have changed and positions that used to be more common, such as a fish chef, are less common. As a result, there are fewer people available with those skills. Additionally, there has been an increase in new technology and equipment that has helped alleviate the need for some of those skilled workers. As a result, the modern kitchen brigade system has become smaller than it once was.</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10</a:t>
            </a:fld>
            <a:endParaRPr lang="en-US" dirty="0"/>
          </a:p>
        </p:txBody>
      </p:sp>
    </p:spTree>
    <p:extLst>
      <p:ext uri="{BB962C8B-B14F-4D97-AF65-F5344CB8AC3E}">
        <p14:creationId xmlns:p14="http://schemas.microsoft.com/office/powerpoint/2010/main" val="321806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chef </a:t>
            </a:r>
            <a:r>
              <a:rPr lang="en-US" sz="1200" b="0" i="0" u="none" strike="noStrike" kern="1200" baseline="0" dirty="0">
                <a:solidFill>
                  <a:schemeClr val="tx1"/>
                </a:solidFill>
                <a:latin typeface="+mn-lt"/>
                <a:ea typeface="+mn-ea"/>
                <a:cs typeface="+mn-cs"/>
              </a:rPr>
              <a:t>is responsible for all kitchen operations.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Also known as the second chef, the </a:t>
            </a:r>
            <a:r>
              <a:rPr lang="en-US" sz="1200" b="1" i="0" u="none" strike="noStrike" kern="1200" baseline="0" dirty="0">
                <a:solidFill>
                  <a:schemeClr val="tx1"/>
                </a:solidFill>
                <a:latin typeface="+mn-lt"/>
                <a:ea typeface="+mn-ea"/>
                <a:cs typeface="+mn-cs"/>
              </a:rPr>
              <a:t>sous chef </a:t>
            </a:r>
            <a:r>
              <a:rPr lang="en-US" sz="1200" b="0" i="0" u="none" strike="noStrike" kern="1200" baseline="0" dirty="0">
                <a:solidFill>
                  <a:schemeClr val="tx1"/>
                </a:solidFill>
                <a:latin typeface="+mn-lt"/>
                <a:ea typeface="+mn-ea"/>
                <a:cs typeface="+mn-cs"/>
              </a:rPr>
              <a:t>is responsible for scheduling personnel and covering</a:t>
            </a:r>
          </a:p>
          <a:p>
            <a:r>
              <a:rPr lang="en-US" sz="1200" b="0" i="0" u="none" strike="noStrike" kern="1200" baseline="0" dirty="0">
                <a:solidFill>
                  <a:schemeClr val="tx1"/>
                </a:solidFill>
                <a:latin typeface="+mn-lt"/>
                <a:ea typeface="+mn-ea"/>
                <a:cs typeface="+mn-cs"/>
              </a:rPr>
              <a:t>the chef’s or station chefs’ work as necessary, accepting orders from the dining room and relaying</a:t>
            </a:r>
          </a:p>
          <a:p>
            <a:r>
              <a:rPr lang="en-US" sz="1200" b="0" i="0" u="none" strike="noStrike" kern="1200" baseline="0" dirty="0">
                <a:solidFill>
                  <a:schemeClr val="tx1"/>
                </a:solidFill>
                <a:latin typeface="+mn-lt"/>
                <a:ea typeface="+mn-ea"/>
                <a:cs typeface="+mn-cs"/>
              </a:rPr>
              <a:t>them to various station chefs, and reviewing the dishes before service.</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11</a:t>
            </a:fld>
            <a:endParaRPr lang="en-US" dirty="0"/>
          </a:p>
        </p:txBody>
      </p:sp>
    </p:spTree>
    <p:extLst>
      <p:ext uri="{BB962C8B-B14F-4D97-AF65-F5344CB8AC3E}">
        <p14:creationId xmlns:p14="http://schemas.microsoft.com/office/powerpoint/2010/main" val="2056916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station chef </a:t>
            </a:r>
            <a:r>
              <a:rPr lang="en-US" sz="1200" b="0" i="0" u="none" strike="noStrike" kern="1200" baseline="0" dirty="0">
                <a:solidFill>
                  <a:schemeClr val="tx1"/>
                </a:solidFill>
                <a:latin typeface="+mn-lt"/>
                <a:ea typeface="+mn-ea"/>
                <a:cs typeface="+mn-cs"/>
              </a:rPr>
              <a:t>produces the menu items under the supervision of the chef or sous chef. Each station chef is assigned a specific task based on either the cooking method and equipment or the category of items to be produced—this also includes line cooks. Station chefs/cooks include the following:</a:t>
            </a:r>
          </a:p>
          <a:p>
            <a:r>
              <a:rPr lang="en-US" sz="1200" b="0" i="0" u="none" strike="noStrike" kern="1200" baseline="0" dirty="0">
                <a:solidFill>
                  <a:schemeClr val="tx1"/>
                </a:solidFill>
                <a:latin typeface="+mn-lt"/>
                <a:ea typeface="+mn-ea"/>
                <a:cs typeface="+mn-cs"/>
              </a:rPr>
              <a:t>• Sauté station chef</a:t>
            </a:r>
          </a:p>
          <a:p>
            <a:r>
              <a:rPr lang="en-US" sz="1200" b="0" i="0" u="none" strike="noStrike" kern="1200" baseline="0" dirty="0">
                <a:solidFill>
                  <a:schemeClr val="tx1"/>
                </a:solidFill>
                <a:latin typeface="+mn-lt"/>
                <a:ea typeface="+mn-ea"/>
                <a:cs typeface="+mn-cs"/>
              </a:rPr>
              <a:t>• Broiler station chef</a:t>
            </a:r>
          </a:p>
          <a:p>
            <a:r>
              <a:rPr lang="en-US" sz="1200" b="0" i="0" u="none" strike="noStrike" kern="1200" baseline="0" dirty="0">
                <a:solidFill>
                  <a:schemeClr val="tx1"/>
                </a:solidFill>
                <a:latin typeface="+mn-lt"/>
                <a:ea typeface="+mn-ea"/>
                <a:cs typeface="+mn-cs"/>
              </a:rPr>
              <a:t>• Cook I</a:t>
            </a:r>
          </a:p>
          <a:p>
            <a:r>
              <a:rPr lang="en-US" sz="1200" b="0" i="0" u="none" strike="noStrike" kern="1200" baseline="0" dirty="0">
                <a:solidFill>
                  <a:schemeClr val="tx1"/>
                </a:solidFill>
                <a:latin typeface="+mn-lt"/>
                <a:ea typeface="+mn-ea"/>
                <a:cs typeface="+mn-cs"/>
              </a:rPr>
              <a:t>• Cook II</a:t>
            </a:r>
          </a:p>
          <a:p>
            <a:r>
              <a:rPr lang="en-US" sz="1200" b="0" i="0" u="none" strike="noStrike" kern="1200" baseline="0" dirty="0">
                <a:solidFill>
                  <a:schemeClr val="tx1"/>
                </a:solidFill>
                <a:latin typeface="+mn-lt"/>
                <a:ea typeface="+mn-ea"/>
                <a:cs typeface="+mn-cs"/>
              </a:rPr>
              <a:t>• Cook III</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12</a:t>
            </a:fld>
            <a:endParaRPr lang="en-US" dirty="0"/>
          </a:p>
        </p:txBody>
      </p:sp>
    </p:spTree>
    <p:extLst>
      <p:ext uri="{BB962C8B-B14F-4D97-AF65-F5344CB8AC3E}">
        <p14:creationId xmlns:p14="http://schemas.microsoft.com/office/powerpoint/2010/main" val="672734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pastry chef </a:t>
            </a:r>
            <a:r>
              <a:rPr lang="en-US" sz="1200" b="0" i="0" u="none" strike="noStrike" kern="1200" baseline="0" dirty="0">
                <a:solidFill>
                  <a:schemeClr val="tx1"/>
                </a:solidFill>
                <a:latin typeface="+mn-lt"/>
                <a:ea typeface="+mn-ea"/>
                <a:cs typeface="+mn-cs"/>
              </a:rPr>
              <a:t>produces all baked goods, desserts, and pastries. This chef might operate from a</a:t>
            </a:r>
          </a:p>
          <a:p>
            <a:r>
              <a:rPr lang="en-US" sz="1200" b="0" i="0" u="none" strike="noStrike" kern="1200" baseline="0" dirty="0">
                <a:solidFill>
                  <a:schemeClr val="tx1"/>
                </a:solidFill>
                <a:latin typeface="+mn-lt"/>
                <a:ea typeface="+mn-ea"/>
                <a:cs typeface="+mn-cs"/>
              </a:rPr>
              <a:t>separate section of the kitchen or a separate kitchen entirely.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expediter </a:t>
            </a:r>
            <a:r>
              <a:rPr lang="en-US" sz="1200" b="0" i="0" u="none" strike="noStrike" kern="1200" baseline="0" dirty="0">
                <a:solidFill>
                  <a:schemeClr val="tx1"/>
                </a:solidFill>
                <a:latin typeface="+mn-lt"/>
                <a:ea typeface="+mn-ea"/>
                <a:cs typeface="+mn-cs"/>
              </a:rPr>
              <a:t>communicates orders, makes sure the food is cooked in the right order and for all</a:t>
            </a:r>
          </a:p>
          <a:p>
            <a:r>
              <a:rPr lang="en-US" sz="1200" b="0" i="0" u="none" strike="noStrike" kern="1200" baseline="0" dirty="0">
                <a:solidFill>
                  <a:schemeClr val="tx1"/>
                </a:solidFill>
                <a:latin typeface="+mn-lt"/>
                <a:ea typeface="+mn-ea"/>
                <a:cs typeface="+mn-cs"/>
              </a:rPr>
              <a:t>parties at the table, and sees that servers run food to the table while it is warm and ready.</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13</a:t>
            </a:fld>
            <a:endParaRPr lang="en-US" dirty="0"/>
          </a:p>
        </p:txBody>
      </p:sp>
    </p:spTree>
    <p:extLst>
      <p:ext uri="{BB962C8B-B14F-4D97-AF65-F5344CB8AC3E}">
        <p14:creationId xmlns:p14="http://schemas.microsoft.com/office/powerpoint/2010/main" val="2928442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Like the back-of-the-house staff, the front-of-the-house staff is also organized into a brigade. A traditional dining-room brigade is led by the dining-room manager (sometimes known as a maître d’), who generally trains all service personnel, oversees wine selections, sometimes works with the chef to develop the menu, organizes the seating chart, and seats the guests.</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14</a:t>
            </a:fld>
            <a:endParaRPr lang="en-US" dirty="0"/>
          </a:p>
        </p:txBody>
      </p:sp>
    </p:spTree>
    <p:extLst>
      <p:ext uri="{BB962C8B-B14F-4D97-AF65-F5344CB8AC3E}">
        <p14:creationId xmlns:p14="http://schemas.microsoft.com/office/powerpoint/2010/main" val="39363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All posts noted in the dining-room brigade report to the dining room manager.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wine steward </a:t>
            </a:r>
            <a:r>
              <a:rPr lang="en-US" sz="1200" b="0" i="0" u="none" strike="noStrike" kern="1200" baseline="0" dirty="0">
                <a:solidFill>
                  <a:schemeClr val="tx1"/>
                </a:solidFill>
                <a:latin typeface="+mn-lt"/>
                <a:ea typeface="+mn-ea"/>
                <a:cs typeface="+mn-cs"/>
              </a:rPr>
              <a:t>is responsible for the wine service, including purchasing wines, assisting guests in selecting wines, and serving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wines.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headwaiter </a:t>
            </a:r>
            <a:r>
              <a:rPr lang="en-US" sz="1200" b="0" i="0" u="none" strike="noStrike" kern="1200" baseline="0" dirty="0">
                <a:solidFill>
                  <a:schemeClr val="tx1"/>
                </a:solidFill>
                <a:latin typeface="+mn-lt"/>
                <a:ea typeface="+mn-ea"/>
                <a:cs typeface="+mn-cs"/>
              </a:rPr>
              <a:t>is responsible for service throughout the dining room or a section of it.</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15</a:t>
            </a:fld>
            <a:endParaRPr lang="en-US" dirty="0"/>
          </a:p>
        </p:txBody>
      </p:sp>
    </p:spTree>
    <p:extLst>
      <p:ext uri="{BB962C8B-B14F-4D97-AF65-F5344CB8AC3E}">
        <p14:creationId xmlns:p14="http://schemas.microsoft.com/office/powerpoint/2010/main" val="2594858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captain </a:t>
            </a:r>
            <a:r>
              <a:rPr lang="en-US" sz="1200" b="0" i="0" u="none" strike="noStrike" kern="1200" baseline="0" dirty="0">
                <a:solidFill>
                  <a:schemeClr val="tx1"/>
                </a:solidFill>
                <a:latin typeface="+mn-lt"/>
                <a:ea typeface="+mn-ea"/>
                <a:cs typeface="+mn-cs"/>
              </a:rPr>
              <a:t>is responsible for explaining the menu to guests and taking their orders. The captain is also responsible for any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table-side preparations.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front waiter </a:t>
            </a:r>
            <a:r>
              <a:rPr lang="en-US" sz="1200" b="0" i="0" u="none" strike="noStrike" kern="1200" baseline="0" dirty="0">
                <a:solidFill>
                  <a:schemeClr val="tx1"/>
                </a:solidFill>
                <a:latin typeface="+mn-lt"/>
                <a:ea typeface="+mn-ea"/>
                <a:cs typeface="+mn-cs"/>
              </a:rPr>
              <a:t>is responsible for assuring that the tables are set properly for each course, food orders are delivered properly to the correct tables, and the needs of the guests are met.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back waiter </a:t>
            </a:r>
            <a:r>
              <a:rPr lang="en-US" sz="1200" b="0" i="0" u="none" strike="noStrike" kern="1200" baseline="0" dirty="0">
                <a:solidFill>
                  <a:schemeClr val="tx1"/>
                </a:solidFill>
                <a:latin typeface="+mn-lt"/>
                <a:ea typeface="+mn-ea"/>
                <a:cs typeface="+mn-cs"/>
              </a:rPr>
              <a:t>is responsible for clearing plates, refilling water glasses, and other general tasks appropriate for new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dining-room workers.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Depending on the nature and size of the restaurant or foodservice operation and the type of service provided, an operation may employ some or all of these positions.</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16</a:t>
            </a:fld>
            <a:endParaRPr lang="en-US" dirty="0"/>
          </a:p>
        </p:txBody>
      </p:sp>
    </p:spTree>
    <p:extLst>
      <p:ext uri="{BB962C8B-B14F-4D97-AF65-F5344CB8AC3E}">
        <p14:creationId xmlns:p14="http://schemas.microsoft.com/office/powerpoint/2010/main" val="3154929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Once you have your staff trained and your kitchen set up, you are ready to cook. In the restaurant and foodservice industry, getting ready to cook is called </a:t>
            </a:r>
            <a:r>
              <a:rPr lang="en-US" sz="1200" b="0" i="1" u="none" strike="noStrike" kern="1200" baseline="0" dirty="0">
                <a:solidFill>
                  <a:schemeClr val="tx1"/>
                </a:solidFill>
                <a:latin typeface="+mn-lt"/>
                <a:ea typeface="+mn-ea"/>
                <a:cs typeface="+mn-cs"/>
              </a:rPr>
              <a:t>mise en place</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Mise en place </a:t>
            </a:r>
            <a:r>
              <a:rPr lang="en-US" sz="1200" b="0" i="0" u="none" strike="noStrike" kern="1200" baseline="0" dirty="0">
                <a:solidFill>
                  <a:schemeClr val="tx1"/>
                </a:solidFill>
                <a:latin typeface="+mn-lt"/>
                <a:ea typeface="+mn-ea"/>
                <a:cs typeface="+mn-cs"/>
              </a:rPr>
              <a:t>(MEEZ ehn plahs) is French for “to put in place.” It refers to the preparation and assembly of ingredients, pans, utensils, equipment, or serving pieces needed for a particular dish or service. It includes not only the production of a dish, but also the setup before and cleaning while preparing.</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17</a:t>
            </a:fld>
            <a:endParaRPr lang="en-US" dirty="0"/>
          </a:p>
        </p:txBody>
      </p:sp>
    </p:spTree>
    <p:extLst>
      <p:ext uri="{BB962C8B-B14F-4D97-AF65-F5344CB8AC3E}">
        <p14:creationId xmlns:p14="http://schemas.microsoft.com/office/powerpoint/2010/main" val="548484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Mise en place </a:t>
            </a:r>
            <a:r>
              <a:rPr lang="en-US" sz="1200" b="0" i="0" u="none" strike="noStrike" kern="1200" baseline="0" dirty="0">
                <a:solidFill>
                  <a:schemeClr val="tx1"/>
                </a:solidFill>
                <a:latin typeface="+mn-lt"/>
                <a:ea typeface="+mn-ea"/>
                <a:cs typeface="+mn-cs"/>
              </a:rPr>
              <a:t>solves the two basic problems facing the professional chef:</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Problem #1: </a:t>
            </a:r>
            <a:r>
              <a:rPr lang="en-US" sz="1200" b="0" i="0" u="none" strike="noStrike" kern="1200" baseline="0" dirty="0">
                <a:solidFill>
                  <a:schemeClr val="tx1"/>
                </a:solidFill>
                <a:latin typeface="+mn-lt"/>
                <a:ea typeface="+mn-ea"/>
                <a:cs typeface="+mn-cs"/>
              </a:rPr>
              <a:t>There is too much work to do in a kitchen to leave everything until the last minute. Some work must be done ahead of time. Therefore, you should plan and prepare as much as possible before service to ensure it runs smoothly.</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Problem #2: </a:t>
            </a:r>
            <a:r>
              <a:rPr lang="en-US" sz="1200" b="0" i="0" u="none" strike="noStrike" kern="1200" baseline="0" dirty="0">
                <a:solidFill>
                  <a:schemeClr val="tx1"/>
                </a:solidFill>
                <a:latin typeface="+mn-lt"/>
                <a:ea typeface="+mn-ea"/>
                <a:cs typeface="+mn-cs"/>
              </a:rPr>
              <a:t>Most food items are at their best quality immediately after preparation. They deteriorate as they are held, and they begin to lose their nutritional value. Food items need to be made at a proper time to ensure that quality levels are maintained.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is only one way to solve these problems—plan ahead.</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18</a:t>
            </a:fld>
            <a:endParaRPr lang="en-US" dirty="0"/>
          </a:p>
        </p:txBody>
      </p:sp>
    </p:spTree>
    <p:extLst>
      <p:ext uri="{BB962C8B-B14F-4D97-AF65-F5344CB8AC3E}">
        <p14:creationId xmlns:p14="http://schemas.microsoft.com/office/powerpoint/2010/main" val="4286264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Identify each ingredient and piece of equipment needed to prepare, finish, and hold each menu item for service. Do this the night before when possible.</a:t>
            </a:r>
          </a:p>
          <a:p>
            <a:pPr marL="228600" indent="-228600">
              <a:buFont typeface="+mj-lt"/>
              <a:buAutoNum type="arabicPeriod"/>
            </a:pPr>
            <a:r>
              <a:rPr lang="en-US" sz="1200" b="0" i="0" u="none" strike="noStrike" kern="1200" baseline="0" dirty="0">
                <a:solidFill>
                  <a:schemeClr val="tx1"/>
                </a:solidFill>
                <a:latin typeface="+mn-lt"/>
                <a:ea typeface="+mn-ea"/>
                <a:cs typeface="+mn-cs"/>
              </a:rPr>
              <a:t>Write a timeline showing what activities should be done in what order. See Figure 13.2. Make sure to note all steps, including washing vegetables or even prepping certain food items the night before.</a:t>
            </a:r>
          </a:p>
          <a:p>
            <a:pPr marL="228600" indent="-228600">
              <a:buFont typeface="+mj-lt"/>
              <a:buAutoNum type="arabicPeriod"/>
            </a:pPr>
            <a:r>
              <a:rPr lang="en-US" sz="1200" b="0" i="0" u="none" strike="noStrike" kern="1200" baseline="0" dirty="0">
                <a:solidFill>
                  <a:schemeClr val="tx1"/>
                </a:solidFill>
                <a:latin typeface="+mn-lt"/>
                <a:ea typeface="+mn-ea"/>
                <a:cs typeface="+mn-cs"/>
              </a:rPr>
              <a:t>Assemble the workstation (cutting board, containers, etc.), tools, and ingredients.</a:t>
            </a:r>
          </a:p>
          <a:p>
            <a:pPr marL="228600" indent="-228600">
              <a:buFont typeface="+mj-lt"/>
              <a:buAutoNum type="arabicPeriod"/>
            </a:pPr>
            <a:r>
              <a:rPr lang="en-US" sz="1200" b="0" i="0" u="none" strike="noStrike" kern="1200" baseline="0" dirty="0">
                <a:solidFill>
                  <a:schemeClr val="tx1"/>
                </a:solidFill>
                <a:latin typeface="+mn-lt"/>
                <a:ea typeface="+mn-ea"/>
                <a:cs typeface="+mn-cs"/>
              </a:rPr>
              <a:t>Perform advance preparation consistent with providing the best possible product to guests. As each item is finished, label it and store it appropriately to prevent time-temperature abuse, nutrient loss, and moisture loss.</a:t>
            </a:r>
          </a:p>
          <a:p>
            <a:pPr marL="228600" indent="-228600">
              <a:buFont typeface="+mj-lt"/>
              <a:buAutoNum type="arabicPeriod"/>
            </a:pPr>
            <a:r>
              <a:rPr lang="en-US" sz="1200" b="0" i="0" u="none" strike="noStrike" kern="1200" baseline="0" dirty="0">
                <a:solidFill>
                  <a:schemeClr val="tx1"/>
                </a:solidFill>
                <a:latin typeface="+mn-lt"/>
                <a:ea typeface="+mn-ea"/>
                <a:cs typeface="+mn-cs"/>
              </a:rPr>
              <a:t>Once service begins, balance the need to work quickly with the need to prepare safe, delicious, and high-quality food for guests.</a:t>
            </a:r>
          </a:p>
          <a:p>
            <a:pPr marL="228600" indent="-228600">
              <a:buFont typeface="+mj-lt"/>
              <a:buAutoNum type="arabicPeriod"/>
            </a:pPr>
            <a:r>
              <a:rPr lang="en-US" sz="1200" b="0" i="0" u="none" strike="noStrike" kern="1200" baseline="0" dirty="0">
                <a:solidFill>
                  <a:schemeClr val="tx1"/>
                </a:solidFill>
                <a:latin typeface="+mn-lt"/>
                <a:ea typeface="+mn-ea"/>
                <a:cs typeface="+mn-cs"/>
              </a:rPr>
              <a:t>After service, clean the station and store any leftover food as quickly as possible, observing food safety rules.</a:t>
            </a:r>
          </a:p>
          <a:p>
            <a:pPr marL="228600" indent="-228600">
              <a:buFont typeface="+mj-lt"/>
              <a:buAutoNum type="arabicPeriod"/>
            </a:pPr>
            <a:r>
              <a:rPr lang="en-US" sz="1200" b="0" i="0" u="none" strike="noStrike" kern="1200" baseline="0" dirty="0">
                <a:solidFill>
                  <a:schemeClr val="tx1"/>
                </a:solidFill>
                <a:latin typeface="+mn-lt"/>
                <a:ea typeface="+mn-ea"/>
                <a:cs typeface="+mn-cs"/>
              </a:rPr>
              <a:t>Consider what went well during preparation and service. What could have been done better? How could the work have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been streamlined?</a:t>
            </a:r>
          </a:p>
          <a:p>
            <a:pPr marL="0" indent="0">
              <a:buFont typeface="+mj-lt"/>
              <a:buNone/>
            </a:pPr>
            <a:endParaRPr lang="en-US" sz="1200" b="0" i="0" u="none" strike="noStrike" kern="1200" baseline="0" dirty="0">
              <a:solidFill>
                <a:schemeClr val="tx1"/>
              </a:solidFill>
              <a:latin typeface="+mn-lt"/>
              <a:ea typeface="+mn-ea"/>
              <a:cs typeface="+mn-cs"/>
            </a:endParaRPr>
          </a:p>
          <a:p>
            <a:pPr marL="0" indent="0">
              <a:buFont typeface="+mj-lt"/>
              <a:buNone/>
            </a:pPr>
            <a:r>
              <a:rPr lang="en-US" sz="1200" b="0" i="0" u="none" strike="noStrike" kern="1200" baseline="0" dirty="0">
                <a:solidFill>
                  <a:schemeClr val="tx1"/>
                </a:solidFill>
                <a:latin typeface="+mn-lt"/>
                <a:ea typeface="+mn-ea"/>
                <a:cs typeface="+mn-cs"/>
              </a:rPr>
              <a:t>Think about these issues when preparing for the next day’s work.</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19</a:t>
            </a:fld>
            <a:endParaRPr lang="en-US" dirty="0"/>
          </a:p>
        </p:txBody>
      </p:sp>
    </p:spTree>
    <p:extLst>
      <p:ext uri="{BB962C8B-B14F-4D97-AF65-F5344CB8AC3E}">
        <p14:creationId xmlns:p14="http://schemas.microsoft.com/office/powerpoint/2010/main" val="3683581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foodservice kitchen has multiple workstations. A workstation is a work area in the kitchen dedicated to a particular task, such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as broiling or salad making. Workstations using the same or similar equipment for related tasks are grouped together into a work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section. Workstations help keep a kitchen running smoothly. Budget and space are the two major issues in determining the number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of workstations.</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2</a:t>
            </a:fld>
            <a:endParaRPr lang="en-US" dirty="0"/>
          </a:p>
        </p:txBody>
      </p:sp>
    </p:spTree>
    <p:extLst>
      <p:ext uri="{BB962C8B-B14F-4D97-AF65-F5344CB8AC3E}">
        <p14:creationId xmlns:p14="http://schemas.microsoft.com/office/powerpoint/2010/main" val="670126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20</a:t>
            </a:fld>
            <a:endParaRPr lang="en-US" dirty="0"/>
          </a:p>
        </p:txBody>
      </p:sp>
    </p:spTree>
    <p:extLst>
      <p:ext uri="{BB962C8B-B14F-4D97-AF65-F5344CB8AC3E}">
        <p14:creationId xmlns:p14="http://schemas.microsoft.com/office/powerpoint/2010/main" val="297081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goal of pre-preparation is to do as much of the work as possible in advance without any loss in ingredient quality. The steps to pre-preparation include the following:</a:t>
            </a:r>
          </a:p>
          <a:p>
            <a:r>
              <a:rPr lang="en-US" sz="1200" b="0" i="0" u="none" strike="noStrike" kern="1200" baseline="0" dirty="0">
                <a:solidFill>
                  <a:schemeClr val="tx1"/>
                </a:solidFill>
                <a:latin typeface="+mn-lt"/>
                <a:ea typeface="+mn-ea"/>
                <a:cs typeface="+mn-cs"/>
              </a:rPr>
              <a:t>• Assemble the tools.</a:t>
            </a:r>
          </a:p>
          <a:p>
            <a:r>
              <a:rPr lang="en-US" sz="1200" b="0" i="0" u="none" strike="noStrike" kern="1200" baseline="0" dirty="0">
                <a:solidFill>
                  <a:schemeClr val="tx1"/>
                </a:solidFill>
                <a:latin typeface="+mn-lt"/>
                <a:ea typeface="+mn-ea"/>
                <a:cs typeface="+mn-cs"/>
              </a:rPr>
              <a:t>• Assemble the ingredients.</a:t>
            </a:r>
          </a:p>
          <a:p>
            <a:r>
              <a:rPr lang="en-US" sz="1200" b="0" i="0" u="none" strike="noStrike" kern="1200" baseline="0" dirty="0">
                <a:solidFill>
                  <a:schemeClr val="tx1"/>
                </a:solidFill>
                <a:latin typeface="+mn-lt"/>
                <a:ea typeface="+mn-ea"/>
                <a:cs typeface="+mn-cs"/>
              </a:rPr>
              <a:t>• Wash, trim, cut, prepare, and measure the ingredients.</a:t>
            </a:r>
          </a:p>
          <a:p>
            <a:r>
              <a:rPr lang="en-US" sz="1200" b="0" i="0" u="none" strike="noStrike" kern="1200" baseline="0" dirty="0">
                <a:solidFill>
                  <a:schemeClr val="tx1"/>
                </a:solidFill>
                <a:latin typeface="+mn-lt"/>
                <a:ea typeface="+mn-ea"/>
                <a:cs typeface="+mn-cs"/>
              </a:rPr>
              <a:t>• Prepare the equipment (preheat oven, line baking sheets, etc.).</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21</a:t>
            </a:fld>
            <a:endParaRPr lang="en-US" dirty="0"/>
          </a:p>
        </p:txBody>
      </p:sp>
    </p:spTree>
    <p:extLst>
      <p:ext uri="{BB962C8B-B14F-4D97-AF65-F5344CB8AC3E}">
        <p14:creationId xmlns:p14="http://schemas.microsoft.com/office/powerpoint/2010/main" val="3118749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basic elements of </a:t>
            </a:r>
            <a:r>
              <a:rPr lang="en-US" sz="1200" b="0" i="1" u="none" strike="noStrike" kern="1200" baseline="0" dirty="0">
                <a:solidFill>
                  <a:schemeClr val="tx1"/>
                </a:solidFill>
                <a:latin typeface="+mn-lt"/>
                <a:ea typeface="+mn-ea"/>
                <a:cs typeface="+mn-cs"/>
              </a:rPr>
              <a:t>mise en place</a:t>
            </a:r>
            <a:r>
              <a:rPr lang="en-US" sz="1200" b="0" i="0" u="none" strike="noStrike" kern="1200" baseline="0" dirty="0">
                <a:solidFill>
                  <a:schemeClr val="tx1"/>
                </a:solidFill>
                <a:latin typeface="+mn-lt"/>
                <a:ea typeface="+mn-ea"/>
                <a:cs typeface="+mn-cs"/>
              </a:rPr>
              <a:t>—knife cuts, flavorings, herbs and spices, and basic preparations—are the building blocks of a professional chef’s training. These methods and techniques will be essential throughout a professional career in the industry.</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22</a:t>
            </a:fld>
            <a:endParaRPr lang="en-US" dirty="0"/>
          </a:p>
        </p:txBody>
      </p:sp>
    </p:spTree>
    <p:extLst>
      <p:ext uri="{BB962C8B-B14F-4D97-AF65-F5344CB8AC3E}">
        <p14:creationId xmlns:p14="http://schemas.microsoft.com/office/powerpoint/2010/main" val="287611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seasoning is something that enhances the flavor of an item without changing the primary flavor of the dish. Seasonings must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be used with care to prevent overuse, but they generally should be added at the start of the dish to create a depth of flavor.</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23</a:t>
            </a:fld>
            <a:endParaRPr lang="en-US" dirty="0"/>
          </a:p>
        </p:txBody>
      </p:sp>
    </p:spTree>
    <p:extLst>
      <p:ext uri="{BB962C8B-B14F-4D97-AF65-F5344CB8AC3E}">
        <p14:creationId xmlns:p14="http://schemas.microsoft.com/office/powerpoint/2010/main" val="1596989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four basic types of seasoning ingredients.</a:t>
            </a:r>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Salts: </a:t>
            </a:r>
            <a:r>
              <a:rPr lang="en-US" sz="1200" b="0" i="0" u="none" strike="noStrike" kern="1200" baseline="0" dirty="0">
                <a:solidFill>
                  <a:schemeClr val="tx1"/>
                </a:solidFill>
                <a:latin typeface="+mn-lt"/>
                <a:ea typeface="+mn-ea"/>
                <a:cs typeface="+mn-cs"/>
              </a:rPr>
              <a:t>Kosher, iodized/table salt, pink Himalayan salt, sea salt, rock salt, coarse grinding salt, black salt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Peppers: </a:t>
            </a:r>
            <a:r>
              <a:rPr lang="en-US" sz="1200" b="0" i="0" u="none" strike="noStrike" kern="1200" baseline="0" dirty="0">
                <a:solidFill>
                  <a:schemeClr val="tx1"/>
                </a:solidFill>
                <a:latin typeface="+mn-lt"/>
                <a:ea typeface="+mn-ea"/>
                <a:cs typeface="+mn-cs"/>
              </a:rPr>
              <a:t>Black pepper, white pepper, pink peppercorns, red pepper flakes, green peppercorns, Tellicherry pepper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Sugars: </a:t>
            </a:r>
            <a:r>
              <a:rPr lang="en-US" sz="1200" b="0" i="0" u="none" strike="noStrike" kern="1200" baseline="0" dirty="0">
                <a:solidFill>
                  <a:schemeClr val="tx1"/>
                </a:solidFill>
                <a:latin typeface="+mn-lt"/>
                <a:ea typeface="+mn-ea"/>
                <a:cs typeface="+mn-cs"/>
              </a:rPr>
              <a:t>Granulated sugar, powdered sugar, brown sugar, sugar in the raw, sanding sugar, honey, molasses, dextrose, sucrose, lactose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Acids: </a:t>
            </a:r>
            <a:r>
              <a:rPr lang="en-US" sz="1200" b="0" i="0" u="none" strike="noStrike" kern="1200" baseline="0" dirty="0">
                <a:solidFill>
                  <a:schemeClr val="tx1"/>
                </a:solidFill>
                <a:latin typeface="+mn-lt"/>
                <a:ea typeface="+mn-ea"/>
                <a:cs typeface="+mn-cs"/>
              </a:rPr>
              <a:t>Citric acid (lemon, orange, lime), wine, vinegar, lactic acid</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24</a:t>
            </a:fld>
            <a:endParaRPr lang="en-US" dirty="0"/>
          </a:p>
        </p:txBody>
      </p:sp>
    </p:spTree>
    <p:extLst>
      <p:ext uri="{BB962C8B-B14F-4D97-AF65-F5344CB8AC3E}">
        <p14:creationId xmlns:p14="http://schemas.microsoft.com/office/powerpoint/2010/main" val="3096948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Flavor refers to the way a food tastes. A flavoring should enhance the base ingredients of the dish or bring another flavor to the product. For example, the addition of a small amount of onion to a consommé (a clear soup made from richly-seasoned stock) enhances the flavor without changing it, but the addition of a large quantity of onion introduces an onion flavor to the dish.</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25</a:t>
            </a:fld>
            <a:endParaRPr lang="en-US" dirty="0"/>
          </a:p>
        </p:txBody>
      </p:sp>
    </p:spTree>
    <p:extLst>
      <p:ext uri="{BB962C8B-B14F-4D97-AF65-F5344CB8AC3E}">
        <p14:creationId xmlns:p14="http://schemas.microsoft.com/office/powerpoint/2010/main" val="2793171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many types of flavorings that have the capability to change the taste of the original food product:</a:t>
            </a:r>
          </a:p>
          <a:p>
            <a:r>
              <a:rPr lang="en-US" sz="1200" b="0" i="0" u="none" strike="noStrike" kern="1200" baseline="0" dirty="0">
                <a:solidFill>
                  <a:schemeClr val="tx1"/>
                </a:solidFill>
                <a:latin typeface="+mn-lt"/>
                <a:ea typeface="+mn-ea"/>
                <a:cs typeface="+mn-cs"/>
              </a:rPr>
              <a:t>• Herbs</a:t>
            </a:r>
          </a:p>
          <a:p>
            <a:r>
              <a:rPr lang="en-US" sz="1200" b="0" i="0" u="none" strike="noStrike" kern="1200" baseline="0" dirty="0">
                <a:solidFill>
                  <a:schemeClr val="tx1"/>
                </a:solidFill>
                <a:latin typeface="+mn-lt"/>
                <a:ea typeface="+mn-ea"/>
                <a:cs typeface="+mn-cs"/>
              </a:rPr>
              <a:t>• Spices</a:t>
            </a:r>
          </a:p>
          <a:p>
            <a:r>
              <a:rPr lang="en-US" sz="1200" b="0" i="0" u="none" strike="noStrike" kern="1200" baseline="0" dirty="0">
                <a:solidFill>
                  <a:schemeClr val="tx1"/>
                </a:solidFill>
                <a:latin typeface="+mn-lt"/>
                <a:ea typeface="+mn-ea"/>
                <a:cs typeface="+mn-cs"/>
              </a:rPr>
              <a:t>• Extracts</a:t>
            </a:r>
          </a:p>
          <a:p>
            <a:r>
              <a:rPr lang="en-US" sz="1200" b="0" i="0" u="none" strike="noStrike" kern="1200" baseline="0" dirty="0">
                <a:solidFill>
                  <a:schemeClr val="tx1"/>
                </a:solidFill>
                <a:latin typeface="+mn-lt"/>
                <a:ea typeface="+mn-ea"/>
                <a:cs typeface="+mn-cs"/>
              </a:rPr>
              <a:t>• Fruits and vegetables</a:t>
            </a:r>
          </a:p>
          <a:p>
            <a:r>
              <a:rPr lang="en-US" sz="1200" b="0" i="0" u="none" strike="noStrike" kern="1200" baseline="0" dirty="0">
                <a:solidFill>
                  <a:schemeClr val="tx1"/>
                </a:solidFill>
                <a:latin typeface="+mn-lt"/>
                <a:ea typeface="+mn-ea"/>
                <a:cs typeface="+mn-cs"/>
              </a:rPr>
              <a:t>• Aromatic liquids (examples include stock, beer, and tea)</a:t>
            </a:r>
          </a:p>
          <a:p>
            <a:r>
              <a:rPr lang="en-US" sz="1200" b="0" i="0" u="none" strike="noStrike" kern="1200" baseline="0" dirty="0">
                <a:solidFill>
                  <a:schemeClr val="tx1"/>
                </a:solidFill>
                <a:latin typeface="+mn-lt"/>
                <a:ea typeface="+mn-ea"/>
                <a:cs typeface="+mn-cs"/>
              </a:rPr>
              <a:t>• Cured food (often salt, sugar, and nitrates or nitrites are used to cure food)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 what is the difference between seasoning and flavoring? If a cook adds a small amount of salt to the water used to cook pasta, the pasta will simply taste like cooked pasta. That means it has been properly seasoned. However, if the cook adds a lot of salt, the cooked pasta will take on the distinct and easy-to-identify flavor of salt. Salt has become a flavoring in the dish, not a seasoning.</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26</a:t>
            </a:fld>
            <a:endParaRPr lang="en-US" dirty="0"/>
          </a:p>
        </p:txBody>
      </p:sp>
    </p:spTree>
    <p:extLst>
      <p:ext uri="{BB962C8B-B14F-4D97-AF65-F5344CB8AC3E}">
        <p14:creationId xmlns:p14="http://schemas.microsoft.com/office/powerpoint/2010/main" val="3355950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Herbs and spices are important ingredients used to enhance and add to the flavor of food. Herbs (URBS) are the leaves, stems, or flowers of an aromatic plant. Spices are the bark, roots, seeds, buds, or berries of an aromatic plant.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Each herb or spice used in a recipe contributes its own distinct flavor to a finished dish, and several of them can be used together to create new and exciting flavor combinations.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Strong, flavorful spices and herbs such as pepper, cumin, basil, and oregano, or spice blends like curry powder, fines herbes, and Chinese five-spice powder, can often be used to reduce the amount of salt in recipes.</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27</a:t>
            </a:fld>
            <a:endParaRPr lang="en-US" dirty="0"/>
          </a:p>
        </p:txBody>
      </p:sp>
    </p:spTree>
    <p:extLst>
      <p:ext uri="{BB962C8B-B14F-4D97-AF65-F5344CB8AC3E}">
        <p14:creationId xmlns:p14="http://schemas.microsoft.com/office/powerpoint/2010/main" val="2069758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Herbs are available fresh or dried. Dried herbs are much stronger than fresh herbs because the herbs’ flavorful oils are concentrated during the drying process. When using dried herbs, lightly crumble or grind them before adding them to a dish. This releases their flavor. When using fresh herbs in place of dry, use two to three times the amount called for in the recipe. Always add fresh herbs toward the end of the cooking process to retain their delicate flavors. It is common to use both dried and fresh herbs in the same dish.</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28</a:t>
            </a:fld>
            <a:endParaRPr lang="en-US" dirty="0"/>
          </a:p>
        </p:txBody>
      </p:sp>
    </p:spTree>
    <p:extLst>
      <p:ext uri="{BB962C8B-B14F-4D97-AF65-F5344CB8AC3E}">
        <p14:creationId xmlns:p14="http://schemas.microsoft.com/office/powerpoint/2010/main" val="1223673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Cooks use spices most often in their dried form. They can be purchased whole or ground. Whole spices should be added early during cooking to allow their flavors to carry throughout the food. Cut or ground spices can be toasted to enhance their natural flavors and then added later in the cooking process.</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29</a:t>
            </a:fld>
            <a:endParaRPr lang="en-US" dirty="0"/>
          </a:p>
        </p:txBody>
      </p:sp>
    </p:spTree>
    <p:extLst>
      <p:ext uri="{BB962C8B-B14F-4D97-AF65-F5344CB8AC3E}">
        <p14:creationId xmlns:p14="http://schemas.microsoft.com/office/powerpoint/2010/main" val="411213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guiding principle behind good kitchen design is to maximize the flow of goods and staff from one area to the next and within each area itself. Maximizing flow creates an efficient work environment, keeps food safe, and helps reduce preparation and service time.</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3</a:t>
            </a:fld>
            <a:endParaRPr lang="en-US" dirty="0"/>
          </a:p>
        </p:txBody>
      </p:sp>
    </p:spTree>
    <p:extLst>
      <p:ext uri="{BB962C8B-B14F-4D97-AF65-F5344CB8AC3E}">
        <p14:creationId xmlns:p14="http://schemas.microsoft.com/office/powerpoint/2010/main" val="1033213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30</a:t>
            </a:fld>
            <a:endParaRPr lang="en-US" dirty="0"/>
          </a:p>
        </p:txBody>
      </p:sp>
    </p:spTree>
    <p:extLst>
      <p:ext uri="{BB962C8B-B14F-4D97-AF65-F5344CB8AC3E}">
        <p14:creationId xmlns:p14="http://schemas.microsoft.com/office/powerpoint/2010/main" val="2746135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31</a:t>
            </a:fld>
            <a:endParaRPr lang="en-US" dirty="0"/>
          </a:p>
        </p:txBody>
      </p:sp>
    </p:spTree>
    <p:extLst>
      <p:ext uri="{BB962C8B-B14F-4D97-AF65-F5344CB8AC3E}">
        <p14:creationId xmlns:p14="http://schemas.microsoft.com/office/powerpoint/2010/main" val="1425860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32</a:t>
            </a:fld>
            <a:endParaRPr lang="en-US" dirty="0"/>
          </a:p>
        </p:txBody>
      </p:sp>
    </p:spTree>
    <p:extLst>
      <p:ext uri="{BB962C8B-B14F-4D97-AF65-F5344CB8AC3E}">
        <p14:creationId xmlns:p14="http://schemas.microsoft.com/office/powerpoint/2010/main" val="508358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33</a:t>
            </a:fld>
            <a:endParaRPr lang="en-US" dirty="0"/>
          </a:p>
        </p:txBody>
      </p:sp>
    </p:spTree>
    <p:extLst>
      <p:ext uri="{BB962C8B-B14F-4D97-AF65-F5344CB8AC3E}">
        <p14:creationId xmlns:p14="http://schemas.microsoft.com/office/powerpoint/2010/main" val="3904145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34</a:t>
            </a:fld>
            <a:endParaRPr lang="en-US" dirty="0"/>
          </a:p>
        </p:txBody>
      </p:sp>
    </p:spTree>
    <p:extLst>
      <p:ext uri="{BB962C8B-B14F-4D97-AF65-F5344CB8AC3E}">
        <p14:creationId xmlns:p14="http://schemas.microsoft.com/office/powerpoint/2010/main" val="3788826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35</a:t>
            </a:fld>
            <a:endParaRPr lang="en-US" dirty="0"/>
          </a:p>
        </p:txBody>
      </p:sp>
    </p:spTree>
    <p:extLst>
      <p:ext uri="{BB962C8B-B14F-4D97-AF65-F5344CB8AC3E}">
        <p14:creationId xmlns:p14="http://schemas.microsoft.com/office/powerpoint/2010/main" val="2430945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36</a:t>
            </a:fld>
            <a:endParaRPr lang="en-US" dirty="0"/>
          </a:p>
        </p:txBody>
      </p:sp>
    </p:spTree>
    <p:extLst>
      <p:ext uri="{BB962C8B-B14F-4D97-AF65-F5344CB8AC3E}">
        <p14:creationId xmlns:p14="http://schemas.microsoft.com/office/powerpoint/2010/main" val="3439445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37</a:t>
            </a:fld>
            <a:endParaRPr lang="en-US" dirty="0"/>
          </a:p>
        </p:txBody>
      </p:sp>
    </p:spTree>
    <p:extLst>
      <p:ext uri="{BB962C8B-B14F-4D97-AF65-F5344CB8AC3E}">
        <p14:creationId xmlns:p14="http://schemas.microsoft.com/office/powerpoint/2010/main" val="2754982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38</a:t>
            </a:fld>
            <a:endParaRPr lang="en-US" dirty="0"/>
          </a:p>
        </p:txBody>
      </p:sp>
    </p:spTree>
    <p:extLst>
      <p:ext uri="{BB962C8B-B14F-4D97-AF65-F5344CB8AC3E}">
        <p14:creationId xmlns:p14="http://schemas.microsoft.com/office/powerpoint/2010/main" val="1441658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39</a:t>
            </a:fld>
            <a:endParaRPr lang="en-US" dirty="0"/>
          </a:p>
        </p:txBody>
      </p:sp>
    </p:spTree>
    <p:extLst>
      <p:ext uri="{BB962C8B-B14F-4D97-AF65-F5344CB8AC3E}">
        <p14:creationId xmlns:p14="http://schemas.microsoft.com/office/powerpoint/2010/main" val="2802249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4</a:t>
            </a:fld>
            <a:endParaRPr lang="en-US" dirty="0"/>
          </a:p>
        </p:txBody>
      </p:sp>
    </p:spTree>
    <p:extLst>
      <p:ext uri="{BB962C8B-B14F-4D97-AF65-F5344CB8AC3E}">
        <p14:creationId xmlns:p14="http://schemas.microsoft.com/office/powerpoint/2010/main" val="4163248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40</a:t>
            </a:fld>
            <a:endParaRPr lang="en-US" dirty="0"/>
          </a:p>
        </p:txBody>
      </p:sp>
    </p:spTree>
    <p:extLst>
      <p:ext uri="{BB962C8B-B14F-4D97-AF65-F5344CB8AC3E}">
        <p14:creationId xmlns:p14="http://schemas.microsoft.com/office/powerpoint/2010/main" val="2225532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41</a:t>
            </a:fld>
            <a:endParaRPr lang="en-US" dirty="0"/>
          </a:p>
        </p:txBody>
      </p:sp>
    </p:spTree>
    <p:extLst>
      <p:ext uri="{BB962C8B-B14F-4D97-AF65-F5344CB8AC3E}">
        <p14:creationId xmlns:p14="http://schemas.microsoft.com/office/powerpoint/2010/main" val="2348017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42</a:t>
            </a:fld>
            <a:endParaRPr lang="en-US" dirty="0"/>
          </a:p>
        </p:txBody>
      </p:sp>
    </p:spTree>
    <p:extLst>
      <p:ext uri="{BB962C8B-B14F-4D97-AF65-F5344CB8AC3E}">
        <p14:creationId xmlns:p14="http://schemas.microsoft.com/office/powerpoint/2010/main" val="10118178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43</a:t>
            </a:fld>
            <a:endParaRPr lang="en-US" dirty="0"/>
          </a:p>
        </p:txBody>
      </p:sp>
    </p:spTree>
    <p:extLst>
      <p:ext uri="{BB962C8B-B14F-4D97-AF65-F5344CB8AC3E}">
        <p14:creationId xmlns:p14="http://schemas.microsoft.com/office/powerpoint/2010/main" val="16861762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Storing spices and herbs properly helps to keep them fresh and flavorful. Heat, light, and air all speed the loss of flavor and color. A tight glass jar in a covered cabinet, drawer, or pantry away from any heat or light source is the best protection for dried herbs and spices. Avoid storing them close to stoves, dishwashers, sinks, or air ducts. If the spice rack is open, make sure to locate it away from direct sunlight.</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44</a:t>
            </a:fld>
            <a:endParaRPr lang="en-US" dirty="0"/>
          </a:p>
        </p:txBody>
      </p:sp>
    </p:spTree>
    <p:extLst>
      <p:ext uri="{BB962C8B-B14F-4D97-AF65-F5344CB8AC3E}">
        <p14:creationId xmlns:p14="http://schemas.microsoft.com/office/powerpoint/2010/main" val="4021807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herbs and spices that must be used carefully because their dominant flavors can overpower the flavor of the dish. Rosemary, cinnamon, cardamom, and paprika are examples of herbs and spices that must be used with caution.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key to using herbs and spices is to build layers of flavor by adding items at various stages of cooking so that they are at their peak when the dish is served. Seasoning should always be checked and adjusted as the final step in completing the dish.</a:t>
            </a:r>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45</a:t>
            </a:fld>
            <a:endParaRPr lang="en-US" dirty="0"/>
          </a:p>
        </p:txBody>
      </p:sp>
    </p:spTree>
    <p:extLst>
      <p:ext uri="{BB962C8B-B14F-4D97-AF65-F5344CB8AC3E}">
        <p14:creationId xmlns:p14="http://schemas.microsoft.com/office/powerpoint/2010/main" val="2605586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Certain ingredients need to be refined before they are ready for use at the time of preparation. Some of the cooking techniques used in pre-preparation include clarifying butter, setting up a water bath, separating eggs, whipping egg whites, and making parchment liners for pans. Pre-preparation techniques also include </a:t>
            </a:r>
            <a:r>
              <a:rPr lang="en-US" sz="1200" b="0" i="1" u="none" strike="noStrike" kern="1200" baseline="0" dirty="0">
                <a:solidFill>
                  <a:schemeClr val="tx1"/>
                </a:solidFill>
                <a:latin typeface="+mn-lt"/>
                <a:ea typeface="+mn-ea"/>
                <a:cs typeface="+mn-cs"/>
              </a:rPr>
              <a:t>mise en place</a:t>
            </a:r>
            <a:r>
              <a:rPr lang="en-US" sz="1200" b="0" i="0" u="none" strike="noStrike" kern="1200" baseline="0" dirty="0">
                <a:solidFill>
                  <a:schemeClr val="tx1"/>
                </a:solidFill>
                <a:latin typeface="+mn-lt"/>
                <a:ea typeface="+mn-ea"/>
                <a:cs typeface="+mn-cs"/>
              </a:rPr>
              <a:t>—examples of which include cleaning and cutting vegetables for dishes to be cooked that day.</a:t>
            </a:r>
            <a:endParaRPr lang="en-US" dirty="0"/>
          </a:p>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46</a:t>
            </a:fld>
            <a:endParaRPr lang="en-US" dirty="0"/>
          </a:p>
        </p:txBody>
      </p:sp>
    </p:spTree>
    <p:extLst>
      <p:ext uri="{BB962C8B-B14F-4D97-AF65-F5344CB8AC3E}">
        <p14:creationId xmlns:p14="http://schemas.microsoft.com/office/powerpoint/2010/main" val="147685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Clarified butter is used for sautéing when the desired end product does not require undo browning. Milk proteins tend to brown when exposed to high heat. Clarified butter is the result of separating and removing the milk proteins from the fat to “clarify” the fat for use.</a:t>
            </a:r>
          </a:p>
        </p:txBody>
      </p:sp>
      <p:sp>
        <p:nvSpPr>
          <p:cNvPr id="4" name="Slide Number Placeholder 3"/>
          <p:cNvSpPr>
            <a:spLocks noGrp="1"/>
          </p:cNvSpPr>
          <p:nvPr>
            <p:ph type="sldNum" sz="quarter" idx="10"/>
          </p:nvPr>
        </p:nvSpPr>
        <p:spPr/>
        <p:txBody>
          <a:bodyPr/>
          <a:lstStyle/>
          <a:p>
            <a:fld id="{C2FDBDE9-7F4E-4D86-B1E4-08FA4E80EE55}" type="slidenum">
              <a:rPr lang="en-US" smtClean="0"/>
              <a:t>47</a:t>
            </a:fld>
            <a:endParaRPr lang="en-US" dirty="0"/>
          </a:p>
        </p:txBody>
      </p:sp>
    </p:spTree>
    <p:extLst>
      <p:ext uri="{BB962C8B-B14F-4D97-AF65-F5344CB8AC3E}">
        <p14:creationId xmlns:p14="http://schemas.microsoft.com/office/powerpoint/2010/main" val="3255498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Prepare a pound of butter and a small stockpot.</a:t>
            </a:r>
          </a:p>
          <a:p>
            <a:pPr marL="228600" indent="-228600">
              <a:buFont typeface="+mj-lt"/>
              <a:buAutoNum type="arabicPeriod"/>
            </a:pPr>
            <a:r>
              <a:rPr lang="en-US" sz="1200" b="0" i="0" u="none" strike="noStrike" kern="1200" baseline="0" dirty="0">
                <a:solidFill>
                  <a:schemeClr val="tx1"/>
                </a:solidFill>
                <a:latin typeface="+mn-lt"/>
                <a:ea typeface="+mn-ea"/>
                <a:cs typeface="+mn-cs"/>
              </a:rPr>
              <a:t>Over a low flame, gently melt the butter without disturbing it (no stirring), so it melts completely.</a:t>
            </a:r>
          </a:p>
        </p:txBody>
      </p:sp>
      <p:sp>
        <p:nvSpPr>
          <p:cNvPr id="4" name="Slide Number Placeholder 3"/>
          <p:cNvSpPr>
            <a:spLocks noGrp="1"/>
          </p:cNvSpPr>
          <p:nvPr>
            <p:ph type="sldNum" sz="quarter" idx="10"/>
          </p:nvPr>
        </p:nvSpPr>
        <p:spPr/>
        <p:txBody>
          <a:bodyPr/>
          <a:lstStyle/>
          <a:p>
            <a:fld id="{C2FDBDE9-7F4E-4D86-B1E4-08FA4E80EE55}" type="slidenum">
              <a:rPr lang="en-US" smtClean="0"/>
              <a:t>48</a:t>
            </a:fld>
            <a:endParaRPr lang="en-US" dirty="0"/>
          </a:p>
        </p:txBody>
      </p:sp>
    </p:spTree>
    <p:extLst>
      <p:ext uri="{BB962C8B-B14F-4D97-AF65-F5344CB8AC3E}">
        <p14:creationId xmlns:p14="http://schemas.microsoft.com/office/powerpoint/2010/main" val="4196329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3"/>
            </a:pPr>
            <a:r>
              <a:rPr lang="en-US" sz="1200" b="0" i="0" u="none" strike="noStrike" kern="1200" baseline="0" dirty="0">
                <a:solidFill>
                  <a:schemeClr val="tx1"/>
                </a:solidFill>
                <a:latin typeface="+mn-lt"/>
                <a:ea typeface="+mn-ea"/>
                <a:cs typeface="+mn-cs"/>
              </a:rPr>
              <a:t>Ladle off the white liquid foam. Then ladle off the desired butterfat from the watery bottom portion, which is the milk proteins.</a:t>
            </a:r>
          </a:p>
          <a:p>
            <a:pPr marL="228600" indent="-228600">
              <a:buFont typeface="+mj-lt"/>
              <a:buAutoNum type="arabicPeriod" startAt="3"/>
            </a:pPr>
            <a:r>
              <a:rPr lang="en-US" sz="1200" b="0" i="0" u="none" strike="noStrike" kern="1200" baseline="0" dirty="0">
                <a:solidFill>
                  <a:schemeClr val="tx1"/>
                </a:solidFill>
                <a:latin typeface="+mn-lt"/>
                <a:ea typeface="+mn-ea"/>
                <a:cs typeface="+mn-cs"/>
              </a:rPr>
              <a:t>Discard the milk proteins.</a:t>
            </a:r>
          </a:p>
          <a:p>
            <a:pPr marL="228600" indent="-228600">
              <a:buFont typeface="+mj-lt"/>
              <a:buAutoNum type="arabicPeriod" startAt="3"/>
            </a:pPr>
            <a:r>
              <a:rPr lang="en-US" sz="1200" b="0" i="0" u="none" strike="noStrike" kern="1200" baseline="0" dirty="0">
                <a:solidFill>
                  <a:schemeClr val="tx1"/>
                </a:solidFill>
                <a:latin typeface="+mn-lt"/>
                <a:ea typeface="+mn-ea"/>
                <a:cs typeface="+mn-cs"/>
              </a:rPr>
              <a:t>Properly store and label the clarified butter.</a:t>
            </a:r>
          </a:p>
        </p:txBody>
      </p:sp>
      <p:sp>
        <p:nvSpPr>
          <p:cNvPr id="4" name="Slide Number Placeholder 3"/>
          <p:cNvSpPr>
            <a:spLocks noGrp="1"/>
          </p:cNvSpPr>
          <p:nvPr>
            <p:ph type="sldNum" sz="quarter" idx="10"/>
          </p:nvPr>
        </p:nvSpPr>
        <p:spPr/>
        <p:txBody>
          <a:bodyPr/>
          <a:lstStyle/>
          <a:p>
            <a:fld id="{C2FDBDE9-7F4E-4D86-B1E4-08FA4E80EE55}" type="slidenum">
              <a:rPr lang="en-US" smtClean="0"/>
              <a:t>49</a:t>
            </a:fld>
            <a:endParaRPr lang="en-US" dirty="0"/>
          </a:p>
        </p:txBody>
      </p:sp>
    </p:spTree>
    <p:extLst>
      <p:ext uri="{BB962C8B-B14F-4D97-AF65-F5344CB8AC3E}">
        <p14:creationId xmlns:p14="http://schemas.microsoft.com/office/powerpoint/2010/main" val="1247756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5</a:t>
            </a:fld>
            <a:endParaRPr lang="en-US" dirty="0"/>
          </a:p>
        </p:txBody>
      </p:sp>
    </p:spTree>
    <p:extLst>
      <p:ext uri="{BB962C8B-B14F-4D97-AF65-F5344CB8AC3E}">
        <p14:creationId xmlns:p14="http://schemas.microsoft.com/office/powerpoint/2010/main" val="2002815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water bath is used to gently cook softer baked goods such as custards and cheesecakes. By placing a product in a water bath,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oven heat is absorbed by the water and gently transferred to the product. This provides a more uniform heating process and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prevents hot spots.</a:t>
            </a:r>
          </a:p>
        </p:txBody>
      </p:sp>
      <p:sp>
        <p:nvSpPr>
          <p:cNvPr id="4" name="Slide Number Placeholder 3"/>
          <p:cNvSpPr>
            <a:spLocks noGrp="1"/>
          </p:cNvSpPr>
          <p:nvPr>
            <p:ph type="sldNum" sz="quarter" idx="10"/>
          </p:nvPr>
        </p:nvSpPr>
        <p:spPr/>
        <p:txBody>
          <a:bodyPr/>
          <a:lstStyle/>
          <a:p>
            <a:fld id="{C2FDBDE9-7F4E-4D86-B1E4-08FA4E80EE55}" type="slidenum">
              <a:rPr lang="en-US" smtClean="0"/>
              <a:t>50</a:t>
            </a:fld>
            <a:endParaRPr lang="en-US" dirty="0"/>
          </a:p>
        </p:txBody>
      </p:sp>
    </p:spTree>
    <p:extLst>
      <p:ext uri="{BB962C8B-B14F-4D97-AF65-F5344CB8AC3E}">
        <p14:creationId xmlns:p14="http://schemas.microsoft.com/office/powerpoint/2010/main" val="10208173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Prepare your item for cooking. If using a springform pan, ensure that it is watertight.</a:t>
            </a:r>
          </a:p>
          <a:p>
            <a:pPr marL="228600" indent="-228600">
              <a:buFont typeface="+mj-lt"/>
              <a:buAutoNum type="arabicPeriod"/>
            </a:pPr>
            <a:r>
              <a:rPr lang="en-US" sz="1200" b="0" i="0" u="none" strike="noStrike" kern="1200" baseline="0" dirty="0">
                <a:solidFill>
                  <a:schemeClr val="tx1"/>
                </a:solidFill>
                <a:latin typeface="+mn-lt"/>
                <a:ea typeface="+mn-ea"/>
                <a:cs typeface="+mn-cs"/>
              </a:rPr>
              <a:t>Place your item into an appropriate-size hotel pan. Add enough water to cover up to two-thirds of the sides of the item’s pan. Also ensure that there is two inches of space between the item and the sides of the hotel pan. Make sure the hotel pan is not too big; for example, a small terrine can be placed in a half hotel pan instead of a full one.</a:t>
            </a:r>
          </a:p>
          <a:p>
            <a:pPr marL="228600" indent="-228600">
              <a:buFont typeface="+mj-lt"/>
              <a:buAutoNum type="arabicPeriod"/>
            </a:pPr>
            <a:r>
              <a:rPr lang="en-US" sz="1200" b="0" i="0" u="none" strike="noStrike" kern="1200" baseline="0" dirty="0">
                <a:solidFill>
                  <a:schemeClr val="tx1"/>
                </a:solidFill>
                <a:latin typeface="+mn-lt"/>
                <a:ea typeface="+mn-ea"/>
                <a:cs typeface="+mn-cs"/>
              </a:rPr>
              <a:t>Place the hotel pan in the oven.</a:t>
            </a:r>
          </a:p>
        </p:txBody>
      </p:sp>
      <p:sp>
        <p:nvSpPr>
          <p:cNvPr id="4" name="Slide Number Placeholder 3"/>
          <p:cNvSpPr>
            <a:spLocks noGrp="1"/>
          </p:cNvSpPr>
          <p:nvPr>
            <p:ph type="sldNum" sz="quarter" idx="10"/>
          </p:nvPr>
        </p:nvSpPr>
        <p:spPr/>
        <p:txBody>
          <a:bodyPr/>
          <a:lstStyle/>
          <a:p>
            <a:fld id="{C2FDBDE9-7F4E-4D86-B1E4-08FA4E80EE55}" type="slidenum">
              <a:rPr lang="en-US" smtClean="0"/>
              <a:t>51</a:t>
            </a:fld>
            <a:endParaRPr lang="en-US" dirty="0"/>
          </a:p>
        </p:txBody>
      </p:sp>
    </p:spTree>
    <p:extLst>
      <p:ext uri="{BB962C8B-B14F-4D97-AF65-F5344CB8AC3E}">
        <p14:creationId xmlns:p14="http://schemas.microsoft.com/office/powerpoint/2010/main" val="3995141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4"/>
            </a:pPr>
            <a:r>
              <a:rPr lang="en-US" sz="1200" b="0" i="0" u="none" strike="noStrike" kern="1200" baseline="0" dirty="0">
                <a:solidFill>
                  <a:schemeClr val="tx1"/>
                </a:solidFill>
                <a:latin typeface="+mn-lt"/>
                <a:ea typeface="+mn-ea"/>
                <a:cs typeface="+mn-cs"/>
              </a:rPr>
              <a:t>Pour warm water into the hotel pan while it is in the oven until the water comes up to the height of the sides of the item being cooked. Do not overfill.</a:t>
            </a:r>
          </a:p>
          <a:p>
            <a:pPr marL="228600" indent="-228600">
              <a:buFont typeface="+mj-lt"/>
              <a:buAutoNum type="arabicPeriod" startAt="4"/>
            </a:pPr>
            <a:r>
              <a:rPr lang="en-US" sz="1200" b="0" i="0" u="none" strike="noStrike" kern="1200" baseline="0" dirty="0">
                <a:solidFill>
                  <a:schemeClr val="tx1"/>
                </a:solidFill>
                <a:latin typeface="+mn-lt"/>
                <a:ea typeface="+mn-ea"/>
                <a:cs typeface="+mn-cs"/>
              </a:rPr>
              <a:t>During baking, make sure the water level is adequate and does not drop significantly. Add more if necessary.</a:t>
            </a:r>
          </a:p>
          <a:p>
            <a:pPr marL="228600" indent="-228600">
              <a:buFont typeface="+mj-lt"/>
              <a:buAutoNum type="arabicPeriod" startAt="4"/>
            </a:pPr>
            <a:r>
              <a:rPr lang="en-US" sz="1200" b="0" i="0" u="none" strike="noStrike" kern="1200" baseline="0" dirty="0">
                <a:solidFill>
                  <a:schemeClr val="tx1"/>
                </a:solidFill>
                <a:latin typeface="+mn-lt"/>
                <a:ea typeface="+mn-ea"/>
                <a:cs typeface="+mn-cs"/>
              </a:rPr>
              <a:t>When removing from the oven, take care to ensure the water does not spill on you.</a:t>
            </a:r>
          </a:p>
        </p:txBody>
      </p:sp>
      <p:sp>
        <p:nvSpPr>
          <p:cNvPr id="4" name="Slide Number Placeholder 3"/>
          <p:cNvSpPr>
            <a:spLocks noGrp="1"/>
          </p:cNvSpPr>
          <p:nvPr>
            <p:ph type="sldNum" sz="quarter" idx="10"/>
          </p:nvPr>
        </p:nvSpPr>
        <p:spPr/>
        <p:txBody>
          <a:bodyPr/>
          <a:lstStyle/>
          <a:p>
            <a:fld id="{C2FDBDE9-7F4E-4D86-B1E4-08FA4E80EE55}" type="slidenum">
              <a:rPr lang="en-US" smtClean="0"/>
              <a:t>52</a:t>
            </a:fld>
            <a:endParaRPr lang="en-US" dirty="0"/>
          </a:p>
        </p:txBody>
      </p:sp>
    </p:spTree>
    <p:extLst>
      <p:ext uri="{BB962C8B-B14F-4D97-AF65-F5344CB8AC3E}">
        <p14:creationId xmlns:p14="http://schemas.microsoft.com/office/powerpoint/2010/main" val="23427387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Use two containers and a small bowl.</a:t>
            </a:r>
          </a:p>
          <a:p>
            <a:pPr marL="228600" indent="-228600">
              <a:buFont typeface="+mj-lt"/>
              <a:buAutoNum type="arabicPeriod"/>
            </a:pPr>
            <a:r>
              <a:rPr lang="en-US" sz="1200" b="0" i="0" u="none" strike="noStrike" kern="1200" baseline="0" dirty="0">
                <a:solidFill>
                  <a:schemeClr val="tx1"/>
                </a:solidFill>
                <a:latin typeface="+mn-lt"/>
                <a:ea typeface="+mn-ea"/>
                <a:cs typeface="+mn-cs"/>
              </a:rPr>
              <a:t>Crack open the egg over the bowl.</a:t>
            </a:r>
          </a:p>
          <a:p>
            <a:pPr marL="228600" indent="-228600">
              <a:buFont typeface="+mj-lt"/>
              <a:buAutoNum type="arabicPeriod"/>
            </a:pPr>
            <a:r>
              <a:rPr lang="en-US" sz="1200" b="0" i="0" u="none" strike="noStrike" kern="1200" baseline="0" dirty="0">
                <a:solidFill>
                  <a:schemeClr val="tx1"/>
                </a:solidFill>
                <a:latin typeface="+mn-lt"/>
                <a:ea typeface="+mn-ea"/>
                <a:cs typeface="+mn-cs"/>
              </a:rPr>
              <a:t>Transfer the egg back and forth between the halves of the shell, letting the white drop into the bowl.</a:t>
            </a:r>
          </a:p>
          <a:p>
            <a:pPr marL="228600" indent="-228600">
              <a:buFont typeface="+mj-lt"/>
              <a:buAutoNum type="arabicPeriod"/>
            </a:pPr>
            <a:r>
              <a:rPr lang="en-US" sz="1200" b="0" i="0" u="none" strike="noStrike" kern="1200" baseline="0" dirty="0">
                <a:solidFill>
                  <a:schemeClr val="tx1"/>
                </a:solidFill>
                <a:latin typeface="+mn-lt"/>
                <a:ea typeface="+mn-ea"/>
                <a:cs typeface="+mn-cs"/>
              </a:rPr>
              <a:t>Place the yolk in one of the containers.</a:t>
            </a:r>
          </a:p>
          <a:p>
            <a:pPr marL="228600" indent="-228600">
              <a:buFont typeface="+mj-lt"/>
              <a:buAutoNum type="arabicPeriod"/>
            </a:pPr>
            <a:r>
              <a:rPr lang="en-US" sz="1200" b="0" i="0" u="none" strike="noStrike" kern="1200" baseline="0" dirty="0">
                <a:solidFill>
                  <a:schemeClr val="tx1"/>
                </a:solidFill>
                <a:latin typeface="+mn-lt"/>
                <a:ea typeface="+mn-ea"/>
                <a:cs typeface="+mn-cs"/>
              </a:rPr>
              <a:t>Inspect the egg white. If there are any traces of yolk present, reserve it for use in other preparations. If the white is clean, transfer it to the container for egg whites.</a:t>
            </a:r>
          </a:p>
          <a:p>
            <a:pPr marL="0" indent="0">
              <a:buFont typeface="+mj-lt"/>
              <a:buNone/>
            </a:pPr>
            <a:endParaRPr lang="en-US" sz="1200" b="0" i="0" u="none" strike="noStrike" kern="1200" baseline="0" dirty="0">
              <a:solidFill>
                <a:schemeClr val="tx1"/>
              </a:solidFill>
              <a:latin typeface="+mn-lt"/>
              <a:ea typeface="+mn-ea"/>
              <a:cs typeface="+mn-cs"/>
            </a:endParaRPr>
          </a:p>
          <a:p>
            <a:pPr marL="0" indent="0">
              <a:buFont typeface="+mj-lt"/>
              <a:buNone/>
            </a:pPr>
            <a:r>
              <a:rPr lang="en-US" sz="1200" b="0" i="0" u="none" strike="noStrike" kern="1200" baseline="0" dirty="0">
                <a:solidFill>
                  <a:schemeClr val="tx1"/>
                </a:solidFill>
                <a:latin typeface="+mn-lt"/>
                <a:ea typeface="+mn-ea"/>
                <a:cs typeface="+mn-cs"/>
              </a:rPr>
              <a:t>Note: </a:t>
            </a:r>
            <a:r>
              <a:rPr lang="en-US" sz="1200" b="0" i="1" u="none" strike="noStrike" kern="1200" baseline="0" dirty="0">
                <a:solidFill>
                  <a:schemeClr val="tx1"/>
                </a:solidFill>
                <a:latin typeface="+mn-lt"/>
                <a:ea typeface="+mn-ea"/>
                <a:cs typeface="+mn-cs"/>
              </a:rPr>
              <a:t>It is necessary to separate eggs when a recipe calls for only raw egg yolks or egg whites.</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2FDBDE9-7F4E-4D86-B1E4-08FA4E80EE55}" type="slidenum">
              <a:rPr lang="en-US" smtClean="0"/>
              <a:t>53</a:t>
            </a:fld>
            <a:endParaRPr lang="en-US" dirty="0"/>
          </a:p>
        </p:txBody>
      </p:sp>
    </p:spTree>
    <p:extLst>
      <p:ext uri="{BB962C8B-B14F-4D97-AF65-F5344CB8AC3E}">
        <p14:creationId xmlns:p14="http://schemas.microsoft.com/office/powerpoint/2010/main" val="18773523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Thoroughly clean the mixing bowl and the whisk. Oil residue will reduce the volume of the whipped egg whites.</a:t>
            </a:r>
          </a:p>
          <a:p>
            <a:pPr marL="228600" indent="-228600">
              <a:buFont typeface="+mj-lt"/>
              <a:buAutoNum type="arabicPeriod"/>
            </a:pPr>
            <a:r>
              <a:rPr lang="en-US" sz="1200" b="0" i="0" u="none" strike="noStrike" kern="1200" baseline="0" dirty="0">
                <a:solidFill>
                  <a:schemeClr val="tx1"/>
                </a:solidFill>
                <a:latin typeface="+mn-lt"/>
                <a:ea typeface="+mn-ea"/>
                <a:cs typeface="+mn-cs"/>
              </a:rPr>
              <a:t>Begin whipping the egg whites by hand or machine at a moderate speed. Tilt the bowl to make whipping by hand easier, resting the bowl on a folded towel to prevent it from slipping. To add more volume and give the foam greater stability, add a small amount of lemon juice or cream of tartar.</a:t>
            </a:r>
          </a:p>
          <a:p>
            <a:pPr marL="228600" indent="-228600">
              <a:buFont typeface="+mj-lt"/>
              <a:buAutoNum type="arabicPeriod"/>
            </a:pPr>
            <a:r>
              <a:rPr lang="en-US" sz="1200" b="0" i="0" u="none" strike="noStrike" kern="1200" baseline="0" dirty="0">
                <a:solidFill>
                  <a:schemeClr val="tx1"/>
                </a:solidFill>
                <a:latin typeface="+mn-lt"/>
                <a:ea typeface="+mn-ea"/>
                <a:cs typeface="+mn-cs"/>
              </a:rPr>
              <a:t>When the whites are quite foamy, increase the speed of the mixer (or your hand whipping). </a:t>
            </a:r>
          </a:p>
          <a:p>
            <a:pPr marL="228600" indent="-228600">
              <a:buFont typeface="+mj-lt"/>
              <a:buAutoNum type="arabicPeriod"/>
            </a:pPr>
            <a:r>
              <a:rPr lang="en-US" sz="1200" b="0" i="0" u="none" strike="noStrike" kern="1200" baseline="0" dirty="0">
                <a:solidFill>
                  <a:schemeClr val="tx1"/>
                </a:solidFill>
                <a:latin typeface="+mn-lt"/>
                <a:ea typeface="+mn-ea"/>
                <a:cs typeface="+mn-cs"/>
              </a:rPr>
              <a:t>Whip to the appropriate stage. Never overbeat egg whites. Overbeaten egg whites may resemble those at the stiff-peak stage, but their surface looks dry.</a:t>
            </a:r>
          </a:p>
        </p:txBody>
      </p:sp>
      <p:sp>
        <p:nvSpPr>
          <p:cNvPr id="4" name="Slide Number Placeholder 3"/>
          <p:cNvSpPr>
            <a:spLocks noGrp="1"/>
          </p:cNvSpPr>
          <p:nvPr>
            <p:ph type="sldNum" sz="quarter" idx="10"/>
          </p:nvPr>
        </p:nvSpPr>
        <p:spPr/>
        <p:txBody>
          <a:bodyPr/>
          <a:lstStyle/>
          <a:p>
            <a:fld id="{C2FDBDE9-7F4E-4D86-B1E4-08FA4E80EE55}" type="slidenum">
              <a:rPr lang="en-US" smtClean="0"/>
              <a:t>54</a:t>
            </a:fld>
            <a:endParaRPr lang="en-US" dirty="0"/>
          </a:p>
        </p:txBody>
      </p:sp>
    </p:spTree>
    <p:extLst>
      <p:ext uri="{BB962C8B-B14F-4D97-AF65-F5344CB8AC3E}">
        <p14:creationId xmlns:p14="http://schemas.microsoft.com/office/powerpoint/2010/main" val="33638664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At soft peak, whipped egg whites have a droopy, rounded peak. </a:t>
            </a:r>
          </a:p>
          <a:p>
            <a:r>
              <a:rPr lang="en-US" sz="1200" b="0" i="0" u="none" strike="noStrike" kern="1200" baseline="0" dirty="0">
                <a:solidFill>
                  <a:schemeClr val="tx1"/>
                </a:solidFill>
                <a:latin typeface="+mn-lt"/>
                <a:ea typeface="+mn-ea"/>
                <a:cs typeface="+mn-cs"/>
              </a:rPr>
              <a:t>• A t medium peak, whipped egg whites have a moist surface and form a rounded, but fairly stable, peak.</a:t>
            </a:r>
          </a:p>
          <a:p>
            <a:r>
              <a:rPr lang="en-US" sz="1200" b="0" i="0" u="none" strike="noStrike" kern="1200" baseline="0" dirty="0">
                <a:solidFill>
                  <a:schemeClr val="tx1"/>
                </a:solidFill>
                <a:latin typeface="+mn-lt"/>
                <a:ea typeface="+mn-ea"/>
                <a:cs typeface="+mn-cs"/>
              </a:rPr>
              <a:t>• A t stiff peak, the whipped egg whites have stiff, stable peaks. Stop beating while the surface is still moist and glossy.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a:t>
            </a:r>
            <a:r>
              <a:rPr lang="en-US" sz="1200" b="0" i="1" u="none" strike="noStrike" kern="1200" baseline="0" dirty="0">
                <a:solidFill>
                  <a:schemeClr val="tx1"/>
                </a:solidFill>
                <a:latin typeface="+mn-lt"/>
                <a:ea typeface="+mn-ea"/>
                <a:cs typeface="+mn-cs"/>
              </a:rPr>
              <a:t>The method for whipping cream is the same as that for whipping egg whites. The cream should be cold when whipped. Clean and chill both the bowl and beaters in advance to give the whipped cream more volume.</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2FDBDE9-7F4E-4D86-B1E4-08FA4E80EE55}" type="slidenum">
              <a:rPr lang="en-US" smtClean="0"/>
              <a:t>55</a:t>
            </a:fld>
            <a:endParaRPr lang="en-US" dirty="0"/>
          </a:p>
        </p:txBody>
      </p:sp>
    </p:spTree>
    <p:extLst>
      <p:ext uri="{BB962C8B-B14F-4D97-AF65-F5344CB8AC3E}">
        <p14:creationId xmlns:p14="http://schemas.microsoft.com/office/powerpoint/2010/main" val="1532739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Parchment paper is often used to line pans to prevent food from sticking to them. In addition, it is also used to make a cartouche,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which covers the surface of a stew, soup, stock, or sauce to reduce evaporation, to prevent a skin from forming, and/or to keep components submerged.</a:t>
            </a:r>
          </a:p>
          <a:p>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Cut a piece of parchment paper a little larger than the pan’s diameter.</a:t>
            </a:r>
          </a:p>
          <a:p>
            <a:pPr marL="228600" indent="-228600">
              <a:buFont typeface="+mj-lt"/>
              <a:buAutoNum type="arabicPeriod"/>
            </a:pPr>
            <a:r>
              <a:rPr lang="en-US" sz="1200" b="0" i="0" u="none" strike="noStrike" kern="1200" baseline="0" dirty="0">
                <a:solidFill>
                  <a:schemeClr val="tx1"/>
                </a:solidFill>
                <a:latin typeface="+mn-lt"/>
                <a:ea typeface="+mn-ea"/>
                <a:cs typeface="+mn-cs"/>
              </a:rPr>
              <a:t>Fold the rectangular piece of parchment paper in half to form a triangle. There may be extra paper at one edge of the triangle. </a:t>
            </a:r>
          </a:p>
          <a:p>
            <a:pPr marL="228600" indent="-228600">
              <a:buFont typeface="+mj-lt"/>
              <a:buAutoNum type="arabicPeriod"/>
            </a:pPr>
            <a:r>
              <a:rPr lang="en-US" sz="1200" b="0" i="0" u="none" strike="noStrike" kern="1200" baseline="0" dirty="0">
                <a:solidFill>
                  <a:schemeClr val="tx1"/>
                </a:solidFill>
                <a:latin typeface="+mn-lt"/>
                <a:ea typeface="+mn-ea"/>
                <a:cs typeface="+mn-cs"/>
              </a:rPr>
              <a:t>Continue folding the triangle in half in the same direction—kind of like making a paper airplane—until a long, thin triangle is formed.</a:t>
            </a:r>
          </a:p>
        </p:txBody>
      </p:sp>
      <p:sp>
        <p:nvSpPr>
          <p:cNvPr id="4" name="Slide Number Placeholder 3"/>
          <p:cNvSpPr>
            <a:spLocks noGrp="1"/>
          </p:cNvSpPr>
          <p:nvPr>
            <p:ph type="sldNum" sz="quarter" idx="10"/>
          </p:nvPr>
        </p:nvSpPr>
        <p:spPr/>
        <p:txBody>
          <a:bodyPr/>
          <a:lstStyle/>
          <a:p>
            <a:fld id="{C2FDBDE9-7F4E-4D86-B1E4-08FA4E80EE55}" type="slidenum">
              <a:rPr lang="en-US" smtClean="0"/>
              <a:t>56</a:t>
            </a:fld>
            <a:endParaRPr lang="en-US" dirty="0"/>
          </a:p>
        </p:txBody>
      </p:sp>
    </p:spTree>
    <p:extLst>
      <p:ext uri="{BB962C8B-B14F-4D97-AF65-F5344CB8AC3E}">
        <p14:creationId xmlns:p14="http://schemas.microsoft.com/office/powerpoint/2010/main" val="40817679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4"/>
            </a:pPr>
            <a:r>
              <a:rPr lang="en-US" sz="1200" b="0" i="0" u="none" strike="noStrike" kern="1200" baseline="0" dirty="0">
                <a:solidFill>
                  <a:schemeClr val="tx1"/>
                </a:solidFill>
                <a:latin typeface="+mn-lt"/>
                <a:ea typeface="+mn-ea"/>
                <a:cs typeface="+mn-cs"/>
              </a:rPr>
              <a:t>Position the triangle’s narrow end above the pan’s center.</a:t>
            </a:r>
          </a:p>
          <a:p>
            <a:pPr marL="228600" indent="-228600">
              <a:buFont typeface="+mj-lt"/>
              <a:buAutoNum type="arabicPeriod" startAt="4"/>
            </a:pPr>
            <a:r>
              <a:rPr lang="en-US" sz="1200" b="0" i="0" u="none" strike="noStrike" kern="1200" baseline="0" dirty="0">
                <a:solidFill>
                  <a:schemeClr val="tx1"/>
                </a:solidFill>
                <a:latin typeface="+mn-lt"/>
                <a:ea typeface="+mn-ea"/>
                <a:cs typeface="+mn-cs"/>
              </a:rPr>
              <a:t>Cut away the part that extends beyond the edge of the pan.</a:t>
            </a:r>
          </a:p>
          <a:p>
            <a:pPr marL="228600" indent="-228600">
              <a:buFont typeface="+mj-lt"/>
              <a:buAutoNum type="arabicPeriod" startAt="4"/>
            </a:pPr>
            <a:r>
              <a:rPr lang="en-US" sz="1200" b="0" i="0" u="none" strike="noStrike" kern="1200" baseline="0" dirty="0">
                <a:solidFill>
                  <a:schemeClr val="tx1"/>
                </a:solidFill>
                <a:latin typeface="+mn-lt"/>
                <a:ea typeface="+mn-ea"/>
                <a:cs typeface="+mn-cs"/>
              </a:rPr>
              <a:t>Unfold the triangle and flatten it into the pan.</a:t>
            </a:r>
          </a:p>
        </p:txBody>
      </p:sp>
      <p:sp>
        <p:nvSpPr>
          <p:cNvPr id="4" name="Slide Number Placeholder 3"/>
          <p:cNvSpPr>
            <a:spLocks noGrp="1"/>
          </p:cNvSpPr>
          <p:nvPr>
            <p:ph type="sldNum" sz="quarter" idx="10"/>
          </p:nvPr>
        </p:nvSpPr>
        <p:spPr/>
        <p:txBody>
          <a:bodyPr/>
          <a:lstStyle/>
          <a:p>
            <a:fld id="{C2FDBDE9-7F4E-4D86-B1E4-08FA4E80EE55}" type="slidenum">
              <a:rPr lang="en-US" smtClean="0"/>
              <a:t>57</a:t>
            </a:fld>
            <a:endParaRPr lang="en-US" dirty="0"/>
          </a:p>
        </p:txBody>
      </p:sp>
    </p:spTree>
    <p:extLst>
      <p:ext uri="{BB962C8B-B14F-4D97-AF65-F5344CB8AC3E}">
        <p14:creationId xmlns:p14="http://schemas.microsoft.com/office/powerpoint/2010/main" val="1315649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of the most common tasks in a kitchen is preparing onions. Peeling and dicing an onion can be a lot of work, but it is simplified by using the following steps:</a:t>
            </a:r>
          </a:p>
          <a:p>
            <a:pPr marL="228600" indent="-228600">
              <a:buFont typeface="+mj-lt"/>
              <a:buAutoNum type="arabicPeriod"/>
            </a:pPr>
            <a:r>
              <a:rPr lang="en-US" sz="1200" b="0" i="0" u="none" strike="noStrike" kern="1200" baseline="0" dirty="0">
                <a:solidFill>
                  <a:schemeClr val="tx1"/>
                </a:solidFill>
                <a:latin typeface="+mn-lt"/>
                <a:ea typeface="+mn-ea"/>
                <a:cs typeface="+mn-cs"/>
              </a:rPr>
              <a:t>Holding the onion on its side, slice off its top and bottom, taking care not to remove too much of the root end, otherwise the onion will fall apart.</a:t>
            </a:r>
          </a:p>
          <a:p>
            <a:pPr marL="228600" indent="-228600">
              <a:buFont typeface="+mj-lt"/>
              <a:buAutoNum type="arabicPeriod"/>
            </a:pPr>
            <a:r>
              <a:rPr lang="en-US" sz="1200" b="0" i="0" u="none" strike="noStrike" kern="1200" baseline="0" dirty="0">
                <a:solidFill>
                  <a:schemeClr val="tx1"/>
                </a:solidFill>
                <a:latin typeface="+mn-lt"/>
                <a:ea typeface="+mn-ea"/>
                <a:cs typeface="+mn-cs"/>
              </a:rPr>
              <a:t>Stand the onion upright (root end down) and slice it in half vertically. </a:t>
            </a:r>
          </a:p>
          <a:p>
            <a:pPr marL="228600" indent="-228600">
              <a:buFont typeface="+mj-lt"/>
              <a:buAutoNum type="arabicPeriod"/>
            </a:pPr>
            <a:r>
              <a:rPr lang="en-US" sz="1200" b="0" i="0" u="none" strike="noStrike" kern="1200" baseline="0" dirty="0">
                <a:solidFill>
                  <a:schemeClr val="tx1"/>
                </a:solidFill>
                <a:latin typeface="+mn-lt"/>
                <a:ea typeface="+mn-ea"/>
                <a:cs typeface="+mn-cs"/>
              </a:rPr>
              <a:t>Peel each half, discarding the peels. </a:t>
            </a:r>
          </a:p>
        </p:txBody>
      </p:sp>
      <p:sp>
        <p:nvSpPr>
          <p:cNvPr id="4" name="Slide Number Placeholder 3"/>
          <p:cNvSpPr>
            <a:spLocks noGrp="1"/>
          </p:cNvSpPr>
          <p:nvPr>
            <p:ph type="sldNum" sz="quarter" idx="10"/>
          </p:nvPr>
        </p:nvSpPr>
        <p:spPr/>
        <p:txBody>
          <a:bodyPr/>
          <a:lstStyle/>
          <a:p>
            <a:fld id="{C2FDBDE9-7F4E-4D86-B1E4-08FA4E80EE55}" type="slidenum">
              <a:rPr lang="en-US" smtClean="0"/>
              <a:t>58</a:t>
            </a:fld>
            <a:endParaRPr lang="en-US" dirty="0"/>
          </a:p>
        </p:txBody>
      </p:sp>
    </p:spTree>
    <p:extLst>
      <p:ext uri="{BB962C8B-B14F-4D97-AF65-F5344CB8AC3E}">
        <p14:creationId xmlns:p14="http://schemas.microsoft.com/office/powerpoint/2010/main" val="5394500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4"/>
            </a:pPr>
            <a:r>
              <a:rPr lang="en-US" sz="1200" b="0" i="0" u="none" strike="noStrike" kern="1200" baseline="0" dirty="0">
                <a:solidFill>
                  <a:schemeClr val="tx1"/>
                </a:solidFill>
                <a:latin typeface="+mn-lt"/>
                <a:ea typeface="+mn-ea"/>
                <a:cs typeface="+mn-cs"/>
              </a:rPr>
              <a:t>With the half onion sitting curved side up, carefully make a number of horizontal cuts in the onion, taking care not to slice completely through the onion’s root end; the number of cuts depends upon the size of the dice required. </a:t>
            </a:r>
          </a:p>
          <a:p>
            <a:pPr marL="228600" indent="-228600">
              <a:buFont typeface="+mj-lt"/>
              <a:buAutoNum type="arabicPeriod" startAt="4"/>
            </a:pPr>
            <a:r>
              <a:rPr lang="en-US" sz="1200" b="0" i="0" u="none" strike="noStrike" kern="1200" baseline="0" dirty="0">
                <a:solidFill>
                  <a:schemeClr val="tx1"/>
                </a:solidFill>
                <a:latin typeface="+mn-lt"/>
                <a:ea typeface="+mn-ea"/>
                <a:cs typeface="+mn-cs"/>
              </a:rPr>
              <a:t>Make a number of vertical cuts through the onion at right angles to the original cuts without cutting through the onion’s root end; the number of cuts again depends upon the size of the dice required. </a:t>
            </a:r>
          </a:p>
          <a:p>
            <a:pPr marL="228600" indent="-228600">
              <a:buFont typeface="+mj-lt"/>
              <a:buAutoNum type="arabicPeriod" startAt="4"/>
            </a:pPr>
            <a:r>
              <a:rPr lang="en-US" sz="1200" b="0" i="0" u="none" strike="noStrike" kern="1200" baseline="0" dirty="0">
                <a:solidFill>
                  <a:schemeClr val="tx1"/>
                </a:solidFill>
                <a:latin typeface="+mn-lt"/>
                <a:ea typeface="+mn-ea"/>
                <a:cs typeface="+mn-cs"/>
              </a:rPr>
              <a:t>Slice across the onion to form dice. Repeat steps 4–6 with the other onion half. </a:t>
            </a:r>
          </a:p>
        </p:txBody>
      </p:sp>
      <p:sp>
        <p:nvSpPr>
          <p:cNvPr id="4" name="Slide Number Placeholder 3"/>
          <p:cNvSpPr>
            <a:spLocks noGrp="1"/>
          </p:cNvSpPr>
          <p:nvPr>
            <p:ph type="sldNum" sz="quarter" idx="10"/>
          </p:nvPr>
        </p:nvSpPr>
        <p:spPr/>
        <p:txBody>
          <a:bodyPr/>
          <a:lstStyle/>
          <a:p>
            <a:fld id="{C2FDBDE9-7F4E-4D86-B1E4-08FA4E80EE55}" type="slidenum">
              <a:rPr lang="en-US" smtClean="0"/>
              <a:t>59</a:t>
            </a:fld>
            <a:endParaRPr lang="en-US" dirty="0"/>
          </a:p>
        </p:txBody>
      </p:sp>
    </p:spTree>
    <p:extLst>
      <p:ext uri="{BB962C8B-B14F-4D97-AF65-F5344CB8AC3E}">
        <p14:creationId xmlns:p14="http://schemas.microsoft.com/office/powerpoint/2010/main" val="4230284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6</a:t>
            </a:fld>
            <a:endParaRPr lang="en-US" dirty="0"/>
          </a:p>
        </p:txBody>
      </p:sp>
    </p:spTree>
    <p:extLst>
      <p:ext uri="{BB962C8B-B14F-4D97-AF65-F5344CB8AC3E}">
        <p14:creationId xmlns:p14="http://schemas.microsoft.com/office/powerpoint/2010/main" val="21723662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a cook, you will work with both fresh and prepared ingredients. Once you plan your own menus, you will be expected to provide information on what your dishes contain. The standard format for all of this is the nutrition facts label. Learning how to read and use nutrition information from a nutrition facts label can help people to do the following:</a:t>
            </a:r>
          </a:p>
          <a:p>
            <a:r>
              <a:rPr lang="en-US" sz="1200" b="0" i="0" u="none" strike="noStrike" kern="1200" baseline="0" dirty="0">
                <a:solidFill>
                  <a:schemeClr val="tx1"/>
                </a:solidFill>
                <a:latin typeface="+mn-lt"/>
                <a:ea typeface="+mn-ea"/>
                <a:cs typeface="+mn-cs"/>
              </a:rPr>
              <a:t>• Avoid food allergens</a:t>
            </a:r>
          </a:p>
          <a:p>
            <a:r>
              <a:rPr lang="en-US" sz="1200" b="0" i="0" u="none" strike="noStrike" kern="1200" baseline="0" dirty="0">
                <a:solidFill>
                  <a:schemeClr val="tx1"/>
                </a:solidFill>
                <a:latin typeface="+mn-lt"/>
                <a:ea typeface="+mn-ea"/>
                <a:cs typeface="+mn-cs"/>
              </a:rPr>
              <a:t>• Plan special diets</a:t>
            </a:r>
          </a:p>
          <a:p>
            <a:r>
              <a:rPr lang="en-US" sz="1200" b="0" i="0" u="none" strike="noStrike" kern="1200" baseline="0" dirty="0">
                <a:solidFill>
                  <a:schemeClr val="tx1"/>
                </a:solidFill>
                <a:latin typeface="+mn-lt"/>
                <a:ea typeface="+mn-ea"/>
                <a:cs typeface="+mn-cs"/>
              </a:rPr>
              <a:t>• Understand the amount of fat, cholesterol, sodium, carbohydrates, fiber, sugars, and proteins included in each item</a:t>
            </a:r>
          </a:p>
        </p:txBody>
      </p:sp>
      <p:sp>
        <p:nvSpPr>
          <p:cNvPr id="4" name="Slide Number Placeholder 3"/>
          <p:cNvSpPr>
            <a:spLocks noGrp="1"/>
          </p:cNvSpPr>
          <p:nvPr>
            <p:ph type="sldNum" sz="quarter" idx="10"/>
          </p:nvPr>
        </p:nvSpPr>
        <p:spPr/>
        <p:txBody>
          <a:bodyPr/>
          <a:lstStyle/>
          <a:p>
            <a:fld id="{C2FDBDE9-7F4E-4D86-B1E4-08FA4E80EE55}" type="slidenum">
              <a:rPr lang="en-US" smtClean="0"/>
              <a:t>60</a:t>
            </a:fld>
            <a:endParaRPr lang="en-US" dirty="0"/>
          </a:p>
        </p:txBody>
      </p:sp>
    </p:spTree>
    <p:extLst>
      <p:ext uri="{BB962C8B-B14F-4D97-AF65-F5344CB8AC3E}">
        <p14:creationId xmlns:p14="http://schemas.microsoft.com/office/powerpoint/2010/main" val="21190284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Each nutrient on the label is reported as a percentage of daily value (DV). The DVs are based on a 2,000-calorie daily diet. Providing percentages of DVs on the label helps people see how different types of food contribute to their overall daily diets. Figure 13.9 is an example of a nutrition facts label.</a:t>
            </a:r>
          </a:p>
        </p:txBody>
      </p:sp>
      <p:sp>
        <p:nvSpPr>
          <p:cNvPr id="4" name="Slide Number Placeholder 3"/>
          <p:cNvSpPr>
            <a:spLocks noGrp="1"/>
          </p:cNvSpPr>
          <p:nvPr>
            <p:ph type="sldNum" sz="quarter" idx="10"/>
          </p:nvPr>
        </p:nvSpPr>
        <p:spPr/>
        <p:txBody>
          <a:bodyPr/>
          <a:lstStyle/>
          <a:p>
            <a:fld id="{C2FDBDE9-7F4E-4D86-B1E4-08FA4E80EE55}" type="slidenum">
              <a:rPr lang="en-US" smtClean="0"/>
              <a:t>61</a:t>
            </a:fld>
            <a:endParaRPr lang="en-US" dirty="0"/>
          </a:p>
        </p:txBody>
      </p:sp>
    </p:spTree>
    <p:extLst>
      <p:ext uri="{BB962C8B-B14F-4D97-AF65-F5344CB8AC3E}">
        <p14:creationId xmlns:p14="http://schemas.microsoft.com/office/powerpoint/2010/main" val="2524057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FDA requires a nutrition facts label to contain certain nutrient information because these nutrients address current health concerns. The order in which the nutrients must appear reflects the current priority of dietary recommendations. </a:t>
            </a:r>
          </a:p>
        </p:txBody>
      </p:sp>
      <p:sp>
        <p:nvSpPr>
          <p:cNvPr id="4" name="Slide Number Placeholder 3"/>
          <p:cNvSpPr>
            <a:spLocks noGrp="1"/>
          </p:cNvSpPr>
          <p:nvPr>
            <p:ph type="sldNum" sz="quarter" idx="10"/>
          </p:nvPr>
        </p:nvSpPr>
        <p:spPr/>
        <p:txBody>
          <a:bodyPr/>
          <a:lstStyle/>
          <a:p>
            <a:fld id="{C2FDBDE9-7F4E-4D86-B1E4-08FA4E80EE55}" type="slidenum">
              <a:rPr lang="en-US" smtClean="0"/>
              <a:t>62</a:t>
            </a:fld>
            <a:endParaRPr lang="en-US" dirty="0"/>
          </a:p>
        </p:txBody>
      </p:sp>
    </p:spTree>
    <p:extLst>
      <p:ext uri="{BB962C8B-B14F-4D97-AF65-F5344CB8AC3E}">
        <p14:creationId xmlns:p14="http://schemas.microsoft.com/office/powerpoint/2010/main" val="18201477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Serving size and servings per container: </a:t>
            </a:r>
            <a:r>
              <a:rPr lang="en-US" sz="1200" b="0" i="0" u="none" strike="noStrike" kern="1200" baseline="0" dirty="0">
                <a:solidFill>
                  <a:schemeClr val="tx1"/>
                </a:solidFill>
                <a:latin typeface="+mn-lt"/>
                <a:ea typeface="+mn-ea"/>
                <a:cs typeface="+mn-cs"/>
              </a:rPr>
              <a:t>The serving size is the basis for reporting each food’s nutrient content and is defined as the amount of food customarily eaten at one time for each food category. The servings per container reflect how many servings are contained within the package. The size of the serving on the food package influences the number of calories and all the nutrient amounts listed on the top part of the label.</a:t>
            </a:r>
          </a:p>
        </p:txBody>
      </p:sp>
      <p:sp>
        <p:nvSpPr>
          <p:cNvPr id="4" name="Slide Number Placeholder 3"/>
          <p:cNvSpPr>
            <a:spLocks noGrp="1"/>
          </p:cNvSpPr>
          <p:nvPr>
            <p:ph type="sldNum" sz="quarter" idx="10"/>
          </p:nvPr>
        </p:nvSpPr>
        <p:spPr/>
        <p:txBody>
          <a:bodyPr/>
          <a:lstStyle/>
          <a:p>
            <a:fld id="{C2FDBDE9-7F4E-4D86-B1E4-08FA4E80EE55}" type="slidenum">
              <a:rPr lang="en-US" smtClean="0"/>
              <a:t>63</a:t>
            </a:fld>
            <a:endParaRPr lang="en-US" dirty="0"/>
          </a:p>
        </p:txBody>
      </p:sp>
    </p:spTree>
    <p:extLst>
      <p:ext uri="{BB962C8B-B14F-4D97-AF65-F5344CB8AC3E}">
        <p14:creationId xmlns:p14="http://schemas.microsoft.com/office/powerpoint/2010/main" val="17361164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Serving size and servings per container: </a:t>
            </a:r>
            <a:r>
              <a:rPr lang="en-US" sz="1200" b="0" i="0" u="none" strike="noStrike" kern="1200" baseline="0" dirty="0">
                <a:solidFill>
                  <a:schemeClr val="tx1"/>
                </a:solidFill>
                <a:latin typeface="+mn-lt"/>
                <a:ea typeface="+mn-ea"/>
                <a:cs typeface="+mn-cs"/>
              </a:rPr>
              <a:t>The serving size is the basis for reporting each food’s nutrient content and is defined as the amount of food customarily eaten at one time for each food category. The servings per container reflect how many servings are contained within the package. The size of the serving on the food package influences the number of calories and all the nutrient amounts listed on the top part of the label.</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Total calories: </a:t>
            </a:r>
            <a:r>
              <a:rPr lang="en-US" sz="1200" b="0" i="0" u="none" strike="noStrike" kern="1200" baseline="0" dirty="0">
                <a:solidFill>
                  <a:schemeClr val="tx1"/>
                </a:solidFill>
                <a:latin typeface="+mn-lt"/>
                <a:ea typeface="+mn-ea"/>
                <a:cs typeface="+mn-cs"/>
              </a:rPr>
              <a:t>The caloric content of one serving.</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Total fat and saturated fat: </a:t>
            </a:r>
            <a:r>
              <a:rPr lang="en-US" sz="1200" b="0" i="0" u="none" strike="noStrike" kern="1200" baseline="0" dirty="0">
                <a:solidFill>
                  <a:schemeClr val="tx1"/>
                </a:solidFill>
                <a:latin typeface="+mn-lt"/>
                <a:ea typeface="+mn-ea"/>
                <a:cs typeface="+mn-cs"/>
              </a:rPr>
              <a:t>The total grams of fat in one serving and the number of grams of saturated fat in one serving (included under grams of total fat per serving) are listed.</a:t>
            </a:r>
          </a:p>
        </p:txBody>
      </p:sp>
      <p:sp>
        <p:nvSpPr>
          <p:cNvPr id="4" name="Slide Number Placeholder 3"/>
          <p:cNvSpPr>
            <a:spLocks noGrp="1"/>
          </p:cNvSpPr>
          <p:nvPr>
            <p:ph type="sldNum" sz="quarter" idx="10"/>
          </p:nvPr>
        </p:nvSpPr>
        <p:spPr/>
        <p:txBody>
          <a:bodyPr/>
          <a:lstStyle/>
          <a:p>
            <a:fld id="{C2FDBDE9-7F4E-4D86-B1E4-08FA4E80EE55}" type="slidenum">
              <a:rPr lang="en-US" smtClean="0"/>
              <a:t>64</a:t>
            </a:fld>
            <a:endParaRPr lang="en-US" dirty="0"/>
          </a:p>
        </p:txBody>
      </p:sp>
    </p:spTree>
    <p:extLst>
      <p:ext uri="{BB962C8B-B14F-4D97-AF65-F5344CB8AC3E}">
        <p14:creationId xmlns:p14="http://schemas.microsoft.com/office/powerpoint/2010/main" val="8855608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Cholesterol: </a:t>
            </a:r>
            <a:r>
              <a:rPr lang="en-US" sz="1200" b="0" i="0" u="none" strike="noStrike" kern="1200" baseline="0" dirty="0">
                <a:solidFill>
                  <a:schemeClr val="tx1"/>
                </a:solidFill>
                <a:latin typeface="+mn-lt"/>
                <a:ea typeface="+mn-ea"/>
                <a:cs typeface="+mn-cs"/>
              </a:rPr>
              <a:t>Cholesterol is listed in milligrams, and the percentage of daily value is based not on calories, but on a daily recommendation of 300 milligrams or less.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Sodium: </a:t>
            </a:r>
            <a:r>
              <a:rPr lang="en-US" sz="1200" b="0" i="0" u="none" strike="noStrike" kern="1200" baseline="0" dirty="0">
                <a:solidFill>
                  <a:schemeClr val="tx1"/>
                </a:solidFill>
                <a:latin typeface="+mn-lt"/>
                <a:ea typeface="+mn-ea"/>
                <a:cs typeface="+mn-cs"/>
              </a:rPr>
              <a:t>Sodium is listed in milligrams with a percentage of daily value based on a daily recommendation of 2,400 milligrams or less.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Salt contains sodium and chloride. </a:t>
            </a:r>
          </a:p>
        </p:txBody>
      </p:sp>
      <p:sp>
        <p:nvSpPr>
          <p:cNvPr id="4" name="Slide Number Placeholder 3"/>
          <p:cNvSpPr>
            <a:spLocks noGrp="1"/>
          </p:cNvSpPr>
          <p:nvPr>
            <p:ph type="sldNum" sz="quarter" idx="10"/>
          </p:nvPr>
        </p:nvSpPr>
        <p:spPr/>
        <p:txBody>
          <a:bodyPr/>
          <a:lstStyle/>
          <a:p>
            <a:fld id="{C2FDBDE9-7F4E-4D86-B1E4-08FA4E80EE55}" type="slidenum">
              <a:rPr lang="en-US" smtClean="0"/>
              <a:t>65</a:t>
            </a:fld>
            <a:endParaRPr lang="en-US" dirty="0"/>
          </a:p>
        </p:txBody>
      </p:sp>
    </p:spTree>
    <p:extLst>
      <p:ext uri="{BB962C8B-B14F-4D97-AF65-F5344CB8AC3E}">
        <p14:creationId xmlns:p14="http://schemas.microsoft.com/office/powerpoint/2010/main" val="22153417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Salt and its sodium equivalents.</a:t>
            </a:r>
          </a:p>
        </p:txBody>
      </p:sp>
      <p:sp>
        <p:nvSpPr>
          <p:cNvPr id="4" name="Slide Number Placeholder 3"/>
          <p:cNvSpPr>
            <a:spLocks noGrp="1"/>
          </p:cNvSpPr>
          <p:nvPr>
            <p:ph type="sldNum" sz="quarter" idx="10"/>
          </p:nvPr>
        </p:nvSpPr>
        <p:spPr/>
        <p:txBody>
          <a:bodyPr/>
          <a:lstStyle/>
          <a:p>
            <a:fld id="{C2FDBDE9-7F4E-4D86-B1E4-08FA4E80EE55}" type="slidenum">
              <a:rPr lang="en-US" smtClean="0"/>
              <a:t>66</a:t>
            </a:fld>
            <a:endParaRPr lang="en-US" dirty="0"/>
          </a:p>
        </p:txBody>
      </p:sp>
    </p:spTree>
    <p:extLst>
      <p:ext uri="{BB962C8B-B14F-4D97-AF65-F5344CB8AC3E}">
        <p14:creationId xmlns:p14="http://schemas.microsoft.com/office/powerpoint/2010/main" val="23358681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Total carbohydrate, dietary fiber, and sugars: </a:t>
            </a:r>
            <a:r>
              <a:rPr lang="en-US" sz="1200" b="0" i="0" u="none" strike="noStrike" kern="1200" baseline="0" dirty="0">
                <a:solidFill>
                  <a:schemeClr val="tx1"/>
                </a:solidFill>
                <a:latin typeface="+mn-lt"/>
                <a:ea typeface="+mn-ea"/>
                <a:cs typeface="+mn-cs"/>
              </a:rPr>
              <a:t>Dietary fiber and sugars are included in a food’s total carbohydrate content.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percentage of dietary fiber is based on a daily recommendation of 25 grams. This has been associated with decreasing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cholesterol and aiding in food transport through the digestive tract.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Protein: </a:t>
            </a:r>
            <a:r>
              <a:rPr lang="en-US" sz="1200" b="0" i="0" u="none" strike="noStrike" kern="1200" baseline="0" dirty="0">
                <a:solidFill>
                  <a:schemeClr val="tx1"/>
                </a:solidFill>
                <a:latin typeface="+mn-lt"/>
                <a:ea typeface="+mn-ea"/>
                <a:cs typeface="+mn-cs"/>
              </a:rPr>
              <a:t>The total grams of protein in one serving is listed.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Vitamin D, calcium, iron, and potassium: </a:t>
            </a:r>
            <a:r>
              <a:rPr lang="en-US" sz="1200" b="0" i="0" u="none" strike="noStrike" kern="1200" baseline="0" dirty="0">
                <a:solidFill>
                  <a:schemeClr val="tx1"/>
                </a:solidFill>
                <a:latin typeface="+mn-lt"/>
                <a:ea typeface="+mn-ea"/>
                <a:cs typeface="+mn-cs"/>
              </a:rPr>
              <a:t>The FDA requires the label to list vitamin D and the minerals calcium, iron, and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potassium because they have identified that people generally do not get enough of these and are therefore at higher risk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of chronic health problems.</a:t>
            </a:r>
          </a:p>
        </p:txBody>
      </p:sp>
      <p:sp>
        <p:nvSpPr>
          <p:cNvPr id="4" name="Slide Number Placeholder 3"/>
          <p:cNvSpPr>
            <a:spLocks noGrp="1"/>
          </p:cNvSpPr>
          <p:nvPr>
            <p:ph type="sldNum" sz="quarter" idx="10"/>
          </p:nvPr>
        </p:nvSpPr>
        <p:spPr/>
        <p:txBody>
          <a:bodyPr/>
          <a:lstStyle/>
          <a:p>
            <a:fld id="{C2FDBDE9-7F4E-4D86-B1E4-08FA4E80EE55}" type="slidenum">
              <a:rPr lang="en-US" smtClean="0"/>
              <a:t>67</a:t>
            </a:fld>
            <a:endParaRPr lang="en-US" dirty="0"/>
          </a:p>
        </p:txBody>
      </p:sp>
    </p:spTree>
    <p:extLst>
      <p:ext uri="{BB962C8B-B14F-4D97-AF65-F5344CB8AC3E}">
        <p14:creationId xmlns:p14="http://schemas.microsoft.com/office/powerpoint/2010/main" val="3272391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7</a:t>
            </a:fld>
            <a:endParaRPr lang="en-US" dirty="0"/>
          </a:p>
        </p:txBody>
      </p:sp>
    </p:spTree>
    <p:extLst>
      <p:ext uri="{BB962C8B-B14F-4D97-AF65-F5344CB8AC3E}">
        <p14:creationId xmlns:p14="http://schemas.microsoft.com/office/powerpoint/2010/main" val="62251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8</a:t>
            </a:fld>
            <a:endParaRPr lang="en-US" dirty="0"/>
          </a:p>
        </p:txBody>
      </p:sp>
    </p:spTree>
    <p:extLst>
      <p:ext uri="{BB962C8B-B14F-4D97-AF65-F5344CB8AC3E}">
        <p14:creationId xmlns:p14="http://schemas.microsoft.com/office/powerpoint/2010/main" val="568966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DBDE9-7F4E-4D86-B1E4-08FA4E80EE55}" type="slidenum">
              <a:rPr lang="en-US" smtClean="0"/>
              <a:t>9</a:t>
            </a:fld>
            <a:endParaRPr lang="en-US" dirty="0"/>
          </a:p>
        </p:txBody>
      </p:sp>
    </p:spTree>
    <p:extLst>
      <p:ext uri="{BB962C8B-B14F-4D97-AF65-F5344CB8AC3E}">
        <p14:creationId xmlns:p14="http://schemas.microsoft.com/office/powerpoint/2010/main" val="1341470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descr="WelcomeIndustry_GettyImages-470224758.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717800" y="304800"/>
            <a:ext cx="655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569216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133600" y="304800"/>
            <a:ext cx="782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377533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251200" y="304800"/>
            <a:ext cx="5994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414532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352800" y="304800"/>
            <a:ext cx="6112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373620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pic>
        <p:nvPicPr>
          <p:cNvPr id="6"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02428" y="2133600"/>
            <a:ext cx="58674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45428" y="304800"/>
            <a:ext cx="3505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556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0535" y="2108200"/>
            <a:ext cx="7789333"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78116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31535" y="304800"/>
            <a:ext cx="712893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557384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048001" y="304800"/>
            <a:ext cx="587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434892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40001" y="304800"/>
            <a:ext cx="689186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521345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657601" y="304800"/>
            <a:ext cx="4758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515423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844801" y="304800"/>
            <a:ext cx="6333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08393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454400" y="304800"/>
            <a:ext cx="5486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695929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40000" y="3048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166721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641601" y="304800"/>
            <a:ext cx="6790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16138"/>
            <a:ext cx="7823200"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806554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998133" y="304800"/>
            <a:ext cx="79586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693905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p:txBody>
          <a:bodyPr/>
          <a:lstStyle>
            <a:lvl1pPr>
              <a:defRPr/>
            </a:lvl1pPr>
          </a:lstStyle>
          <a:p>
            <a:fld id="{7E791793-FA89-4AFC-AB5D-3C693F6AC37A}" type="slidenum">
              <a:rPr lang="en-US" altLang="en-US"/>
              <a:pPr/>
              <a:t>‹#›</a:t>
            </a:fld>
            <a:endParaRPr lang="en-US" altLang="en-US" dirty="0"/>
          </a:p>
        </p:txBody>
      </p:sp>
    </p:spTree>
    <p:extLst>
      <p:ext uri="{BB962C8B-B14F-4D97-AF65-F5344CB8AC3E}">
        <p14:creationId xmlns:p14="http://schemas.microsoft.com/office/powerpoint/2010/main" val="2210230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p:nvPr userDrawn="1"/>
        </p:nvSpPr>
        <p:spPr>
          <a:xfrm>
            <a:off x="7315200" y="1295400"/>
            <a:ext cx="4470400" cy="2667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2362200"/>
          </a:xfrm>
          <a:ln w="12700">
            <a:solidFill>
              <a:schemeClr val="bg1"/>
            </a:solidFill>
          </a:ln>
          <a:effectLst/>
        </p:spPr>
        <p:txBody>
          <a:bodyPr/>
          <a:lstStyle/>
          <a:p>
            <a:pPr lvl="0"/>
            <a:endParaRPr lang="en-US" noProof="0" dirty="0"/>
          </a:p>
        </p:txBody>
      </p:sp>
      <p:sp>
        <p:nvSpPr>
          <p:cNvPr id="11" name="Slide Number Placeholder 5"/>
          <p:cNvSpPr>
            <a:spLocks noGrp="1"/>
          </p:cNvSpPr>
          <p:nvPr>
            <p:ph type="sldNum" sz="quarter" idx="12"/>
          </p:nvPr>
        </p:nvSpPr>
        <p:spPr/>
        <p:txBody>
          <a:bodyPr/>
          <a:lstStyle>
            <a:lvl1pPr>
              <a:defRPr/>
            </a:lvl1pPr>
          </a:lstStyle>
          <a:p>
            <a:fld id="{2C1B91CB-8B04-4B51-B2B7-4B3A60E2BC4E}" type="slidenum">
              <a:rPr lang="en-US" altLang="en-US"/>
              <a:pPr/>
              <a:t>‹#›</a:t>
            </a:fld>
            <a:endParaRPr lang="en-US" altLang="en-US" dirty="0"/>
          </a:p>
        </p:txBody>
      </p:sp>
    </p:spTree>
    <p:extLst>
      <p:ext uri="{BB962C8B-B14F-4D97-AF65-F5344CB8AC3E}">
        <p14:creationId xmlns:p14="http://schemas.microsoft.com/office/powerpoint/2010/main" val="3304347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2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p:nvPr userDrawn="1"/>
        </p:nvSpPr>
        <p:spPr>
          <a:xfrm>
            <a:off x="7315200" y="1295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7315200" y="3581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1828800"/>
          </a:xfrm>
          <a:ln w="12700">
            <a:solidFill>
              <a:schemeClr val="bg1"/>
            </a:solidFill>
          </a:ln>
          <a:effectLst/>
        </p:spPr>
        <p:txBody>
          <a:bodyPr/>
          <a:lstStyle/>
          <a:p>
            <a:pPr lvl="0"/>
            <a:endParaRPr lang="en-US" noProof="0" dirty="0"/>
          </a:p>
        </p:txBody>
      </p:sp>
      <p:sp>
        <p:nvSpPr>
          <p:cNvPr id="15" name="Picture Placeholder 4"/>
          <p:cNvSpPr>
            <a:spLocks noGrp="1"/>
          </p:cNvSpPr>
          <p:nvPr>
            <p:ph type="pic" sz="quarter" idx="13"/>
          </p:nvPr>
        </p:nvSpPr>
        <p:spPr>
          <a:xfrm>
            <a:off x="7518400" y="3733800"/>
            <a:ext cx="4064000" cy="1828800"/>
          </a:xfrm>
          <a:ln w="12700">
            <a:solidFill>
              <a:schemeClr val="bg1"/>
            </a:solidFill>
          </a:ln>
          <a:effectLst/>
        </p:spPr>
        <p:txBody>
          <a:bodyPr/>
          <a:lstStyle/>
          <a:p>
            <a:pPr lvl="0"/>
            <a:endParaRPr lang="en-US" noProof="0" dirty="0"/>
          </a:p>
        </p:txBody>
      </p:sp>
      <p:sp>
        <p:nvSpPr>
          <p:cNvPr id="12" name="Slide Number Placeholder 5"/>
          <p:cNvSpPr>
            <a:spLocks noGrp="1"/>
          </p:cNvSpPr>
          <p:nvPr>
            <p:ph type="sldNum" sz="quarter" idx="14"/>
          </p:nvPr>
        </p:nvSpPr>
        <p:spPr/>
        <p:txBody>
          <a:bodyPr/>
          <a:lstStyle>
            <a:lvl1pPr>
              <a:defRPr/>
            </a:lvl1pPr>
          </a:lstStyle>
          <a:p>
            <a:fld id="{27AAF14A-25A4-4720-B570-020F2F229F05}" type="slidenum">
              <a:rPr lang="en-US" altLang="en-US"/>
              <a:pPr/>
              <a:t>‹#›</a:t>
            </a:fld>
            <a:endParaRPr lang="en-US" altLang="en-US" dirty="0"/>
          </a:p>
        </p:txBody>
      </p:sp>
    </p:spTree>
    <p:extLst>
      <p:ext uri="{BB962C8B-B14F-4D97-AF65-F5344CB8AC3E}">
        <p14:creationId xmlns:p14="http://schemas.microsoft.com/office/powerpoint/2010/main" val="48391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3_picture">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7315200" y="9906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userDrawn="1"/>
        </p:nvSpPr>
        <p:spPr>
          <a:xfrm>
            <a:off x="7315200" y="27432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3" name="Rectangle 12"/>
          <p:cNvSpPr/>
          <p:nvPr userDrawn="1"/>
        </p:nvSpPr>
        <p:spPr>
          <a:xfrm>
            <a:off x="7315200" y="44958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143000"/>
            <a:ext cx="3556000" cy="1371600"/>
          </a:xfrm>
          <a:ln w="12700">
            <a:solidFill>
              <a:schemeClr val="bg1"/>
            </a:solidFill>
          </a:ln>
          <a:effectLst/>
        </p:spPr>
        <p:txBody>
          <a:bodyPr/>
          <a:lstStyle/>
          <a:p>
            <a:pPr lvl="0"/>
            <a:endParaRPr lang="en-US" noProof="0" dirty="0"/>
          </a:p>
        </p:txBody>
      </p:sp>
      <p:sp>
        <p:nvSpPr>
          <p:cNvPr id="24" name="Picture Placeholder 4"/>
          <p:cNvSpPr>
            <a:spLocks noGrp="1"/>
          </p:cNvSpPr>
          <p:nvPr>
            <p:ph type="pic" sz="quarter" idx="13"/>
          </p:nvPr>
        </p:nvSpPr>
        <p:spPr>
          <a:xfrm>
            <a:off x="7518400" y="2895600"/>
            <a:ext cx="3556000" cy="1371600"/>
          </a:xfrm>
          <a:ln w="12700">
            <a:solidFill>
              <a:schemeClr val="bg1"/>
            </a:solidFill>
          </a:ln>
          <a:effectLst/>
        </p:spPr>
        <p:txBody>
          <a:bodyPr/>
          <a:lstStyle/>
          <a:p>
            <a:pPr lvl="0"/>
            <a:endParaRPr lang="en-US" noProof="0" dirty="0"/>
          </a:p>
        </p:txBody>
      </p:sp>
      <p:sp>
        <p:nvSpPr>
          <p:cNvPr id="26" name="Picture Placeholder 4"/>
          <p:cNvSpPr>
            <a:spLocks noGrp="1"/>
          </p:cNvSpPr>
          <p:nvPr>
            <p:ph type="pic" sz="quarter" idx="14"/>
          </p:nvPr>
        </p:nvSpPr>
        <p:spPr>
          <a:xfrm>
            <a:off x="7518400" y="4648200"/>
            <a:ext cx="3556000" cy="1371600"/>
          </a:xfrm>
          <a:ln w="12700">
            <a:solidFill>
              <a:schemeClr val="bg1"/>
            </a:solidFill>
          </a:ln>
          <a:effectLst/>
        </p:spPr>
        <p:txBody>
          <a:bodyPr/>
          <a:lstStyle/>
          <a:p>
            <a:pPr lvl="0"/>
            <a:endParaRPr lang="en-US" noProof="0" dirty="0"/>
          </a:p>
        </p:txBody>
      </p:sp>
      <p:sp>
        <p:nvSpPr>
          <p:cNvPr id="14" name="Slide Number Placeholder 5"/>
          <p:cNvSpPr>
            <a:spLocks noGrp="1"/>
          </p:cNvSpPr>
          <p:nvPr>
            <p:ph type="sldNum" sz="quarter" idx="15"/>
          </p:nvPr>
        </p:nvSpPr>
        <p:spPr/>
        <p:txBody>
          <a:bodyPr/>
          <a:lstStyle>
            <a:lvl1pPr>
              <a:defRPr/>
            </a:lvl1pPr>
          </a:lstStyle>
          <a:p>
            <a:fld id="{3560ED9C-904D-41D2-8446-0C1A0ECD6423}" type="slidenum">
              <a:rPr lang="en-US" altLang="en-US"/>
              <a:pPr/>
              <a:t>‹#›</a:t>
            </a:fld>
            <a:endParaRPr lang="en-US" altLang="en-US" dirty="0"/>
          </a:p>
        </p:txBody>
      </p:sp>
    </p:spTree>
    <p:extLst>
      <p:ext uri="{BB962C8B-B14F-4D97-AF65-F5344CB8AC3E}">
        <p14:creationId xmlns:p14="http://schemas.microsoft.com/office/powerpoint/2010/main" val="2003322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_picture_text">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6096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userDrawn="1"/>
        </p:nvSpPr>
        <p:spPr>
          <a:xfrm>
            <a:off x="49784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556000" cy="1371600"/>
          </a:xfrm>
          <a:ln w="12700">
            <a:solidFill>
              <a:schemeClr val="bg1"/>
            </a:solidFill>
          </a:ln>
          <a:effectLst/>
        </p:spPr>
        <p:txBody>
          <a:bodyPr/>
          <a:lstStyle/>
          <a:p>
            <a:pPr lvl="0"/>
            <a:endParaRPr lang="en-US" noProof="0" dirty="0"/>
          </a:p>
        </p:txBody>
      </p:sp>
      <p:sp>
        <p:nvSpPr>
          <p:cNvPr id="23" name="Content Placeholder 2"/>
          <p:cNvSpPr>
            <a:spLocks noGrp="1"/>
          </p:cNvSpPr>
          <p:nvPr>
            <p:ph idx="13"/>
          </p:nvPr>
        </p:nvSpPr>
        <p:spPr>
          <a:xfrm>
            <a:off x="49784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Picture Placeholder 4"/>
          <p:cNvSpPr>
            <a:spLocks noGrp="1"/>
          </p:cNvSpPr>
          <p:nvPr>
            <p:ph type="pic" sz="quarter" idx="14"/>
          </p:nvPr>
        </p:nvSpPr>
        <p:spPr>
          <a:xfrm>
            <a:off x="5181600" y="1148081"/>
            <a:ext cx="3556000" cy="1371600"/>
          </a:xfrm>
          <a:ln w="12700">
            <a:solidFill>
              <a:schemeClr val="bg1"/>
            </a:solidFill>
          </a:ln>
          <a:effectLst/>
        </p:spPr>
        <p:txBody>
          <a:bodyPr/>
          <a:lstStyle/>
          <a:p>
            <a:pPr lvl="0"/>
            <a:endParaRPr lang="en-US" noProof="0" dirty="0"/>
          </a:p>
        </p:txBody>
      </p:sp>
      <p:sp>
        <p:nvSpPr>
          <p:cNvPr id="13" name="Slide Number Placeholder 5"/>
          <p:cNvSpPr>
            <a:spLocks noGrp="1"/>
          </p:cNvSpPr>
          <p:nvPr>
            <p:ph type="sldNum" sz="quarter" idx="15"/>
          </p:nvPr>
        </p:nvSpPr>
        <p:spPr/>
        <p:txBody>
          <a:bodyPr/>
          <a:lstStyle>
            <a:lvl1pPr>
              <a:defRPr/>
            </a:lvl1pPr>
          </a:lstStyle>
          <a:p>
            <a:fld id="{4E74AA9B-21FE-452B-AF75-D59131A55854}" type="slidenum">
              <a:rPr lang="en-US" altLang="en-US"/>
              <a:pPr/>
              <a:t>‹#›</a:t>
            </a:fld>
            <a:endParaRPr lang="en-US" altLang="en-US" dirty="0"/>
          </a:p>
        </p:txBody>
      </p:sp>
    </p:spTree>
    <p:extLst>
      <p:ext uri="{BB962C8B-B14F-4D97-AF65-F5344CB8AC3E}">
        <p14:creationId xmlns:p14="http://schemas.microsoft.com/office/powerpoint/2010/main" val="3119573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_picture_text">
    <p:spTree>
      <p:nvGrpSpPr>
        <p:cNvPr id="1" name=""/>
        <p:cNvGrpSpPr/>
        <p:nvPr/>
      </p:nvGrpSpPr>
      <p:grpSpPr>
        <a:xfrm>
          <a:off x="0" y="0"/>
          <a:ext cx="0" cy="0"/>
          <a:chOff x="0" y="0"/>
          <a:chExt cx="0" cy="0"/>
        </a:xfrm>
      </p:grpSpPr>
      <p:cxnSp>
        <p:nvCxnSpPr>
          <p:cNvPr id="9" name="Straight Connector 8"/>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3" name="Rectangle 12"/>
          <p:cNvSpPr/>
          <p:nvPr userDrawn="1"/>
        </p:nvSpPr>
        <p:spPr>
          <a:xfrm>
            <a:off x="6096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4" name="Rectangle 13"/>
          <p:cNvSpPr/>
          <p:nvPr userDrawn="1"/>
        </p:nvSpPr>
        <p:spPr>
          <a:xfrm>
            <a:off x="4470400" y="990600"/>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5" name="Rectangle 14"/>
          <p:cNvSpPr/>
          <p:nvPr userDrawn="1"/>
        </p:nvSpPr>
        <p:spPr>
          <a:xfrm>
            <a:off x="83312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5560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149600" cy="1371600"/>
          </a:xfrm>
          <a:ln w="12700">
            <a:solidFill>
              <a:schemeClr val="bg1"/>
            </a:solidFill>
          </a:ln>
          <a:effectLst/>
        </p:spPr>
        <p:txBody>
          <a:bodyPr/>
          <a:lstStyle/>
          <a:p>
            <a:pPr lvl="0"/>
            <a:endParaRPr lang="en-US" noProof="0" dirty="0"/>
          </a:p>
        </p:txBody>
      </p:sp>
      <p:sp>
        <p:nvSpPr>
          <p:cNvPr id="17" name="Picture Placeholder 4"/>
          <p:cNvSpPr>
            <a:spLocks noGrp="1"/>
          </p:cNvSpPr>
          <p:nvPr>
            <p:ph type="pic" sz="quarter" idx="14"/>
          </p:nvPr>
        </p:nvSpPr>
        <p:spPr>
          <a:xfrm>
            <a:off x="4673600" y="1143000"/>
            <a:ext cx="3149600" cy="1371600"/>
          </a:xfrm>
          <a:ln w="12700">
            <a:solidFill>
              <a:schemeClr val="bg1"/>
            </a:solidFill>
          </a:ln>
          <a:effectLst/>
        </p:spPr>
        <p:txBody>
          <a:bodyPr/>
          <a:lstStyle/>
          <a:p>
            <a:pPr lvl="0"/>
            <a:endParaRPr lang="en-US" noProof="0" dirty="0"/>
          </a:p>
        </p:txBody>
      </p:sp>
      <p:sp>
        <p:nvSpPr>
          <p:cNvPr id="20" name="Picture Placeholder 4"/>
          <p:cNvSpPr>
            <a:spLocks noGrp="1"/>
          </p:cNvSpPr>
          <p:nvPr>
            <p:ph type="pic" sz="quarter" idx="16"/>
          </p:nvPr>
        </p:nvSpPr>
        <p:spPr>
          <a:xfrm>
            <a:off x="8534400" y="1148080"/>
            <a:ext cx="3149600" cy="1371600"/>
          </a:xfrm>
          <a:ln w="12700">
            <a:solidFill>
              <a:schemeClr val="bg1"/>
            </a:solidFill>
          </a:ln>
          <a:effectLst/>
        </p:spPr>
        <p:txBody>
          <a:bodyPr/>
          <a:lstStyle/>
          <a:p>
            <a:pPr lvl="0"/>
            <a:endParaRPr lang="en-US" noProof="0" dirty="0"/>
          </a:p>
        </p:txBody>
      </p:sp>
      <p:sp>
        <p:nvSpPr>
          <p:cNvPr id="21" name="Content Placeholder 2"/>
          <p:cNvSpPr>
            <a:spLocks noGrp="1"/>
          </p:cNvSpPr>
          <p:nvPr>
            <p:ph idx="17"/>
          </p:nvPr>
        </p:nvSpPr>
        <p:spPr>
          <a:xfrm>
            <a:off x="4470400" y="2824483"/>
            <a:ext cx="3556000" cy="327151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p:cNvSpPr>
            <a:spLocks noGrp="1"/>
          </p:cNvSpPr>
          <p:nvPr>
            <p:ph idx="18"/>
          </p:nvPr>
        </p:nvSpPr>
        <p:spPr>
          <a:xfrm>
            <a:off x="8331200" y="2819403"/>
            <a:ext cx="3556000" cy="327659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Slide Number Placeholder 5"/>
          <p:cNvSpPr>
            <a:spLocks noGrp="1"/>
          </p:cNvSpPr>
          <p:nvPr>
            <p:ph type="sldNum" sz="quarter" idx="19"/>
          </p:nvPr>
        </p:nvSpPr>
        <p:spPr/>
        <p:txBody>
          <a:bodyPr/>
          <a:lstStyle>
            <a:lvl1pPr>
              <a:defRPr/>
            </a:lvl1pPr>
          </a:lstStyle>
          <a:p>
            <a:fld id="{115324C1-51A4-43E7-A118-1A84BE444355}" type="slidenum">
              <a:rPr lang="en-US" altLang="en-US"/>
              <a:pPr/>
              <a:t>‹#›</a:t>
            </a:fld>
            <a:endParaRPr lang="en-US" altLang="en-US" dirty="0"/>
          </a:p>
        </p:txBody>
      </p:sp>
    </p:spTree>
    <p:extLst>
      <p:ext uri="{BB962C8B-B14F-4D97-AF65-F5344CB8AC3E}">
        <p14:creationId xmlns:p14="http://schemas.microsoft.com/office/powerpoint/2010/main" val="294862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large image">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8" name="Picture Placeholder 7"/>
          <p:cNvSpPr>
            <a:spLocks noGrp="1"/>
          </p:cNvSpPr>
          <p:nvPr>
            <p:ph type="pic" sz="quarter" idx="11"/>
          </p:nvPr>
        </p:nvSpPr>
        <p:spPr>
          <a:xfrm>
            <a:off x="609600" y="1295400"/>
            <a:ext cx="10972800" cy="4800600"/>
          </a:xfrm>
        </p:spPr>
        <p:txBody>
          <a:bodyPr/>
          <a:lstStyle/>
          <a:p>
            <a:pPr lvl="0"/>
            <a:endParaRPr lang="en-US" noProof="0" dirty="0"/>
          </a:p>
        </p:txBody>
      </p:sp>
      <p:sp>
        <p:nvSpPr>
          <p:cNvPr id="9" name="Slide Number Placeholder 5"/>
          <p:cNvSpPr>
            <a:spLocks noGrp="1"/>
          </p:cNvSpPr>
          <p:nvPr>
            <p:ph type="sldNum" sz="quarter" idx="12"/>
          </p:nvPr>
        </p:nvSpPr>
        <p:spPr/>
        <p:txBody>
          <a:bodyPr/>
          <a:lstStyle>
            <a:lvl1pPr>
              <a:defRPr/>
            </a:lvl1pPr>
          </a:lstStyle>
          <a:p>
            <a:fld id="{E6013501-47B3-4E15-9120-7DC1DB3979A3}" type="slidenum">
              <a:rPr lang="en-US" altLang="en-US"/>
              <a:pPr/>
              <a:t>‹#›</a:t>
            </a:fld>
            <a:endParaRPr lang="en-US" altLang="en-US" dirty="0"/>
          </a:p>
        </p:txBody>
      </p:sp>
    </p:spTree>
    <p:extLst>
      <p:ext uri="{BB962C8B-B14F-4D97-AF65-F5344CB8AC3E}">
        <p14:creationId xmlns:p14="http://schemas.microsoft.com/office/powerpoint/2010/main" val="376990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641600" y="304800"/>
            <a:ext cx="690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02378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609600" y="2362203"/>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1524003"/>
            <a:ext cx="10972800" cy="761999"/>
          </a:xfrm>
        </p:spPr>
        <p:txBody>
          <a:bodyPr>
            <a:normAutofit/>
          </a:bodyPr>
          <a:lstStyle>
            <a:lvl1pPr marL="1588" indent="-1588">
              <a:buNone/>
              <a:defRPr sz="2000"/>
            </a:lvl1pPr>
          </a:lstStyle>
          <a:p>
            <a:pPr lvl="0"/>
            <a:endParaRPr lang="en-US" dirty="0"/>
          </a:p>
        </p:txBody>
      </p:sp>
      <p:sp>
        <p:nvSpPr>
          <p:cNvPr id="5" name="Slide Number Placeholder 5"/>
          <p:cNvSpPr>
            <a:spLocks noGrp="1"/>
          </p:cNvSpPr>
          <p:nvPr>
            <p:ph type="sldNum" sz="quarter" idx="14"/>
          </p:nvPr>
        </p:nvSpPr>
        <p:spPr/>
        <p:txBody>
          <a:bodyPr/>
          <a:lstStyle>
            <a:lvl1pPr>
              <a:defRPr/>
            </a:lvl1pPr>
          </a:lstStyle>
          <a:p>
            <a:fld id="{432FC0D2-5247-446A-ABC0-06F243F13033}" type="slidenum">
              <a:rPr lang="en-US" altLang="en-US"/>
              <a:pPr/>
              <a:t>‹#›</a:t>
            </a:fld>
            <a:endParaRPr lang="en-US" altLang="en-US" dirty="0"/>
          </a:p>
        </p:txBody>
      </p:sp>
    </p:spTree>
    <p:extLst>
      <p:ext uri="{BB962C8B-B14F-4D97-AF65-F5344CB8AC3E}">
        <p14:creationId xmlns:p14="http://schemas.microsoft.com/office/powerpoint/2010/main" val="39756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5146C56E-180D-44D9-87C0-6088D77071F5}" type="slidenum">
              <a:rPr lang="en-US" altLang="en-US"/>
              <a:pPr/>
              <a:t>‹#›</a:t>
            </a:fld>
            <a:endParaRPr lang="en-US" altLang="en-US" dirty="0"/>
          </a:p>
        </p:txBody>
      </p:sp>
    </p:spTree>
    <p:extLst>
      <p:ext uri="{BB962C8B-B14F-4D97-AF65-F5344CB8AC3E}">
        <p14:creationId xmlns:p14="http://schemas.microsoft.com/office/powerpoint/2010/main" val="1145941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3A84E82F-2DD1-4B4F-A910-099746201B87}" type="slidenum">
              <a:rPr lang="en-US" altLang="en-US"/>
              <a:pPr/>
              <a:t>‹#›</a:t>
            </a:fld>
            <a:endParaRPr lang="en-US" altLang="en-US" dirty="0"/>
          </a:p>
        </p:txBody>
      </p:sp>
    </p:spTree>
    <p:extLst>
      <p:ext uri="{BB962C8B-B14F-4D97-AF65-F5344CB8AC3E}">
        <p14:creationId xmlns:p14="http://schemas.microsoft.com/office/powerpoint/2010/main" val="54620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A72E76D-61DB-47E1-BAC4-4A42A653F2B4}" type="slidenum">
              <a:rPr lang="en-US" altLang="en-US"/>
              <a:pPr/>
              <a:t>‹#›</a:t>
            </a:fld>
            <a:endParaRPr lang="en-US" altLang="en-US" dirty="0"/>
          </a:p>
        </p:txBody>
      </p:sp>
    </p:spTree>
    <p:extLst>
      <p:ext uri="{BB962C8B-B14F-4D97-AF65-F5344CB8AC3E}">
        <p14:creationId xmlns:p14="http://schemas.microsoft.com/office/powerpoint/2010/main" val="1579516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B233951B-3F16-4E05-9069-B06179E61249}" type="slidenum">
              <a:rPr lang="en-US" altLang="en-US"/>
              <a:pPr/>
              <a:t>‹#›</a:t>
            </a:fld>
            <a:endParaRPr lang="en-US" altLang="en-US" dirty="0"/>
          </a:p>
        </p:txBody>
      </p:sp>
    </p:spTree>
    <p:extLst>
      <p:ext uri="{BB962C8B-B14F-4D97-AF65-F5344CB8AC3E}">
        <p14:creationId xmlns:p14="http://schemas.microsoft.com/office/powerpoint/2010/main" val="2264109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137650BC-E27D-45A0-8687-60FD68A78910}" type="slidenum">
              <a:rPr lang="en-US" altLang="en-US"/>
              <a:pPr/>
              <a:t>‹#›</a:t>
            </a:fld>
            <a:endParaRPr lang="en-US" altLang="en-US" dirty="0"/>
          </a:p>
        </p:txBody>
      </p:sp>
    </p:spTree>
    <p:extLst>
      <p:ext uri="{BB962C8B-B14F-4D97-AF65-F5344CB8AC3E}">
        <p14:creationId xmlns:p14="http://schemas.microsoft.com/office/powerpoint/2010/main" val="124079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208868" y="304800"/>
            <a:ext cx="5774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522175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946401" y="304800"/>
            <a:ext cx="6079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68480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336800" y="304800"/>
            <a:ext cx="768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838896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887135" y="304800"/>
            <a:ext cx="641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3926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352800" y="304800"/>
            <a:ext cx="5892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71841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16138"/>
            <a:ext cx="7823200" cy="38973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860800" y="304800"/>
            <a:ext cx="4588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3271087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4873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2954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EC1B4"/>
                </a:solidFill>
                <a:latin typeface="Helvetica Neue Medium" charset="0"/>
              </a:defRPr>
            </a:lvl1pPr>
          </a:lstStyle>
          <a:p>
            <a:fld id="{96021413-B981-4C7E-8CB2-4D6551EA0D66}" type="slidenum">
              <a:rPr lang="en-US" altLang="en-US"/>
              <a:pPr/>
              <a:t>‹#›</a:t>
            </a:fld>
            <a:endParaRPr lang="en-US" altLang="en-US" dirty="0"/>
          </a:p>
        </p:txBody>
      </p:sp>
    </p:spTree>
    <p:extLst>
      <p:ext uri="{BB962C8B-B14F-4D97-AF65-F5344CB8AC3E}">
        <p14:creationId xmlns:p14="http://schemas.microsoft.com/office/powerpoint/2010/main" val="1758434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p:txStyles>
    <p:titleStyle>
      <a:lvl1pPr algn="l" rtl="0" eaLnBrk="0" fontAlgn="base" hangingPunct="0">
        <a:lnSpc>
          <a:spcPct val="50000"/>
        </a:lnSpc>
        <a:spcBef>
          <a:spcPct val="0"/>
        </a:spcBef>
        <a:spcAft>
          <a:spcPct val="0"/>
        </a:spcAft>
        <a:defRPr sz="1600" kern="1200" cap="all">
          <a:solidFill>
            <a:srgbClr val="EA5E2F"/>
          </a:solidFill>
          <a:latin typeface="Helvetica Neue Medium"/>
          <a:ea typeface="ヒラギノ角ゴ Pro W3" charset="0"/>
          <a:cs typeface="Arial" pitchFamily="34" charset="0"/>
        </a:defRPr>
      </a:lvl1pPr>
      <a:lvl2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2pPr>
      <a:lvl3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3pPr>
      <a:lvl4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4pPr>
      <a:lvl5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5pPr>
      <a:lvl6pPr marL="457189" algn="ctr" rtl="0" fontAlgn="base">
        <a:spcBef>
          <a:spcPct val="0"/>
        </a:spcBef>
        <a:spcAft>
          <a:spcPct val="0"/>
        </a:spcAft>
        <a:defRPr sz="4000" b="1">
          <a:solidFill>
            <a:srgbClr val="FF6600"/>
          </a:solidFill>
          <a:latin typeface="Arial" charset="0"/>
          <a:cs typeface="Arial" charset="0"/>
        </a:defRPr>
      </a:lvl6pPr>
      <a:lvl7pPr marL="914377" algn="ctr" rtl="0" fontAlgn="base">
        <a:spcBef>
          <a:spcPct val="0"/>
        </a:spcBef>
        <a:spcAft>
          <a:spcPct val="0"/>
        </a:spcAft>
        <a:defRPr sz="4000" b="1">
          <a:solidFill>
            <a:srgbClr val="FF6600"/>
          </a:solidFill>
          <a:latin typeface="Arial" charset="0"/>
          <a:cs typeface="Arial" charset="0"/>
        </a:defRPr>
      </a:lvl7pPr>
      <a:lvl8pPr marL="1371566" algn="ctr" rtl="0" fontAlgn="base">
        <a:spcBef>
          <a:spcPct val="0"/>
        </a:spcBef>
        <a:spcAft>
          <a:spcPct val="0"/>
        </a:spcAft>
        <a:defRPr sz="4000" b="1">
          <a:solidFill>
            <a:srgbClr val="FF6600"/>
          </a:solidFill>
          <a:latin typeface="Arial" charset="0"/>
          <a:cs typeface="Arial" charset="0"/>
        </a:defRPr>
      </a:lvl8pPr>
      <a:lvl9pPr marL="1828754" algn="ctr" rtl="0" fontAlgn="base">
        <a:spcBef>
          <a:spcPct val="0"/>
        </a:spcBef>
        <a:spcAft>
          <a:spcPct val="0"/>
        </a:spcAft>
        <a:defRPr sz="4000" b="1">
          <a:solidFill>
            <a:srgbClr val="FF6600"/>
          </a:solidFill>
          <a:latin typeface="Arial" charset="0"/>
          <a:cs typeface="Arial" charset="0"/>
        </a:defRPr>
      </a:lvl9pPr>
    </p:titleStyle>
    <p:bodyStyle>
      <a:lvl1pPr marL="342891" indent="-342891" algn="l" rtl="0" eaLnBrk="0" fontAlgn="base" hangingPunct="0">
        <a:spcBef>
          <a:spcPct val="20000"/>
        </a:spcBef>
        <a:spcAft>
          <a:spcPct val="0"/>
        </a:spcAft>
        <a:buClr>
          <a:srgbClr val="EA5E2F"/>
        </a:buClr>
        <a:buFont typeface="Arial" panose="020B0604020202020204" pitchFamily="34" charset="0"/>
        <a:buChar char="•"/>
        <a:defRPr kern="1200">
          <a:solidFill>
            <a:schemeClr val="tx1"/>
          </a:solidFill>
          <a:latin typeface="Arial" pitchFamily="34" charset="0"/>
          <a:ea typeface="ヒラギノ角ゴ Pro W3" charset="0"/>
          <a:cs typeface="Arial" pitchFamily="34" charset="0"/>
        </a:defRPr>
      </a:lvl1pPr>
      <a:lvl2pPr marL="742932" indent="-285744" algn="l" rtl="0" eaLnBrk="0" fontAlgn="base" hangingPunct="0">
        <a:spcBef>
          <a:spcPct val="20000"/>
        </a:spcBef>
        <a:spcAft>
          <a:spcPct val="0"/>
        </a:spcAft>
        <a:buClr>
          <a:srgbClr val="EA5E2F"/>
        </a:buClr>
        <a:buFont typeface="Courier New" panose="02070309020205020404" pitchFamily="49" charset="0"/>
        <a:buChar char="o"/>
        <a:defRPr sz="1600" kern="1200">
          <a:solidFill>
            <a:schemeClr val="tx1"/>
          </a:solidFill>
          <a:latin typeface="Arial" pitchFamily="34" charset="0"/>
          <a:ea typeface="Arial" charset="0"/>
          <a:cs typeface="Arial" pitchFamily="34" charset="0"/>
        </a:defRPr>
      </a:lvl2pPr>
      <a:lvl3pPr marL="1142971" indent="-228594" algn="l" rtl="0" eaLnBrk="0" fontAlgn="base" hangingPunct="0">
        <a:spcBef>
          <a:spcPct val="20000"/>
        </a:spcBef>
        <a:spcAft>
          <a:spcPct val="0"/>
        </a:spcAft>
        <a:buClr>
          <a:srgbClr val="EA5E2F"/>
        </a:buClr>
        <a:buFont typeface="Wingdings" panose="05000000000000000000" pitchFamily="2" charset="2"/>
        <a:buChar char="§"/>
        <a:defRPr sz="1400" kern="1200">
          <a:solidFill>
            <a:schemeClr val="tx1"/>
          </a:solidFill>
          <a:latin typeface="Arial" pitchFamily="34" charset="0"/>
          <a:ea typeface="Arial" charset="0"/>
          <a:cs typeface="Arial" pitchFamily="34" charset="0"/>
        </a:defRPr>
      </a:lvl3pPr>
      <a:lvl4pPr marL="1600160" indent="-228594" algn="l" rtl="0" eaLnBrk="0" fontAlgn="base" hangingPunct="0">
        <a:spcBef>
          <a:spcPct val="20000"/>
        </a:spcBef>
        <a:spcAft>
          <a:spcPct val="0"/>
        </a:spcAft>
        <a:buClr>
          <a:srgbClr val="EA5E2F"/>
        </a:buClr>
        <a:buFont typeface="Arial" panose="020B0604020202020204" pitchFamily="34" charset="0"/>
        <a:buChar char="–"/>
        <a:defRPr sz="1200" kern="1200">
          <a:solidFill>
            <a:srgbClr val="EA5E2F"/>
          </a:solidFill>
          <a:latin typeface="Arial" pitchFamily="34" charset="0"/>
          <a:ea typeface="Arial" charset="0"/>
          <a:cs typeface="Arial" pitchFamily="34" charset="0"/>
        </a:defRPr>
      </a:lvl4pPr>
      <a:lvl5pPr marL="2057349" indent="-228594" algn="l" rtl="0" eaLnBrk="0" fontAlgn="base" hangingPunct="0">
        <a:spcBef>
          <a:spcPct val="20000"/>
        </a:spcBef>
        <a:spcAft>
          <a:spcPct val="0"/>
        </a:spcAft>
        <a:buClr>
          <a:srgbClr val="EA5E2F"/>
        </a:buClr>
        <a:buFont typeface="Arial" panose="020B0604020202020204" pitchFamily="34" charset="0"/>
        <a:buChar char="»"/>
        <a:defRPr sz="1000" kern="1200">
          <a:solidFill>
            <a:srgbClr val="EA5E2F"/>
          </a:solidFill>
          <a:latin typeface="Arial" pitchFamily="34" charset="0"/>
          <a:ea typeface="Arial" charset="0"/>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8.xml"/><Relationship Id="rId5" Type="http://schemas.openxmlformats.org/officeDocument/2006/relationships/image" Target="../media/image49.tiff"/><Relationship Id="rId4" Type="http://schemas.openxmlformats.org/officeDocument/2006/relationships/image" Target="../media/image48.tiff"/></Relationships>
</file>

<file path=ppt/slides/_rels/slide3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31.xml"/><Relationship Id="rId1" Type="http://schemas.openxmlformats.org/officeDocument/2006/relationships/slideLayout" Target="../slideLayouts/slideLayout28.xml"/><Relationship Id="rId5" Type="http://schemas.openxmlformats.org/officeDocument/2006/relationships/image" Target="../media/image52.jpeg"/><Relationship Id="rId4" Type="http://schemas.openxmlformats.org/officeDocument/2006/relationships/image" Target="../media/image51.tiff"/></Relationships>
</file>

<file path=ppt/slides/_rels/slide3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2.xml"/><Relationship Id="rId1" Type="http://schemas.openxmlformats.org/officeDocument/2006/relationships/slideLayout" Target="../slideLayouts/slideLayout28.xml"/><Relationship Id="rId5" Type="http://schemas.openxmlformats.org/officeDocument/2006/relationships/image" Target="../media/image55.tiff"/><Relationship Id="rId4" Type="http://schemas.openxmlformats.org/officeDocument/2006/relationships/image" Target="../media/image54.tiff"/></Relationships>
</file>

<file path=ppt/slides/_rels/slide3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3.xml"/><Relationship Id="rId1" Type="http://schemas.openxmlformats.org/officeDocument/2006/relationships/slideLayout" Target="../slideLayouts/slideLayout28.xml"/><Relationship Id="rId5" Type="http://schemas.openxmlformats.org/officeDocument/2006/relationships/image" Target="../media/image58.tiff"/><Relationship Id="rId4" Type="http://schemas.openxmlformats.org/officeDocument/2006/relationships/image" Target="../media/image57.tiff"/></Relationships>
</file>

<file path=ppt/slides/_rels/slide3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60.tiff"/></Relationships>
</file>

<file path=ppt/slides/_rels/slide3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62.tiff"/></Relationships>
</file>

<file path=ppt/slides/_rels/slide36.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36.xml"/><Relationship Id="rId1" Type="http://schemas.openxmlformats.org/officeDocument/2006/relationships/slideLayout" Target="../slideLayouts/slideLayout28.xml"/><Relationship Id="rId5" Type="http://schemas.openxmlformats.org/officeDocument/2006/relationships/image" Target="../media/image65.tiff"/><Relationship Id="rId4" Type="http://schemas.openxmlformats.org/officeDocument/2006/relationships/image" Target="../media/image64.tiff"/></Relationships>
</file>

<file path=ppt/slides/_rels/slide37.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7.xml"/><Relationship Id="rId1" Type="http://schemas.openxmlformats.org/officeDocument/2006/relationships/slideLayout" Target="../slideLayouts/slideLayout28.xml"/><Relationship Id="rId5" Type="http://schemas.openxmlformats.org/officeDocument/2006/relationships/image" Target="../media/image68.tiff"/><Relationship Id="rId4" Type="http://schemas.openxmlformats.org/officeDocument/2006/relationships/image" Target="../media/image67.tiff"/></Relationships>
</file>

<file path=ppt/slides/_rels/slide3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38.xml"/><Relationship Id="rId1" Type="http://schemas.openxmlformats.org/officeDocument/2006/relationships/slideLayout" Target="../slideLayouts/slideLayout28.xml"/><Relationship Id="rId5" Type="http://schemas.openxmlformats.org/officeDocument/2006/relationships/image" Target="../media/image71.tiff"/><Relationship Id="rId4" Type="http://schemas.openxmlformats.org/officeDocument/2006/relationships/image" Target="../media/image70.tiff"/></Relationships>
</file>

<file path=ppt/slides/_rels/slide39.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39.xml"/><Relationship Id="rId1" Type="http://schemas.openxmlformats.org/officeDocument/2006/relationships/slideLayout" Target="../slideLayouts/slideLayout28.xml"/><Relationship Id="rId5" Type="http://schemas.openxmlformats.org/officeDocument/2006/relationships/image" Target="../media/image74.tiff"/><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40.xml"/><Relationship Id="rId1" Type="http://schemas.openxmlformats.org/officeDocument/2006/relationships/slideLayout" Target="../slideLayouts/slideLayout28.xml"/><Relationship Id="rId5" Type="http://schemas.openxmlformats.org/officeDocument/2006/relationships/image" Target="../media/image77.tiff"/><Relationship Id="rId4" Type="http://schemas.openxmlformats.org/officeDocument/2006/relationships/image" Target="../media/image76.tiff"/></Relationships>
</file>

<file path=ppt/slides/_rels/slide41.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41.xml"/><Relationship Id="rId1" Type="http://schemas.openxmlformats.org/officeDocument/2006/relationships/slideLayout" Target="../slideLayouts/slideLayout28.xml"/><Relationship Id="rId5" Type="http://schemas.openxmlformats.org/officeDocument/2006/relationships/image" Target="../media/image80.tiff"/><Relationship Id="rId4" Type="http://schemas.openxmlformats.org/officeDocument/2006/relationships/image" Target="../media/image79.tiff"/></Relationships>
</file>

<file path=ppt/slides/_rels/slide42.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42.xml"/><Relationship Id="rId1" Type="http://schemas.openxmlformats.org/officeDocument/2006/relationships/slideLayout" Target="../slideLayouts/slideLayout28.xml"/><Relationship Id="rId5" Type="http://schemas.openxmlformats.org/officeDocument/2006/relationships/image" Target="../media/image83.tiff"/><Relationship Id="rId4" Type="http://schemas.openxmlformats.org/officeDocument/2006/relationships/image" Target="../media/image82.tiff"/></Relationships>
</file>

<file path=ppt/slides/_rels/slide43.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43.xml"/><Relationship Id="rId1" Type="http://schemas.openxmlformats.org/officeDocument/2006/relationships/slideLayout" Target="../slideLayouts/slideLayout28.xml"/><Relationship Id="rId5" Type="http://schemas.openxmlformats.org/officeDocument/2006/relationships/image" Target="../media/image86.tiff"/><Relationship Id="rId4" Type="http://schemas.openxmlformats.org/officeDocument/2006/relationships/image" Target="../media/image85.tif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25.xml"/><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25.xml"/><Relationship Id="rId4" Type="http://schemas.openxmlformats.org/officeDocument/2006/relationships/image" Target="../media/image97.jpeg"/></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6.xml"/><Relationship Id="rId1" Type="http://schemas.openxmlformats.org/officeDocument/2006/relationships/slideLayout" Target="../slideLayouts/slideLayout28.xml"/><Relationship Id="rId5" Type="http://schemas.openxmlformats.org/officeDocument/2006/relationships/image" Target="../media/image100.jpeg"/><Relationship Id="rId4" Type="http://schemas.openxmlformats.org/officeDocument/2006/relationships/image" Target="../media/image99.jpeg"/></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7.xml"/><Relationship Id="rId1" Type="http://schemas.openxmlformats.org/officeDocument/2006/relationships/slideLayout" Target="../slideLayouts/slideLayout28.xml"/><Relationship Id="rId5" Type="http://schemas.openxmlformats.org/officeDocument/2006/relationships/image" Target="../media/image103.jpeg"/><Relationship Id="rId4" Type="http://schemas.openxmlformats.org/officeDocument/2006/relationships/image" Target="../media/image102.jpeg"/></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8.xml"/><Relationship Id="rId1" Type="http://schemas.openxmlformats.org/officeDocument/2006/relationships/slideLayout" Target="../slideLayouts/slideLayout28.xml"/><Relationship Id="rId5" Type="http://schemas.openxmlformats.org/officeDocument/2006/relationships/image" Target="../media/image106.jpeg"/><Relationship Id="rId4" Type="http://schemas.openxmlformats.org/officeDocument/2006/relationships/image" Target="../media/image105.jpeg"/></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9.xml"/><Relationship Id="rId1" Type="http://schemas.openxmlformats.org/officeDocument/2006/relationships/slideLayout" Target="../slideLayouts/slideLayout28.xml"/><Relationship Id="rId5" Type="http://schemas.openxmlformats.org/officeDocument/2006/relationships/image" Target="../media/image109.jpeg"/><Relationship Id="rId4" Type="http://schemas.openxmlformats.org/officeDocument/2006/relationships/image" Target="../media/image10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782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 Brigade System</a:t>
            </a:r>
          </a:p>
        </p:txBody>
      </p:sp>
      <p:sp>
        <p:nvSpPr>
          <p:cNvPr id="4" name="Text Placeholder 3"/>
          <p:cNvSpPr>
            <a:spLocks noGrp="1"/>
          </p:cNvSpPr>
          <p:nvPr>
            <p:ph idx="1"/>
          </p:nvPr>
        </p:nvSpPr>
        <p:spPr/>
        <p:txBody>
          <a:bodyPr/>
          <a:lstStyle/>
          <a:p>
            <a:pPr marL="285744" indent="-285744"/>
            <a:r>
              <a:rPr lang="en-US" dirty="0"/>
              <a:t>System of staffing a kitchen</a:t>
            </a:r>
          </a:p>
          <a:p>
            <a:pPr marL="285744" indent="-285744"/>
            <a:r>
              <a:rPr lang="en-US" dirty="0"/>
              <a:t>Each worker is assigned specific tasks</a:t>
            </a:r>
          </a:p>
          <a:p>
            <a:pPr lvl="1"/>
            <a:r>
              <a:rPr lang="en-US" dirty="0"/>
              <a:t>Related by cooking method, equipment, or type of food produced</a:t>
            </a:r>
          </a:p>
        </p:txBody>
      </p:sp>
    </p:spTree>
    <p:extLst>
      <p:ext uri="{BB962C8B-B14F-4D97-AF65-F5344CB8AC3E}">
        <p14:creationId xmlns:p14="http://schemas.microsoft.com/office/powerpoint/2010/main" val="667127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Kitchen Brigade System</a:t>
            </a:r>
          </a:p>
        </p:txBody>
      </p:sp>
      <p:sp>
        <p:nvSpPr>
          <p:cNvPr id="4" name="Text Placeholder 3"/>
          <p:cNvSpPr>
            <a:spLocks noGrp="1"/>
          </p:cNvSpPr>
          <p:nvPr>
            <p:ph idx="1"/>
          </p:nvPr>
        </p:nvSpPr>
        <p:spPr/>
        <p:txBody>
          <a:bodyPr/>
          <a:lstStyle/>
          <a:p>
            <a:pPr marL="0" indent="0">
              <a:buNone/>
            </a:pPr>
            <a:r>
              <a:rPr lang="en-US" dirty="0"/>
              <a:t>Chef:</a:t>
            </a:r>
          </a:p>
          <a:p>
            <a:pPr marL="285744" indent="-285744"/>
            <a:r>
              <a:rPr lang="en-US" dirty="0"/>
              <a:t>All kitchen operations</a:t>
            </a:r>
          </a:p>
          <a:p>
            <a:endParaRPr lang="en-US" dirty="0"/>
          </a:p>
          <a:p>
            <a:pPr marL="0" indent="0">
              <a:buNone/>
            </a:pPr>
            <a:r>
              <a:rPr lang="en-US" dirty="0"/>
              <a:t>Sous chef:</a:t>
            </a:r>
          </a:p>
          <a:p>
            <a:pPr marL="285744" indent="-285744"/>
            <a:r>
              <a:rPr lang="en-US" dirty="0"/>
              <a:t>Second chef</a:t>
            </a:r>
          </a:p>
          <a:p>
            <a:pPr marL="285744" indent="-285744"/>
            <a:r>
              <a:rPr lang="en-US" dirty="0"/>
              <a:t>Schedules personnel</a:t>
            </a:r>
          </a:p>
          <a:p>
            <a:pPr marL="285744" indent="-285744"/>
            <a:r>
              <a:rPr lang="en-US" dirty="0"/>
              <a:t>Covers chef’s or station chef’s work</a:t>
            </a:r>
          </a:p>
          <a:p>
            <a:pPr marL="285744" indent="-285744"/>
            <a:r>
              <a:rPr lang="en-US" dirty="0"/>
              <a:t>Accepts orders</a:t>
            </a:r>
          </a:p>
          <a:p>
            <a:pPr marL="285744" indent="-285744"/>
            <a:r>
              <a:rPr lang="en-US" dirty="0"/>
              <a:t>Relays to stations</a:t>
            </a:r>
          </a:p>
          <a:p>
            <a:pPr marL="285744" indent="-285744"/>
            <a:r>
              <a:rPr lang="en-US" dirty="0"/>
              <a:t>Reviews dishes</a:t>
            </a:r>
          </a:p>
        </p:txBody>
      </p:sp>
    </p:spTree>
    <p:extLst>
      <p:ext uri="{BB962C8B-B14F-4D97-AF65-F5344CB8AC3E}">
        <p14:creationId xmlns:p14="http://schemas.microsoft.com/office/powerpoint/2010/main" val="3803775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Kitchen Brigade System</a:t>
            </a:r>
          </a:p>
        </p:txBody>
      </p:sp>
      <p:sp>
        <p:nvSpPr>
          <p:cNvPr id="4" name="Text Placeholder 3"/>
          <p:cNvSpPr>
            <a:spLocks noGrp="1"/>
          </p:cNvSpPr>
          <p:nvPr>
            <p:ph idx="1"/>
          </p:nvPr>
        </p:nvSpPr>
        <p:spPr/>
        <p:txBody>
          <a:bodyPr>
            <a:normAutofit/>
          </a:bodyPr>
          <a:lstStyle/>
          <a:p>
            <a:pPr marL="0" indent="0">
              <a:buNone/>
            </a:pPr>
            <a:r>
              <a:rPr lang="en-US" dirty="0"/>
              <a:t>Station chef:</a:t>
            </a:r>
          </a:p>
          <a:p>
            <a:pPr marL="285744" indent="-285744"/>
            <a:r>
              <a:rPr lang="en-US" dirty="0"/>
              <a:t>Produces menu items</a:t>
            </a:r>
          </a:p>
          <a:p>
            <a:pPr marL="285744" indent="-285744"/>
            <a:r>
              <a:rPr lang="en-US" dirty="0"/>
              <a:t>Supervision of chef or sous chef</a:t>
            </a:r>
          </a:p>
          <a:p>
            <a:pPr marL="285744" indent="-285744"/>
            <a:r>
              <a:rPr lang="en-US" dirty="0"/>
              <a:t>Assigned a specific task</a:t>
            </a:r>
          </a:p>
          <a:p>
            <a:pPr marL="285744" indent="-285744"/>
            <a:r>
              <a:rPr lang="en-US" dirty="0"/>
              <a:t>Based on cooking method, equipment, or item category</a:t>
            </a:r>
          </a:p>
          <a:p>
            <a:pPr marL="285744" indent="-285744"/>
            <a:r>
              <a:rPr lang="en-US" dirty="0"/>
              <a:t>Includes line cooks</a:t>
            </a:r>
          </a:p>
          <a:p>
            <a:endParaRPr lang="en-US" dirty="0"/>
          </a:p>
        </p:txBody>
      </p:sp>
    </p:spTree>
    <p:extLst>
      <p:ext uri="{BB962C8B-B14F-4D97-AF65-F5344CB8AC3E}">
        <p14:creationId xmlns:p14="http://schemas.microsoft.com/office/powerpoint/2010/main" val="3579767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Kitchen Brigade System</a:t>
            </a:r>
          </a:p>
        </p:txBody>
      </p:sp>
      <p:sp>
        <p:nvSpPr>
          <p:cNvPr id="4" name="Text Placeholder 3"/>
          <p:cNvSpPr>
            <a:spLocks noGrp="1"/>
          </p:cNvSpPr>
          <p:nvPr>
            <p:ph idx="1"/>
          </p:nvPr>
        </p:nvSpPr>
        <p:spPr/>
        <p:txBody>
          <a:bodyPr/>
          <a:lstStyle/>
          <a:p>
            <a:pPr marL="0" indent="0">
              <a:buNone/>
            </a:pPr>
            <a:r>
              <a:rPr lang="en-US" dirty="0"/>
              <a:t>Pastry chef:</a:t>
            </a:r>
          </a:p>
          <a:p>
            <a:pPr marL="285744" indent="-285744"/>
            <a:r>
              <a:rPr lang="en-US" dirty="0"/>
              <a:t>Baked goods, desserts, pastries</a:t>
            </a:r>
          </a:p>
          <a:p>
            <a:pPr marL="285744" indent="-285744"/>
            <a:r>
              <a:rPr lang="en-US" dirty="0"/>
              <a:t>Separate kitchen or section</a:t>
            </a:r>
          </a:p>
          <a:p>
            <a:endParaRPr lang="en-US" dirty="0"/>
          </a:p>
          <a:p>
            <a:pPr marL="0" indent="0">
              <a:buNone/>
            </a:pPr>
            <a:r>
              <a:rPr lang="en-US" dirty="0"/>
              <a:t>Expediter:</a:t>
            </a:r>
          </a:p>
          <a:p>
            <a:pPr marL="285744" indent="-285744"/>
            <a:r>
              <a:rPr lang="en-US" dirty="0"/>
              <a:t>Communicates orders</a:t>
            </a:r>
          </a:p>
          <a:p>
            <a:pPr marL="285744" indent="-285744"/>
            <a:r>
              <a:rPr lang="en-US" dirty="0"/>
              <a:t>Checks that food cooked in correct order</a:t>
            </a:r>
          </a:p>
          <a:p>
            <a:pPr marL="285744" indent="-285744"/>
            <a:r>
              <a:rPr lang="en-US" dirty="0"/>
              <a:t>Waitstaff serves food warm and ready</a:t>
            </a:r>
          </a:p>
        </p:txBody>
      </p:sp>
    </p:spTree>
    <p:extLst>
      <p:ext uri="{BB962C8B-B14F-4D97-AF65-F5344CB8AC3E}">
        <p14:creationId xmlns:p14="http://schemas.microsoft.com/office/powerpoint/2010/main" val="67371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Dining-Room Brigade System</a:t>
            </a:r>
          </a:p>
        </p:txBody>
      </p:sp>
      <p:sp>
        <p:nvSpPr>
          <p:cNvPr id="4" name="Text Placeholder 3"/>
          <p:cNvSpPr>
            <a:spLocks noGrp="1"/>
          </p:cNvSpPr>
          <p:nvPr>
            <p:ph idx="1"/>
          </p:nvPr>
        </p:nvSpPr>
        <p:spPr/>
        <p:txBody>
          <a:bodyPr/>
          <a:lstStyle/>
          <a:p>
            <a:pPr marL="0" indent="0">
              <a:buNone/>
            </a:pPr>
            <a:r>
              <a:rPr lang="en-US" dirty="0"/>
              <a:t>Dining-room manager:</a:t>
            </a:r>
          </a:p>
          <a:p>
            <a:pPr marL="285744" indent="-285744"/>
            <a:r>
              <a:rPr lang="en-US" dirty="0"/>
              <a:t>Maître d’</a:t>
            </a:r>
          </a:p>
          <a:p>
            <a:pPr marL="285744" indent="-285744"/>
            <a:r>
              <a:rPr lang="en-US" dirty="0"/>
              <a:t>Leads dining-room brigade</a:t>
            </a:r>
          </a:p>
          <a:p>
            <a:pPr marL="285744" indent="-285744"/>
            <a:r>
              <a:rPr lang="en-US" dirty="0"/>
              <a:t>Trains all service personnel</a:t>
            </a:r>
          </a:p>
          <a:p>
            <a:pPr marL="285744" indent="-285744"/>
            <a:r>
              <a:rPr lang="en-US" dirty="0"/>
              <a:t>Oversees wine selections</a:t>
            </a:r>
          </a:p>
          <a:p>
            <a:pPr marL="285744" indent="-285744"/>
            <a:r>
              <a:rPr lang="en-US" dirty="0"/>
              <a:t>Develops menu with chef</a:t>
            </a:r>
          </a:p>
          <a:p>
            <a:pPr marL="285744" indent="-285744"/>
            <a:r>
              <a:rPr lang="en-US" dirty="0"/>
              <a:t>Organizes seating chart</a:t>
            </a:r>
          </a:p>
          <a:p>
            <a:pPr marL="285744" indent="-285744"/>
            <a:r>
              <a:rPr lang="en-US" dirty="0"/>
              <a:t>Seats guests</a:t>
            </a:r>
          </a:p>
        </p:txBody>
      </p:sp>
    </p:spTree>
    <p:extLst>
      <p:ext uri="{BB962C8B-B14F-4D97-AF65-F5344CB8AC3E}">
        <p14:creationId xmlns:p14="http://schemas.microsoft.com/office/powerpoint/2010/main" val="1317235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Dining-Room Brigade System</a:t>
            </a:r>
          </a:p>
        </p:txBody>
      </p:sp>
      <p:sp>
        <p:nvSpPr>
          <p:cNvPr id="4" name="Text Placeholder 3"/>
          <p:cNvSpPr>
            <a:spLocks noGrp="1"/>
          </p:cNvSpPr>
          <p:nvPr>
            <p:ph idx="1"/>
          </p:nvPr>
        </p:nvSpPr>
        <p:spPr/>
        <p:txBody>
          <a:bodyPr/>
          <a:lstStyle/>
          <a:p>
            <a:pPr marL="0" indent="0">
              <a:buNone/>
            </a:pPr>
            <a:r>
              <a:rPr lang="en-US" dirty="0"/>
              <a:t>Wine steward:</a:t>
            </a:r>
          </a:p>
          <a:p>
            <a:pPr marL="285744" indent="-285744"/>
            <a:r>
              <a:rPr lang="en-US" dirty="0"/>
              <a:t>Wine service</a:t>
            </a:r>
          </a:p>
          <a:p>
            <a:pPr marL="285744" indent="-285744"/>
            <a:r>
              <a:rPr lang="en-US" dirty="0"/>
              <a:t>Purchases wines</a:t>
            </a:r>
          </a:p>
          <a:p>
            <a:pPr marL="285744" indent="-285744"/>
            <a:r>
              <a:rPr lang="en-US" dirty="0"/>
              <a:t>Assists guests selecting wine</a:t>
            </a:r>
          </a:p>
          <a:p>
            <a:pPr marL="285744" indent="-285744"/>
            <a:r>
              <a:rPr lang="en-US" dirty="0"/>
              <a:t>Serves wine</a:t>
            </a:r>
          </a:p>
          <a:p>
            <a:endParaRPr lang="en-US" dirty="0"/>
          </a:p>
          <a:p>
            <a:pPr marL="0" indent="0">
              <a:buNone/>
            </a:pPr>
            <a:r>
              <a:rPr lang="en-US" dirty="0"/>
              <a:t>Headwaiter:</a:t>
            </a:r>
          </a:p>
          <a:p>
            <a:pPr marL="285744" indent="-285744"/>
            <a:r>
              <a:rPr lang="en-US" dirty="0"/>
              <a:t>Service throughout dining room or section</a:t>
            </a:r>
          </a:p>
        </p:txBody>
      </p:sp>
    </p:spTree>
    <p:extLst>
      <p:ext uri="{BB962C8B-B14F-4D97-AF65-F5344CB8AC3E}">
        <p14:creationId xmlns:p14="http://schemas.microsoft.com/office/powerpoint/2010/main" val="2379672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Dining-Room Brigade System</a:t>
            </a:r>
          </a:p>
        </p:txBody>
      </p:sp>
      <p:sp>
        <p:nvSpPr>
          <p:cNvPr id="4" name="Text Placeholder 3"/>
          <p:cNvSpPr>
            <a:spLocks noGrp="1"/>
          </p:cNvSpPr>
          <p:nvPr>
            <p:ph idx="1"/>
          </p:nvPr>
        </p:nvSpPr>
        <p:spPr/>
        <p:txBody>
          <a:bodyPr/>
          <a:lstStyle/>
          <a:p>
            <a:pPr marL="0" indent="0">
              <a:buNone/>
            </a:pPr>
            <a:r>
              <a:rPr lang="en-US" dirty="0"/>
              <a:t>Captain:</a:t>
            </a:r>
          </a:p>
          <a:p>
            <a:pPr marL="285744" indent="-285744"/>
            <a:r>
              <a:rPr lang="en-US" dirty="0"/>
              <a:t>Explains menu to guests</a:t>
            </a:r>
          </a:p>
          <a:p>
            <a:pPr marL="285744" indent="-285744"/>
            <a:r>
              <a:rPr lang="en-US" dirty="0"/>
              <a:t>Takes orders</a:t>
            </a:r>
          </a:p>
          <a:p>
            <a:pPr marL="285744" indent="-285744"/>
            <a:r>
              <a:rPr lang="en-US" dirty="0"/>
              <a:t>Table-side preparations</a:t>
            </a:r>
          </a:p>
          <a:p>
            <a:endParaRPr lang="en-US" dirty="0"/>
          </a:p>
          <a:p>
            <a:pPr marL="0" indent="0">
              <a:buNone/>
            </a:pPr>
            <a:r>
              <a:rPr lang="en-US" dirty="0"/>
              <a:t>Front waiter:</a:t>
            </a:r>
          </a:p>
          <a:p>
            <a:pPr marL="285744" indent="-285744"/>
            <a:r>
              <a:rPr lang="en-US" dirty="0"/>
              <a:t>Tables set properly for each course</a:t>
            </a:r>
          </a:p>
          <a:p>
            <a:pPr marL="285744" indent="-285744"/>
            <a:r>
              <a:rPr lang="en-US" dirty="0"/>
              <a:t>Food orders delivered to correct tables</a:t>
            </a:r>
          </a:p>
          <a:p>
            <a:pPr marL="285744" indent="-285744"/>
            <a:r>
              <a:rPr lang="en-US" dirty="0"/>
              <a:t>Needs of guests met</a:t>
            </a:r>
          </a:p>
          <a:p>
            <a:endParaRPr lang="en-US" dirty="0"/>
          </a:p>
          <a:p>
            <a:pPr marL="0" indent="0">
              <a:buNone/>
            </a:pPr>
            <a:r>
              <a:rPr lang="en-US" dirty="0"/>
              <a:t>Back waiter:</a:t>
            </a:r>
          </a:p>
          <a:p>
            <a:pPr marL="285744" indent="-285744"/>
            <a:r>
              <a:rPr lang="en-US" dirty="0"/>
              <a:t>Clears plates</a:t>
            </a:r>
          </a:p>
          <a:p>
            <a:pPr marL="285744" indent="-285744"/>
            <a:r>
              <a:rPr lang="en-US" dirty="0"/>
              <a:t>Refills water glasses</a:t>
            </a:r>
          </a:p>
          <a:p>
            <a:pPr marL="285744" indent="-285744"/>
            <a:r>
              <a:rPr lang="en-US" dirty="0"/>
              <a:t>Other general tasks</a:t>
            </a:r>
          </a:p>
        </p:txBody>
      </p:sp>
    </p:spTree>
    <p:extLst>
      <p:ext uri="{BB962C8B-B14F-4D97-AF65-F5344CB8AC3E}">
        <p14:creationId xmlns:p14="http://schemas.microsoft.com/office/powerpoint/2010/main" val="344628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Mise en Place</a:t>
            </a:r>
          </a:p>
        </p:txBody>
      </p:sp>
      <p:sp>
        <p:nvSpPr>
          <p:cNvPr id="4" name="Text Placeholder 3"/>
          <p:cNvSpPr>
            <a:spLocks noGrp="1"/>
          </p:cNvSpPr>
          <p:nvPr>
            <p:ph idx="1"/>
          </p:nvPr>
        </p:nvSpPr>
        <p:spPr/>
        <p:txBody>
          <a:bodyPr/>
          <a:lstStyle/>
          <a:p>
            <a:pPr marL="285744" indent="-285744"/>
            <a:r>
              <a:rPr lang="en-US" dirty="0"/>
              <a:t>Getting ready to work</a:t>
            </a:r>
          </a:p>
          <a:p>
            <a:pPr marL="285744" indent="-285744"/>
            <a:r>
              <a:rPr lang="en-US" dirty="0"/>
              <a:t>French for “to put in place”</a:t>
            </a:r>
          </a:p>
          <a:p>
            <a:pPr marL="285744" indent="-285744"/>
            <a:r>
              <a:rPr lang="en-US" dirty="0"/>
              <a:t>Preparation and assembly of</a:t>
            </a:r>
          </a:p>
          <a:p>
            <a:pPr lvl="1"/>
            <a:r>
              <a:rPr lang="en-US" dirty="0"/>
              <a:t>Ingredients</a:t>
            </a:r>
          </a:p>
          <a:p>
            <a:pPr lvl="1"/>
            <a:r>
              <a:rPr lang="en-US" dirty="0"/>
              <a:t>Pans</a:t>
            </a:r>
          </a:p>
          <a:p>
            <a:pPr lvl="1"/>
            <a:r>
              <a:rPr lang="en-US" dirty="0"/>
              <a:t>Utensils</a:t>
            </a:r>
          </a:p>
          <a:p>
            <a:pPr lvl="1"/>
            <a:r>
              <a:rPr lang="en-US" dirty="0"/>
              <a:t>Equipment</a:t>
            </a:r>
          </a:p>
          <a:p>
            <a:pPr lvl="1"/>
            <a:r>
              <a:rPr lang="en-US" dirty="0"/>
              <a:t>Serving pieces</a:t>
            </a:r>
          </a:p>
          <a:p>
            <a:pPr lvl="1">
              <a:buFont typeface="Arial" panose="020B0604020202020204" pitchFamily="34" charset="0"/>
              <a:buChar char="•"/>
            </a:pPr>
            <a:endParaRPr lang="en-US" dirty="0"/>
          </a:p>
          <a:p>
            <a:pPr marL="285744" indent="-285744"/>
            <a:r>
              <a:rPr lang="en-US" dirty="0"/>
              <a:t>Preparation of dish</a:t>
            </a:r>
          </a:p>
          <a:p>
            <a:pPr marL="285744" indent="-285744"/>
            <a:r>
              <a:rPr lang="en-US" dirty="0"/>
              <a:t>Setup before</a:t>
            </a:r>
          </a:p>
          <a:p>
            <a:pPr marL="285744" indent="-285744"/>
            <a:r>
              <a:rPr lang="en-US" dirty="0"/>
              <a:t>Cleaning while preparing</a:t>
            </a:r>
          </a:p>
        </p:txBody>
      </p:sp>
    </p:spTree>
    <p:extLst>
      <p:ext uri="{BB962C8B-B14F-4D97-AF65-F5344CB8AC3E}">
        <p14:creationId xmlns:p14="http://schemas.microsoft.com/office/powerpoint/2010/main" val="136547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Mise en Place</a:t>
            </a:r>
          </a:p>
        </p:txBody>
      </p:sp>
      <p:sp>
        <p:nvSpPr>
          <p:cNvPr id="4" name="Text Placeholder 3"/>
          <p:cNvSpPr>
            <a:spLocks noGrp="1"/>
          </p:cNvSpPr>
          <p:nvPr>
            <p:ph idx="1"/>
          </p:nvPr>
        </p:nvSpPr>
        <p:spPr/>
        <p:txBody>
          <a:bodyPr/>
          <a:lstStyle/>
          <a:p>
            <a:pPr marL="0" indent="0">
              <a:buNone/>
            </a:pPr>
            <a:r>
              <a:rPr lang="en-US" i="1" dirty="0"/>
              <a:t>Mise en place </a:t>
            </a:r>
            <a:r>
              <a:rPr lang="en-US" dirty="0"/>
              <a:t>solves two problems:</a:t>
            </a:r>
          </a:p>
          <a:p>
            <a:endParaRPr lang="en-US" dirty="0"/>
          </a:p>
          <a:p>
            <a:pPr>
              <a:buAutoNum type="arabicPeriod"/>
            </a:pPr>
            <a:r>
              <a:rPr lang="en-US" dirty="0"/>
              <a:t>Plan and prepare before service</a:t>
            </a:r>
          </a:p>
          <a:p>
            <a:pPr lvl="1"/>
            <a:r>
              <a:rPr lang="en-US" dirty="0"/>
              <a:t>Everything runs smoothly</a:t>
            </a:r>
          </a:p>
          <a:p>
            <a:endParaRPr lang="en-US" dirty="0"/>
          </a:p>
          <a:p>
            <a:pPr>
              <a:buAutoNum type="arabicPeriod" startAt="2"/>
            </a:pPr>
            <a:r>
              <a:rPr lang="en-US" dirty="0"/>
              <a:t>Food items made at proper time</a:t>
            </a:r>
          </a:p>
          <a:p>
            <a:pPr lvl="1"/>
            <a:r>
              <a:rPr lang="en-US" dirty="0"/>
              <a:t>Ensures quality levels are maintained</a:t>
            </a:r>
          </a:p>
        </p:txBody>
      </p:sp>
    </p:spTree>
    <p:extLst>
      <p:ext uri="{BB962C8B-B14F-4D97-AF65-F5344CB8AC3E}">
        <p14:creationId xmlns:p14="http://schemas.microsoft.com/office/powerpoint/2010/main" val="1162934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Ahead</a:t>
            </a:r>
          </a:p>
        </p:txBody>
      </p:sp>
      <p:sp>
        <p:nvSpPr>
          <p:cNvPr id="4" name="Text Placeholder 3"/>
          <p:cNvSpPr>
            <a:spLocks noGrp="1"/>
          </p:cNvSpPr>
          <p:nvPr>
            <p:ph idx="1"/>
          </p:nvPr>
        </p:nvSpPr>
        <p:spPr/>
        <p:txBody>
          <a:bodyPr/>
          <a:lstStyle/>
          <a:p>
            <a:pPr>
              <a:buAutoNum type="arabicPeriod"/>
            </a:pPr>
            <a:r>
              <a:rPr lang="en-US" dirty="0"/>
              <a:t>Identify each ingredient and equipment</a:t>
            </a:r>
          </a:p>
          <a:p>
            <a:pPr>
              <a:buAutoNum type="arabicPeriod"/>
            </a:pPr>
            <a:r>
              <a:rPr lang="en-US" dirty="0"/>
              <a:t>Write a timeline</a:t>
            </a:r>
          </a:p>
          <a:p>
            <a:pPr>
              <a:buAutoNum type="arabicPeriod"/>
            </a:pPr>
            <a:r>
              <a:rPr lang="en-US" dirty="0"/>
              <a:t>Assemble the workstation, tools, and ingredients</a:t>
            </a:r>
          </a:p>
          <a:p>
            <a:pPr>
              <a:buAutoNum type="arabicPeriod"/>
            </a:pPr>
            <a:r>
              <a:rPr lang="en-US" dirty="0"/>
              <a:t>Perform advance preparation</a:t>
            </a:r>
          </a:p>
          <a:p>
            <a:pPr>
              <a:buAutoNum type="arabicPeriod"/>
            </a:pPr>
            <a:r>
              <a:rPr lang="en-US" dirty="0"/>
              <a:t>Balance working quickly and high-quality food</a:t>
            </a:r>
          </a:p>
          <a:p>
            <a:pPr>
              <a:buAutoNum type="arabicPeriod"/>
            </a:pPr>
            <a:r>
              <a:rPr lang="en-US" dirty="0"/>
              <a:t>Clean station</a:t>
            </a:r>
          </a:p>
          <a:p>
            <a:pPr>
              <a:buAutoNum type="arabicPeriod"/>
            </a:pPr>
            <a:r>
              <a:rPr lang="en-US" dirty="0"/>
              <a:t>Improvements?</a:t>
            </a:r>
          </a:p>
        </p:txBody>
      </p:sp>
    </p:spTree>
    <p:extLst>
      <p:ext uri="{BB962C8B-B14F-4D97-AF65-F5344CB8AC3E}">
        <p14:creationId xmlns:p14="http://schemas.microsoft.com/office/powerpoint/2010/main" val="400588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Workstations</a:t>
            </a:r>
          </a:p>
        </p:txBody>
      </p:sp>
      <p:sp>
        <p:nvSpPr>
          <p:cNvPr id="4" name="Text Placeholder 3"/>
          <p:cNvSpPr>
            <a:spLocks noGrp="1"/>
          </p:cNvSpPr>
          <p:nvPr>
            <p:ph idx="1"/>
          </p:nvPr>
        </p:nvSpPr>
        <p:spPr/>
        <p:txBody>
          <a:bodyPr/>
          <a:lstStyle/>
          <a:p>
            <a:pPr marL="285744" indent="-285744"/>
            <a:r>
              <a:rPr lang="en-US" dirty="0"/>
              <a:t>Work area dedicated to particular task</a:t>
            </a:r>
          </a:p>
          <a:p>
            <a:pPr marL="285744" indent="-285744"/>
            <a:r>
              <a:rPr lang="en-US" dirty="0"/>
              <a:t>Keep kitchen running smoothly</a:t>
            </a:r>
          </a:p>
          <a:p>
            <a:pPr marL="285744" indent="-285744"/>
            <a:r>
              <a:rPr lang="en-US" dirty="0"/>
              <a:t>Number of workstations</a:t>
            </a:r>
          </a:p>
          <a:p>
            <a:pPr lvl="1"/>
            <a:r>
              <a:rPr lang="en-US" dirty="0"/>
              <a:t>Budget</a:t>
            </a:r>
          </a:p>
          <a:p>
            <a:pPr lvl="1"/>
            <a:r>
              <a:rPr lang="en-US" dirty="0"/>
              <a:t>Space</a:t>
            </a:r>
          </a:p>
          <a:p>
            <a:pPr marL="285744" indent="-285744"/>
            <a:r>
              <a:rPr lang="en-US" dirty="0"/>
              <a:t>Work section</a:t>
            </a:r>
          </a:p>
          <a:p>
            <a:pPr lvl="1"/>
            <a:r>
              <a:rPr lang="en-US" dirty="0"/>
              <a:t>Workstation grouped with similar equipment</a:t>
            </a:r>
          </a:p>
        </p:txBody>
      </p:sp>
      <p:pic>
        <p:nvPicPr>
          <p:cNvPr id="8" name="Picture Placeholder 7"/>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38903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Timetable for vegetable stir-fry</a:t>
            </a:r>
          </a:p>
        </p:txBody>
      </p:sp>
      <p:pic>
        <p:nvPicPr>
          <p:cNvPr id="6" name="Picture 5"/>
          <p:cNvPicPr>
            <a:picLocks noChangeAspect="1"/>
          </p:cNvPicPr>
          <p:nvPr/>
        </p:nvPicPr>
        <p:blipFill>
          <a:blip r:embed="rId3"/>
          <a:stretch>
            <a:fillRect/>
          </a:stretch>
        </p:blipFill>
        <p:spPr>
          <a:xfrm>
            <a:off x="641684" y="1327746"/>
            <a:ext cx="11273255" cy="3701122"/>
          </a:xfrm>
          <a:prstGeom prst="rect">
            <a:avLst/>
          </a:prstGeom>
        </p:spPr>
      </p:pic>
    </p:spTree>
    <p:extLst>
      <p:ext uri="{BB962C8B-B14F-4D97-AF65-F5344CB8AC3E}">
        <p14:creationId xmlns:p14="http://schemas.microsoft.com/office/powerpoint/2010/main" val="668926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Mise en Place</a:t>
            </a:r>
            <a:endParaRPr lang="en-US" dirty="0"/>
          </a:p>
        </p:txBody>
      </p:sp>
      <p:sp>
        <p:nvSpPr>
          <p:cNvPr id="4" name="Text Placeholder 3"/>
          <p:cNvSpPr>
            <a:spLocks noGrp="1"/>
          </p:cNvSpPr>
          <p:nvPr>
            <p:ph idx="1"/>
          </p:nvPr>
        </p:nvSpPr>
        <p:spPr/>
        <p:txBody>
          <a:bodyPr/>
          <a:lstStyle/>
          <a:p>
            <a:pPr marL="0" indent="0">
              <a:buNone/>
            </a:pPr>
            <a:r>
              <a:rPr lang="en-US" dirty="0"/>
              <a:t>Steps of pre-preparation:</a:t>
            </a:r>
          </a:p>
          <a:p>
            <a:r>
              <a:rPr lang="en-US" dirty="0"/>
              <a:t>Assemble tools</a:t>
            </a:r>
          </a:p>
          <a:p>
            <a:r>
              <a:rPr lang="en-US" dirty="0"/>
              <a:t>Assemble ingredients</a:t>
            </a:r>
          </a:p>
          <a:p>
            <a:r>
              <a:rPr lang="en-US" dirty="0"/>
              <a:t>Wash, trim, cut, prepare, and measure ingredients</a:t>
            </a:r>
          </a:p>
          <a:p>
            <a:r>
              <a:rPr lang="en-US" dirty="0"/>
              <a:t>Prepare equipment</a:t>
            </a:r>
          </a:p>
        </p:txBody>
      </p:sp>
    </p:spTree>
    <p:extLst>
      <p:ext uri="{BB962C8B-B14F-4D97-AF65-F5344CB8AC3E}">
        <p14:creationId xmlns:p14="http://schemas.microsoft.com/office/powerpoint/2010/main" val="3791054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Mise en Place</a:t>
            </a:r>
            <a:endParaRPr lang="en-US" dirty="0"/>
          </a:p>
        </p:txBody>
      </p:sp>
      <p:sp>
        <p:nvSpPr>
          <p:cNvPr id="4" name="Text Placeholder 3"/>
          <p:cNvSpPr>
            <a:spLocks noGrp="1"/>
          </p:cNvSpPr>
          <p:nvPr>
            <p:ph idx="1"/>
          </p:nvPr>
        </p:nvSpPr>
        <p:spPr/>
        <p:txBody>
          <a:bodyPr/>
          <a:lstStyle/>
          <a:p>
            <a:pPr marL="0" indent="0">
              <a:buNone/>
            </a:pPr>
            <a:r>
              <a:rPr lang="en-US" dirty="0"/>
              <a:t>Elements of </a:t>
            </a:r>
            <a:r>
              <a:rPr lang="en-US" i="1" dirty="0"/>
              <a:t>mise en place:</a:t>
            </a:r>
          </a:p>
          <a:p>
            <a:r>
              <a:rPr lang="en-US" dirty="0"/>
              <a:t>Knife cuts</a:t>
            </a:r>
          </a:p>
          <a:p>
            <a:r>
              <a:rPr lang="en-US" dirty="0"/>
              <a:t>Flavorings</a:t>
            </a:r>
          </a:p>
          <a:p>
            <a:r>
              <a:rPr lang="en-US" dirty="0"/>
              <a:t>Herbs and spices</a:t>
            </a:r>
          </a:p>
          <a:p>
            <a:r>
              <a:rPr lang="en-US" dirty="0"/>
              <a:t>Basic preparations</a:t>
            </a:r>
          </a:p>
          <a:p>
            <a:endParaRPr lang="en-US" dirty="0"/>
          </a:p>
          <a:p>
            <a:r>
              <a:rPr lang="en-US" dirty="0"/>
              <a:t>Building blocks of chef training</a:t>
            </a:r>
          </a:p>
          <a:p>
            <a:r>
              <a:rPr lang="en-US" dirty="0"/>
              <a:t>Essential throughout career</a:t>
            </a:r>
          </a:p>
        </p:txBody>
      </p:sp>
    </p:spTree>
    <p:extLst>
      <p:ext uri="{BB962C8B-B14F-4D97-AF65-F5344CB8AC3E}">
        <p14:creationId xmlns:p14="http://schemas.microsoft.com/office/powerpoint/2010/main" val="3681816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Seasoning and Flavor</a:t>
            </a:r>
          </a:p>
        </p:txBody>
      </p:sp>
      <p:sp>
        <p:nvSpPr>
          <p:cNvPr id="4" name="Text Placeholder 3"/>
          <p:cNvSpPr>
            <a:spLocks noGrp="1"/>
          </p:cNvSpPr>
          <p:nvPr>
            <p:ph idx="1"/>
          </p:nvPr>
        </p:nvSpPr>
        <p:spPr/>
        <p:txBody>
          <a:bodyPr/>
          <a:lstStyle/>
          <a:p>
            <a:pPr marL="0" indent="0">
              <a:buNone/>
            </a:pPr>
            <a:r>
              <a:rPr lang="en-US" dirty="0"/>
              <a:t>Seasoning:</a:t>
            </a:r>
          </a:p>
          <a:p>
            <a:pPr marL="285744" indent="-285744"/>
            <a:r>
              <a:rPr lang="en-US" dirty="0"/>
              <a:t>Enhances flavor</a:t>
            </a:r>
          </a:p>
          <a:p>
            <a:pPr marL="285744" indent="-285744"/>
            <a:r>
              <a:rPr lang="en-US" dirty="0"/>
              <a:t>Does not change flavor of dish</a:t>
            </a:r>
          </a:p>
          <a:p>
            <a:pPr marL="285744" indent="-285744"/>
            <a:r>
              <a:rPr lang="en-US" dirty="0"/>
              <a:t>Prevent overuse</a:t>
            </a:r>
          </a:p>
          <a:p>
            <a:pPr marL="285744" indent="-285744"/>
            <a:r>
              <a:rPr lang="en-US" dirty="0"/>
              <a:t>Add at the beginning</a:t>
            </a:r>
          </a:p>
          <a:p>
            <a:pPr marL="285744" indent="-285744"/>
            <a:r>
              <a:rPr lang="en-US" dirty="0"/>
              <a:t>Create depth of flavor</a:t>
            </a:r>
          </a:p>
        </p:txBody>
      </p:sp>
    </p:spTree>
    <p:extLst>
      <p:ext uri="{BB962C8B-B14F-4D97-AF65-F5344CB8AC3E}">
        <p14:creationId xmlns:p14="http://schemas.microsoft.com/office/powerpoint/2010/main" val="1855964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Seasonings</a:t>
            </a:r>
          </a:p>
        </p:txBody>
      </p:sp>
      <p:sp>
        <p:nvSpPr>
          <p:cNvPr id="4" name="Text Placeholder 3"/>
          <p:cNvSpPr>
            <a:spLocks noGrp="1"/>
          </p:cNvSpPr>
          <p:nvPr>
            <p:ph idx="1"/>
          </p:nvPr>
        </p:nvSpPr>
        <p:spPr/>
        <p:txBody>
          <a:bodyPr/>
          <a:lstStyle/>
          <a:p>
            <a:r>
              <a:rPr lang="en-US" dirty="0"/>
              <a:t>Salts</a:t>
            </a:r>
          </a:p>
          <a:p>
            <a:pPr marL="685783" lvl="1"/>
            <a:r>
              <a:rPr lang="en-US" dirty="0"/>
              <a:t>Kosher</a:t>
            </a:r>
          </a:p>
          <a:p>
            <a:pPr marL="685783" lvl="1"/>
            <a:r>
              <a:rPr lang="en-US" dirty="0"/>
              <a:t>Iodized/table salt</a:t>
            </a:r>
          </a:p>
          <a:p>
            <a:r>
              <a:rPr lang="en-US" dirty="0"/>
              <a:t>Peppers</a:t>
            </a:r>
          </a:p>
          <a:p>
            <a:pPr marL="685783" lvl="1"/>
            <a:r>
              <a:rPr lang="en-US" dirty="0"/>
              <a:t>Black pepper</a:t>
            </a:r>
          </a:p>
          <a:p>
            <a:pPr marL="685783" lvl="1"/>
            <a:r>
              <a:rPr lang="en-US" dirty="0"/>
              <a:t>Red pepper flakes</a:t>
            </a:r>
          </a:p>
          <a:p>
            <a:r>
              <a:rPr lang="en-US" dirty="0"/>
              <a:t>Sugars</a:t>
            </a:r>
          </a:p>
          <a:p>
            <a:pPr marL="685783" lvl="1"/>
            <a:r>
              <a:rPr lang="en-US" dirty="0"/>
              <a:t>Granulated sugar</a:t>
            </a:r>
          </a:p>
          <a:p>
            <a:pPr marL="685783" lvl="1"/>
            <a:r>
              <a:rPr lang="en-US" dirty="0"/>
              <a:t>Powdered sugar</a:t>
            </a:r>
          </a:p>
          <a:p>
            <a:r>
              <a:rPr lang="en-US" dirty="0"/>
              <a:t>Acids</a:t>
            </a:r>
          </a:p>
          <a:p>
            <a:pPr marL="685783" lvl="1"/>
            <a:r>
              <a:rPr lang="en-US" dirty="0"/>
              <a:t>Vinegar</a:t>
            </a:r>
          </a:p>
          <a:p>
            <a:pPr marL="685783" lvl="1"/>
            <a:r>
              <a:rPr lang="en-US" dirty="0"/>
              <a:t>Wine</a:t>
            </a:r>
          </a:p>
        </p:txBody>
      </p:sp>
    </p:spTree>
    <p:extLst>
      <p:ext uri="{BB962C8B-B14F-4D97-AF65-F5344CB8AC3E}">
        <p14:creationId xmlns:p14="http://schemas.microsoft.com/office/powerpoint/2010/main" val="1630534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Seasoning and Flavor</a:t>
            </a:r>
          </a:p>
        </p:txBody>
      </p:sp>
      <p:sp>
        <p:nvSpPr>
          <p:cNvPr id="4" name="Text Placeholder 3"/>
          <p:cNvSpPr>
            <a:spLocks noGrp="1"/>
          </p:cNvSpPr>
          <p:nvPr>
            <p:ph idx="1"/>
          </p:nvPr>
        </p:nvSpPr>
        <p:spPr/>
        <p:txBody>
          <a:bodyPr/>
          <a:lstStyle/>
          <a:p>
            <a:pPr marL="0" indent="0">
              <a:buNone/>
            </a:pPr>
            <a:r>
              <a:rPr lang="en-US" dirty="0"/>
              <a:t>Flavor:</a:t>
            </a:r>
          </a:p>
          <a:p>
            <a:pPr marL="285744" indent="-285744"/>
            <a:r>
              <a:rPr lang="en-US" dirty="0"/>
              <a:t>Way food tastes</a:t>
            </a:r>
          </a:p>
          <a:p>
            <a:endParaRPr lang="en-US" dirty="0"/>
          </a:p>
          <a:p>
            <a:pPr marL="0" indent="0">
              <a:buNone/>
            </a:pPr>
            <a:r>
              <a:rPr lang="en-US" dirty="0"/>
              <a:t>Flavoring: </a:t>
            </a:r>
          </a:p>
          <a:p>
            <a:pPr marL="285744" indent="-285744"/>
            <a:r>
              <a:rPr lang="en-US" dirty="0"/>
              <a:t>Enhance base ingredients</a:t>
            </a:r>
          </a:p>
          <a:p>
            <a:pPr marL="285744" indent="-285744"/>
            <a:r>
              <a:rPr lang="en-US" dirty="0"/>
              <a:t>Bring another flavor to product</a:t>
            </a:r>
          </a:p>
          <a:p>
            <a:endParaRPr lang="en-US" dirty="0"/>
          </a:p>
        </p:txBody>
      </p:sp>
    </p:spTree>
    <p:extLst>
      <p:ext uri="{BB962C8B-B14F-4D97-AF65-F5344CB8AC3E}">
        <p14:creationId xmlns:p14="http://schemas.microsoft.com/office/powerpoint/2010/main" val="1029078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Seasoning and Flavor</a:t>
            </a:r>
          </a:p>
        </p:txBody>
      </p:sp>
      <p:sp>
        <p:nvSpPr>
          <p:cNvPr id="4" name="Text Placeholder 3"/>
          <p:cNvSpPr>
            <a:spLocks noGrp="1"/>
          </p:cNvSpPr>
          <p:nvPr>
            <p:ph idx="1"/>
          </p:nvPr>
        </p:nvSpPr>
        <p:spPr/>
        <p:txBody>
          <a:bodyPr/>
          <a:lstStyle/>
          <a:p>
            <a:pPr marL="0" indent="0">
              <a:buNone/>
            </a:pPr>
            <a:r>
              <a:rPr lang="en-US" dirty="0"/>
              <a:t>Flavorings that change the taste of original food:</a:t>
            </a:r>
          </a:p>
          <a:p>
            <a:pPr marL="285744" indent="-285744"/>
            <a:r>
              <a:rPr lang="en-US" dirty="0"/>
              <a:t>Herbs</a:t>
            </a:r>
          </a:p>
          <a:p>
            <a:pPr marL="285744" indent="-285744"/>
            <a:r>
              <a:rPr lang="en-US" dirty="0"/>
              <a:t>Spices</a:t>
            </a:r>
          </a:p>
          <a:p>
            <a:pPr marL="285744" indent="-285744"/>
            <a:r>
              <a:rPr lang="en-US" dirty="0"/>
              <a:t>Extracts</a:t>
            </a:r>
          </a:p>
          <a:p>
            <a:pPr marL="285744" indent="-285744"/>
            <a:r>
              <a:rPr lang="en-US" dirty="0"/>
              <a:t>Fruits and vegetables</a:t>
            </a:r>
          </a:p>
          <a:p>
            <a:pPr marL="285744" indent="-285744"/>
            <a:r>
              <a:rPr lang="en-US" dirty="0"/>
              <a:t>Aromatic liquids</a:t>
            </a:r>
          </a:p>
          <a:p>
            <a:pPr marL="285744" indent="-285744"/>
            <a:r>
              <a:rPr lang="en-US" dirty="0"/>
              <a:t>Cured food</a:t>
            </a:r>
          </a:p>
          <a:p>
            <a:endParaRPr lang="en-US" dirty="0"/>
          </a:p>
        </p:txBody>
      </p:sp>
    </p:spTree>
    <p:extLst>
      <p:ext uri="{BB962C8B-B14F-4D97-AF65-F5344CB8AC3E}">
        <p14:creationId xmlns:p14="http://schemas.microsoft.com/office/powerpoint/2010/main" val="3679336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Herbs and Spices</a:t>
            </a:r>
          </a:p>
        </p:txBody>
      </p:sp>
      <p:sp>
        <p:nvSpPr>
          <p:cNvPr id="4" name="Text Placeholder 3"/>
          <p:cNvSpPr>
            <a:spLocks noGrp="1"/>
          </p:cNvSpPr>
          <p:nvPr>
            <p:ph idx="1"/>
          </p:nvPr>
        </p:nvSpPr>
        <p:spPr/>
        <p:txBody>
          <a:bodyPr/>
          <a:lstStyle/>
          <a:p>
            <a:pPr marL="285744" indent="-285744"/>
            <a:r>
              <a:rPr lang="en-US" dirty="0"/>
              <a:t>Enhance and add flavor</a:t>
            </a:r>
          </a:p>
          <a:p>
            <a:pPr marL="285744" indent="-285744"/>
            <a:r>
              <a:rPr lang="en-US" dirty="0"/>
              <a:t>Herbs—leaves, stems, or flowers of aromatic plant</a:t>
            </a:r>
          </a:p>
          <a:p>
            <a:pPr marL="285744" indent="-285744"/>
            <a:r>
              <a:rPr lang="en-US" dirty="0"/>
              <a:t>Spices—bark, roots, seeds, buds, or berries of aromatic plant</a:t>
            </a:r>
          </a:p>
          <a:p>
            <a:pPr marL="285744" indent="-285744"/>
            <a:r>
              <a:rPr lang="en-US" dirty="0"/>
              <a:t>Can be used together </a:t>
            </a:r>
          </a:p>
          <a:p>
            <a:pPr lvl="1"/>
            <a:r>
              <a:rPr lang="en-US" dirty="0"/>
              <a:t>New and exciting flavor combinations</a:t>
            </a:r>
          </a:p>
          <a:p>
            <a:endParaRPr lang="en-US" dirty="0"/>
          </a:p>
        </p:txBody>
      </p:sp>
    </p:spTree>
    <p:extLst>
      <p:ext uri="{BB962C8B-B14F-4D97-AF65-F5344CB8AC3E}">
        <p14:creationId xmlns:p14="http://schemas.microsoft.com/office/powerpoint/2010/main" val="2878784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Herbs and Spices</a:t>
            </a:r>
          </a:p>
        </p:txBody>
      </p:sp>
      <p:sp>
        <p:nvSpPr>
          <p:cNvPr id="4" name="Text Placeholder 3"/>
          <p:cNvSpPr>
            <a:spLocks noGrp="1"/>
          </p:cNvSpPr>
          <p:nvPr>
            <p:ph idx="1"/>
          </p:nvPr>
        </p:nvSpPr>
        <p:spPr/>
        <p:txBody>
          <a:bodyPr/>
          <a:lstStyle/>
          <a:p>
            <a:pPr marL="0" indent="0">
              <a:buNone/>
            </a:pPr>
            <a:r>
              <a:rPr lang="en-US" dirty="0"/>
              <a:t>Herbs:</a:t>
            </a:r>
          </a:p>
          <a:p>
            <a:pPr marL="285744" indent="-285744"/>
            <a:r>
              <a:rPr lang="en-US" dirty="0"/>
              <a:t>Fresh </a:t>
            </a:r>
          </a:p>
          <a:p>
            <a:pPr lvl="1"/>
            <a:r>
              <a:rPr lang="en-US" dirty="0"/>
              <a:t>Add fresh herbs at the end of cooking</a:t>
            </a:r>
          </a:p>
          <a:p>
            <a:pPr lvl="1"/>
            <a:r>
              <a:rPr lang="en-US" dirty="0"/>
              <a:t>Use 2 to 3 times more than dried</a:t>
            </a:r>
          </a:p>
          <a:p>
            <a:pPr marL="285744" indent="-285744"/>
            <a:endParaRPr lang="en-US" dirty="0"/>
          </a:p>
          <a:p>
            <a:pPr marL="285744" indent="-285744"/>
            <a:r>
              <a:rPr lang="en-US" dirty="0"/>
              <a:t>Dried</a:t>
            </a:r>
          </a:p>
          <a:p>
            <a:pPr lvl="1"/>
            <a:r>
              <a:rPr lang="en-US" dirty="0"/>
              <a:t>Much stronger</a:t>
            </a:r>
          </a:p>
          <a:p>
            <a:pPr lvl="1"/>
            <a:r>
              <a:rPr lang="en-US" dirty="0"/>
              <a:t>Lightly crumble or grind—releases flavor</a:t>
            </a:r>
          </a:p>
          <a:p>
            <a:endParaRPr lang="en-US" dirty="0"/>
          </a:p>
        </p:txBody>
      </p:sp>
    </p:spTree>
    <p:extLst>
      <p:ext uri="{BB962C8B-B14F-4D97-AF65-F5344CB8AC3E}">
        <p14:creationId xmlns:p14="http://schemas.microsoft.com/office/powerpoint/2010/main" val="583609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Herbs and Spices</a:t>
            </a:r>
          </a:p>
        </p:txBody>
      </p:sp>
      <p:sp>
        <p:nvSpPr>
          <p:cNvPr id="4" name="Text Placeholder 3"/>
          <p:cNvSpPr>
            <a:spLocks noGrp="1"/>
          </p:cNvSpPr>
          <p:nvPr>
            <p:ph idx="1"/>
          </p:nvPr>
        </p:nvSpPr>
        <p:spPr/>
        <p:txBody>
          <a:bodyPr/>
          <a:lstStyle/>
          <a:p>
            <a:pPr marL="0" indent="0">
              <a:buNone/>
            </a:pPr>
            <a:r>
              <a:rPr lang="en-US" dirty="0"/>
              <a:t>Spices:</a:t>
            </a:r>
          </a:p>
          <a:p>
            <a:pPr marL="285744" indent="-285744"/>
            <a:r>
              <a:rPr lang="en-US" dirty="0"/>
              <a:t>Dried form</a:t>
            </a:r>
          </a:p>
          <a:p>
            <a:pPr marL="285744" indent="-285744"/>
            <a:r>
              <a:rPr lang="en-US" dirty="0"/>
              <a:t>Whole </a:t>
            </a:r>
          </a:p>
          <a:p>
            <a:pPr lvl="1"/>
            <a:r>
              <a:rPr lang="en-US" dirty="0"/>
              <a:t>Add early during cooking</a:t>
            </a:r>
          </a:p>
          <a:p>
            <a:pPr marL="285744" indent="-285744"/>
            <a:r>
              <a:rPr lang="en-US" dirty="0"/>
              <a:t>Cut or ground</a:t>
            </a:r>
          </a:p>
          <a:p>
            <a:pPr lvl="1"/>
            <a:r>
              <a:rPr lang="en-US" dirty="0"/>
              <a:t>Toast to enhance flavor</a:t>
            </a:r>
          </a:p>
          <a:p>
            <a:pPr lvl="1"/>
            <a:r>
              <a:rPr lang="en-US" dirty="0"/>
              <a:t>Add later during cooking</a:t>
            </a:r>
          </a:p>
          <a:p>
            <a:endParaRPr lang="en-US" dirty="0"/>
          </a:p>
        </p:txBody>
      </p:sp>
    </p:spTree>
    <p:extLst>
      <p:ext uri="{BB962C8B-B14F-4D97-AF65-F5344CB8AC3E}">
        <p14:creationId xmlns:p14="http://schemas.microsoft.com/office/powerpoint/2010/main" val="2994740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Workstations</a:t>
            </a:r>
          </a:p>
        </p:txBody>
      </p:sp>
      <p:sp>
        <p:nvSpPr>
          <p:cNvPr id="4" name="Text Placeholder 3"/>
          <p:cNvSpPr>
            <a:spLocks noGrp="1"/>
          </p:cNvSpPr>
          <p:nvPr>
            <p:ph idx="1"/>
          </p:nvPr>
        </p:nvSpPr>
        <p:spPr/>
        <p:txBody>
          <a:bodyPr/>
          <a:lstStyle/>
          <a:p>
            <a:pPr marL="0" indent="0">
              <a:buNone/>
            </a:pPr>
            <a:r>
              <a:rPr lang="en-US" dirty="0"/>
              <a:t>Good kitchen design:</a:t>
            </a:r>
          </a:p>
          <a:p>
            <a:pPr marL="285744" indent="-285744"/>
            <a:r>
              <a:rPr lang="en-US" dirty="0"/>
              <a:t>Maximize flow of goods and staff</a:t>
            </a:r>
          </a:p>
          <a:p>
            <a:pPr marL="285744" indent="-285744"/>
            <a:r>
              <a:rPr lang="en-US" dirty="0"/>
              <a:t>Efficient work environment</a:t>
            </a:r>
          </a:p>
          <a:p>
            <a:pPr marL="285744" indent="-285744"/>
            <a:r>
              <a:rPr lang="en-US" dirty="0"/>
              <a:t>Keep food safe</a:t>
            </a:r>
          </a:p>
          <a:p>
            <a:pPr marL="285744" indent="-285744"/>
            <a:r>
              <a:rPr lang="en-US" dirty="0"/>
              <a:t>Reduce preparation and service time</a:t>
            </a:r>
          </a:p>
        </p:txBody>
      </p:sp>
    </p:spTree>
    <p:extLst>
      <p:ext uri="{BB962C8B-B14F-4D97-AF65-F5344CB8AC3E}">
        <p14:creationId xmlns:p14="http://schemas.microsoft.com/office/powerpoint/2010/main" val="1295086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Herbs Used in Cuisine</a:t>
            </a:r>
          </a:p>
        </p:txBody>
      </p:sp>
      <p:sp>
        <p:nvSpPr>
          <p:cNvPr id="4" name="Content Placeholder 3"/>
          <p:cNvSpPr>
            <a:spLocks noGrp="1"/>
          </p:cNvSpPr>
          <p:nvPr>
            <p:ph idx="1"/>
          </p:nvPr>
        </p:nvSpPr>
        <p:spPr/>
        <p:txBody>
          <a:bodyPr/>
          <a:lstStyle/>
          <a:p>
            <a:r>
              <a:rPr lang="en-US" dirty="0"/>
              <a:t>Italian, Mediterranean, American</a:t>
            </a:r>
          </a:p>
          <a:p>
            <a:endParaRPr lang="en-US" dirty="0"/>
          </a:p>
        </p:txBody>
      </p:sp>
      <p:pic>
        <p:nvPicPr>
          <p:cNvPr id="10" name="Picture Placeholder 9"/>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pic>
        <p:nvPicPr>
          <p:cNvPr id="21" name="Picture Placeholder 20"/>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12" t="33988" r="-5990" b="22869"/>
          <a:stretch/>
        </p:blipFill>
        <p:spPr>
          <a:solidFill>
            <a:schemeClr val="bg1"/>
          </a:solidFill>
        </p:spPr>
      </p:pic>
      <p:pic>
        <p:nvPicPr>
          <p:cNvPr id="23" name="Picture Placeholder 22"/>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l="10657" t="33990" r="10657" b="19240"/>
          <a:stretch/>
        </p:blipFill>
        <p:spPr/>
      </p:pic>
      <p:sp>
        <p:nvSpPr>
          <p:cNvPr id="16" name="Content Placeholder 15"/>
          <p:cNvSpPr>
            <a:spLocks noGrp="1"/>
          </p:cNvSpPr>
          <p:nvPr>
            <p:ph idx="17"/>
          </p:nvPr>
        </p:nvSpPr>
        <p:spPr/>
        <p:txBody>
          <a:bodyPr/>
          <a:lstStyle/>
          <a:p>
            <a:r>
              <a:rPr lang="en-US" dirty="0"/>
              <a:t>Turkish, Mediterranean, North American, Indian</a:t>
            </a:r>
          </a:p>
          <a:p>
            <a:endParaRPr lang="en-US" dirty="0"/>
          </a:p>
        </p:txBody>
      </p:sp>
      <p:sp>
        <p:nvSpPr>
          <p:cNvPr id="17" name="Content Placeholder 16"/>
          <p:cNvSpPr>
            <a:spLocks noGrp="1"/>
          </p:cNvSpPr>
          <p:nvPr>
            <p:ph idx="18"/>
          </p:nvPr>
        </p:nvSpPr>
        <p:spPr/>
        <p:txBody>
          <a:bodyPr/>
          <a:lstStyle/>
          <a:p>
            <a:r>
              <a:rPr lang="en-US" dirty="0"/>
              <a:t>Central Asian, Central European</a:t>
            </a:r>
          </a:p>
          <a:p>
            <a:endParaRPr lang="en-US" dirty="0"/>
          </a:p>
        </p:txBody>
      </p:sp>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2090741" y="626349"/>
            <a:ext cx="1616149" cy="369332"/>
          </a:xfrm>
          <a:prstGeom prst="rect">
            <a:avLst/>
          </a:prstGeom>
          <a:noFill/>
        </p:spPr>
        <p:txBody>
          <a:bodyPr wrap="square" rtlCol="0">
            <a:spAutoFit/>
          </a:bodyPr>
          <a:lstStyle/>
          <a:p>
            <a:r>
              <a:rPr lang="en-US" dirty="0"/>
              <a:t>Basil</a:t>
            </a:r>
          </a:p>
        </p:txBody>
      </p:sp>
      <p:sp>
        <p:nvSpPr>
          <p:cNvPr id="8" name="TextBox 7"/>
          <p:cNvSpPr txBox="1"/>
          <p:nvPr/>
        </p:nvSpPr>
        <p:spPr>
          <a:xfrm>
            <a:off x="5656060" y="647685"/>
            <a:ext cx="1616149" cy="369332"/>
          </a:xfrm>
          <a:prstGeom prst="rect">
            <a:avLst/>
          </a:prstGeom>
          <a:noFill/>
        </p:spPr>
        <p:txBody>
          <a:bodyPr wrap="square" rtlCol="0">
            <a:spAutoFit/>
          </a:bodyPr>
          <a:lstStyle/>
          <a:p>
            <a:r>
              <a:rPr lang="en-US" dirty="0"/>
              <a:t>Bay leaves</a:t>
            </a:r>
          </a:p>
        </p:txBody>
      </p:sp>
      <p:sp>
        <p:nvSpPr>
          <p:cNvPr id="9" name="TextBox 8"/>
          <p:cNvSpPr txBox="1"/>
          <p:nvPr/>
        </p:nvSpPr>
        <p:spPr>
          <a:xfrm>
            <a:off x="9640188" y="630167"/>
            <a:ext cx="1616149" cy="369332"/>
          </a:xfrm>
          <a:prstGeom prst="rect">
            <a:avLst/>
          </a:prstGeom>
          <a:noFill/>
        </p:spPr>
        <p:txBody>
          <a:bodyPr wrap="square" rtlCol="0">
            <a:spAutoFit/>
          </a:bodyPr>
          <a:lstStyle/>
          <a:p>
            <a:r>
              <a:rPr lang="en-US" dirty="0"/>
              <a:t>Chives</a:t>
            </a:r>
          </a:p>
        </p:txBody>
      </p:sp>
    </p:spTree>
    <p:extLst>
      <p:ext uri="{BB962C8B-B14F-4D97-AF65-F5344CB8AC3E}">
        <p14:creationId xmlns:p14="http://schemas.microsoft.com/office/powerpoint/2010/main" val="1805917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Herbs Used in Cuisine</a:t>
            </a:r>
          </a:p>
        </p:txBody>
      </p:sp>
      <p:sp>
        <p:nvSpPr>
          <p:cNvPr id="3" name="Content Placeholder 2"/>
          <p:cNvSpPr>
            <a:spLocks noGrp="1"/>
          </p:cNvSpPr>
          <p:nvPr>
            <p:ph idx="1"/>
          </p:nvPr>
        </p:nvSpPr>
        <p:spPr>
          <a:xfrm>
            <a:off x="609600" y="2772200"/>
            <a:ext cx="3556000" cy="3271518"/>
          </a:xfrm>
        </p:spPr>
        <p:txBody>
          <a:bodyPr/>
          <a:lstStyle/>
          <a:p>
            <a:r>
              <a:rPr lang="en-US" dirty="0"/>
              <a:t>Latin American</a:t>
            </a:r>
          </a:p>
          <a:p>
            <a:endParaRPr lang="en-US" dirty="0"/>
          </a:p>
        </p:txBody>
      </p:sp>
      <p:pic>
        <p:nvPicPr>
          <p:cNvPr id="19" name="Picture Placeholder 18"/>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7180" t="42183" r="13654" b="10763"/>
          <a:stretch/>
        </p:blipFill>
        <p:spPr/>
      </p:pic>
      <p:pic>
        <p:nvPicPr>
          <p:cNvPr id="5" name="Picture Placeholder 4"/>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prstGeom prst="rect">
            <a:avLst/>
          </a:prstGeom>
        </p:spPr>
      </p:pic>
      <p:pic>
        <p:nvPicPr>
          <p:cNvPr id="23" name="Picture Placeholder 22"/>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l="-10059" r="-10059"/>
          <a:stretch/>
        </p:blipFill>
        <p:spPr>
          <a:solidFill>
            <a:schemeClr val="bg1"/>
          </a:solidFill>
        </p:spPr>
      </p:pic>
      <p:sp>
        <p:nvSpPr>
          <p:cNvPr id="16" name="Content Placeholder 15"/>
          <p:cNvSpPr>
            <a:spLocks noGrp="1"/>
          </p:cNvSpPr>
          <p:nvPr>
            <p:ph idx="17"/>
          </p:nvPr>
        </p:nvSpPr>
        <p:spPr/>
        <p:txBody>
          <a:bodyPr/>
          <a:lstStyle/>
          <a:p>
            <a:r>
              <a:rPr lang="en-US" dirty="0"/>
              <a:t>Northern European, North American</a:t>
            </a:r>
          </a:p>
          <a:p>
            <a:endParaRPr lang="en-US" dirty="0"/>
          </a:p>
        </p:txBody>
      </p:sp>
      <p:sp>
        <p:nvSpPr>
          <p:cNvPr id="17" name="Content Placeholder 16"/>
          <p:cNvSpPr>
            <a:spLocks noGrp="1"/>
          </p:cNvSpPr>
          <p:nvPr>
            <p:ph idx="18"/>
          </p:nvPr>
        </p:nvSpPr>
        <p:spPr/>
        <p:txBody>
          <a:bodyPr/>
          <a:lstStyle/>
          <a:p>
            <a:r>
              <a:rPr lang="en-US" dirty="0"/>
              <a:t>French, North American</a:t>
            </a:r>
          </a:p>
          <a:p>
            <a:endParaRPr lang="en-US" dirty="0"/>
          </a:p>
        </p:txBody>
      </p:sp>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1952325" y="658613"/>
            <a:ext cx="1616149" cy="369332"/>
          </a:xfrm>
          <a:prstGeom prst="rect">
            <a:avLst/>
          </a:prstGeom>
          <a:noFill/>
        </p:spPr>
        <p:txBody>
          <a:bodyPr wrap="square" rtlCol="0">
            <a:spAutoFit/>
          </a:bodyPr>
          <a:lstStyle/>
          <a:p>
            <a:r>
              <a:rPr lang="en-US" dirty="0"/>
              <a:t>Cilantro</a:t>
            </a:r>
          </a:p>
        </p:txBody>
      </p:sp>
      <p:sp>
        <p:nvSpPr>
          <p:cNvPr id="8" name="TextBox 7"/>
          <p:cNvSpPr txBox="1"/>
          <p:nvPr/>
        </p:nvSpPr>
        <p:spPr>
          <a:xfrm>
            <a:off x="5963874" y="634239"/>
            <a:ext cx="1616149" cy="369332"/>
          </a:xfrm>
          <a:prstGeom prst="rect">
            <a:avLst/>
          </a:prstGeom>
          <a:noFill/>
        </p:spPr>
        <p:txBody>
          <a:bodyPr wrap="square" rtlCol="0">
            <a:spAutoFit/>
          </a:bodyPr>
          <a:lstStyle/>
          <a:p>
            <a:r>
              <a:rPr lang="en-US" dirty="0"/>
              <a:t>Dill</a:t>
            </a:r>
          </a:p>
        </p:txBody>
      </p:sp>
      <p:sp>
        <p:nvSpPr>
          <p:cNvPr id="9" name="TextBox 8"/>
          <p:cNvSpPr txBox="1"/>
          <p:nvPr/>
        </p:nvSpPr>
        <p:spPr>
          <a:xfrm>
            <a:off x="9540369" y="628888"/>
            <a:ext cx="1616149" cy="369332"/>
          </a:xfrm>
          <a:prstGeom prst="rect">
            <a:avLst/>
          </a:prstGeom>
          <a:noFill/>
        </p:spPr>
        <p:txBody>
          <a:bodyPr wrap="square" rtlCol="0">
            <a:spAutoFit/>
          </a:bodyPr>
          <a:lstStyle/>
          <a:p>
            <a:r>
              <a:rPr lang="en-US" dirty="0"/>
              <a:t>Lavender</a:t>
            </a:r>
          </a:p>
        </p:txBody>
      </p:sp>
    </p:spTree>
    <p:extLst>
      <p:ext uri="{BB962C8B-B14F-4D97-AF65-F5344CB8AC3E}">
        <p14:creationId xmlns:p14="http://schemas.microsoft.com/office/powerpoint/2010/main" val="850888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Herbs Used in Cuisine</a:t>
            </a:r>
          </a:p>
        </p:txBody>
      </p:sp>
      <p:sp>
        <p:nvSpPr>
          <p:cNvPr id="4" name="Content Placeholder 3"/>
          <p:cNvSpPr>
            <a:spLocks noGrp="1"/>
          </p:cNvSpPr>
          <p:nvPr>
            <p:ph idx="1"/>
          </p:nvPr>
        </p:nvSpPr>
        <p:spPr/>
        <p:txBody>
          <a:bodyPr/>
          <a:lstStyle/>
          <a:p>
            <a:r>
              <a:rPr lang="en-US" dirty="0"/>
              <a:t>Asian, Thai, Malaysian, Vietnamese</a:t>
            </a:r>
          </a:p>
          <a:p>
            <a:endParaRPr lang="en-US" dirty="0"/>
          </a:p>
        </p:txBody>
      </p:sp>
      <p:pic>
        <p:nvPicPr>
          <p:cNvPr id="21" name="Picture Placeholder 20"/>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9225" t="40922" r="11324" b="11854"/>
          <a:stretch/>
        </p:blipFill>
        <p:spPr/>
      </p:pic>
      <p:pic>
        <p:nvPicPr>
          <p:cNvPr id="10" name="Picture Placeholder 9"/>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prstGeom prst="rect">
            <a:avLst/>
          </a:prstGeom>
        </p:spPr>
      </p:pic>
      <p:pic>
        <p:nvPicPr>
          <p:cNvPr id="11" name="Picture Placeholder 10"/>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a:stretch/>
        </p:blipFill>
        <p:spPr>
          <a:prstGeom prst="rect">
            <a:avLst/>
          </a:prstGeom>
        </p:spPr>
      </p:pic>
      <p:sp>
        <p:nvSpPr>
          <p:cNvPr id="18" name="Content Placeholder 17"/>
          <p:cNvSpPr>
            <a:spLocks noGrp="1"/>
          </p:cNvSpPr>
          <p:nvPr>
            <p:ph idx="17"/>
          </p:nvPr>
        </p:nvSpPr>
        <p:spPr/>
        <p:txBody>
          <a:bodyPr/>
          <a:lstStyle/>
          <a:p>
            <a:r>
              <a:rPr lang="en-US" dirty="0"/>
              <a:t>Mediterranean, North American, </a:t>
            </a:r>
          </a:p>
          <a:p>
            <a:pPr marL="0" indent="0">
              <a:buNone/>
            </a:pPr>
            <a:r>
              <a:rPr lang="en-US" dirty="0"/>
              <a:t>      Western Asian</a:t>
            </a:r>
          </a:p>
          <a:p>
            <a:endParaRPr lang="en-US" dirty="0"/>
          </a:p>
        </p:txBody>
      </p:sp>
      <p:sp>
        <p:nvSpPr>
          <p:cNvPr id="19" name="Content Placeholder 18"/>
          <p:cNvSpPr>
            <a:spLocks noGrp="1"/>
          </p:cNvSpPr>
          <p:nvPr>
            <p:ph idx="18"/>
          </p:nvPr>
        </p:nvSpPr>
        <p:spPr/>
        <p:txBody>
          <a:bodyPr/>
          <a:lstStyle/>
          <a:p>
            <a:r>
              <a:rPr lang="en-US" dirty="0"/>
              <a:t>Northern Mediterranean</a:t>
            </a:r>
          </a:p>
          <a:p>
            <a:pPr marL="0" indent="0">
              <a:buNone/>
            </a:pPr>
            <a:r>
              <a:rPr lang="en-US" dirty="0"/>
              <a:t>      (Morocco, North Africa, Turkey)</a:t>
            </a:r>
          </a:p>
        </p:txBody>
      </p:sp>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1757067" y="626350"/>
            <a:ext cx="1616149" cy="369332"/>
          </a:xfrm>
          <a:prstGeom prst="rect">
            <a:avLst/>
          </a:prstGeom>
          <a:noFill/>
        </p:spPr>
        <p:txBody>
          <a:bodyPr wrap="square" rtlCol="0">
            <a:spAutoFit/>
          </a:bodyPr>
          <a:lstStyle/>
          <a:p>
            <a:r>
              <a:rPr lang="en-US" dirty="0"/>
              <a:t>Lemon grass</a:t>
            </a:r>
          </a:p>
        </p:txBody>
      </p:sp>
      <p:sp>
        <p:nvSpPr>
          <p:cNvPr id="8" name="TextBox 7"/>
          <p:cNvSpPr txBox="1"/>
          <p:nvPr/>
        </p:nvSpPr>
        <p:spPr>
          <a:xfrm>
            <a:off x="5670144" y="626349"/>
            <a:ext cx="1616149" cy="369332"/>
          </a:xfrm>
          <a:prstGeom prst="rect">
            <a:avLst/>
          </a:prstGeom>
          <a:noFill/>
        </p:spPr>
        <p:txBody>
          <a:bodyPr wrap="square" rtlCol="0">
            <a:spAutoFit/>
          </a:bodyPr>
          <a:lstStyle/>
          <a:p>
            <a:r>
              <a:rPr lang="en-US" dirty="0"/>
              <a:t>Marjoram</a:t>
            </a:r>
          </a:p>
        </p:txBody>
      </p:sp>
      <p:sp>
        <p:nvSpPr>
          <p:cNvPr id="9" name="TextBox 8"/>
          <p:cNvSpPr txBox="1"/>
          <p:nvPr/>
        </p:nvSpPr>
        <p:spPr>
          <a:xfrm>
            <a:off x="9499911" y="663694"/>
            <a:ext cx="1616149" cy="369332"/>
          </a:xfrm>
          <a:prstGeom prst="rect">
            <a:avLst/>
          </a:prstGeom>
          <a:noFill/>
        </p:spPr>
        <p:txBody>
          <a:bodyPr wrap="square" rtlCol="0">
            <a:spAutoFit/>
          </a:bodyPr>
          <a:lstStyle/>
          <a:p>
            <a:r>
              <a:rPr lang="en-US" dirty="0"/>
              <a:t>Mint leaves</a:t>
            </a:r>
          </a:p>
        </p:txBody>
      </p:sp>
    </p:spTree>
    <p:extLst>
      <p:ext uri="{BB962C8B-B14F-4D97-AF65-F5344CB8AC3E}">
        <p14:creationId xmlns:p14="http://schemas.microsoft.com/office/powerpoint/2010/main" val="2495365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Herbs Used in Cuisine</a:t>
            </a:r>
          </a:p>
        </p:txBody>
      </p:sp>
      <p:sp>
        <p:nvSpPr>
          <p:cNvPr id="3" name="Content Placeholder 2"/>
          <p:cNvSpPr>
            <a:spLocks noGrp="1"/>
          </p:cNvSpPr>
          <p:nvPr>
            <p:ph idx="1"/>
          </p:nvPr>
        </p:nvSpPr>
        <p:spPr/>
        <p:txBody>
          <a:bodyPr/>
          <a:lstStyle/>
          <a:p>
            <a:r>
              <a:rPr lang="en-US" dirty="0"/>
              <a:t>Mediterranean, Italian, Mexican</a:t>
            </a:r>
          </a:p>
          <a:p>
            <a:endParaRPr lang="en-US" dirty="0"/>
          </a:p>
        </p:txBody>
      </p:sp>
      <p:pic>
        <p:nvPicPr>
          <p:cNvPr id="24" name="Picture Placeholder 23"/>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31937" t="59543" r="25097" b="14921"/>
          <a:stretch/>
        </p:blipFill>
        <p:spPr/>
      </p:pic>
      <p:pic>
        <p:nvPicPr>
          <p:cNvPr id="5" name="Picture Placeholder 4"/>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prstGeom prst="rect">
            <a:avLst/>
          </a:prstGeom>
        </p:spPr>
      </p:pic>
      <p:pic>
        <p:nvPicPr>
          <p:cNvPr id="10" name="Picture Placeholder 9"/>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a:stretch/>
        </p:blipFill>
        <p:spPr>
          <a:prstGeom prst="rect">
            <a:avLst/>
          </a:prstGeom>
        </p:spPr>
      </p:pic>
      <p:sp>
        <p:nvSpPr>
          <p:cNvPr id="17" name="Content Placeholder 16"/>
          <p:cNvSpPr>
            <a:spLocks noGrp="1"/>
          </p:cNvSpPr>
          <p:nvPr>
            <p:ph idx="17"/>
          </p:nvPr>
        </p:nvSpPr>
        <p:spPr/>
        <p:txBody>
          <a:bodyPr/>
          <a:lstStyle/>
          <a:p>
            <a:r>
              <a:rPr lang="en-US" dirty="0"/>
              <a:t>All cuisines</a:t>
            </a:r>
          </a:p>
          <a:p>
            <a:endParaRPr lang="en-US" dirty="0"/>
          </a:p>
        </p:txBody>
      </p:sp>
      <p:sp>
        <p:nvSpPr>
          <p:cNvPr id="18" name="Content Placeholder 17"/>
          <p:cNvSpPr>
            <a:spLocks noGrp="1"/>
          </p:cNvSpPr>
          <p:nvPr>
            <p:ph idx="18"/>
          </p:nvPr>
        </p:nvSpPr>
        <p:spPr/>
        <p:txBody>
          <a:bodyPr/>
          <a:lstStyle/>
          <a:p>
            <a:r>
              <a:rPr lang="en-US" dirty="0"/>
              <a:t>Mediterranean</a:t>
            </a:r>
          </a:p>
          <a:p>
            <a:endParaRPr lang="en-US" dirty="0"/>
          </a:p>
        </p:txBody>
      </p:sp>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1937437" y="635509"/>
            <a:ext cx="1616149" cy="369332"/>
          </a:xfrm>
          <a:prstGeom prst="rect">
            <a:avLst/>
          </a:prstGeom>
          <a:noFill/>
        </p:spPr>
        <p:txBody>
          <a:bodyPr wrap="square" rtlCol="0">
            <a:spAutoFit/>
          </a:bodyPr>
          <a:lstStyle/>
          <a:p>
            <a:r>
              <a:rPr lang="en-US" dirty="0"/>
              <a:t>Oregano</a:t>
            </a:r>
          </a:p>
        </p:txBody>
      </p:sp>
      <p:sp>
        <p:nvSpPr>
          <p:cNvPr id="8" name="TextBox 7"/>
          <p:cNvSpPr txBox="1"/>
          <p:nvPr/>
        </p:nvSpPr>
        <p:spPr>
          <a:xfrm>
            <a:off x="5805376" y="618728"/>
            <a:ext cx="1616149" cy="369332"/>
          </a:xfrm>
          <a:prstGeom prst="rect">
            <a:avLst/>
          </a:prstGeom>
          <a:noFill/>
        </p:spPr>
        <p:txBody>
          <a:bodyPr wrap="square" rtlCol="0">
            <a:spAutoFit/>
          </a:bodyPr>
          <a:lstStyle/>
          <a:p>
            <a:r>
              <a:rPr lang="en-US" dirty="0"/>
              <a:t>Parsley</a:t>
            </a:r>
          </a:p>
        </p:txBody>
      </p:sp>
      <p:sp>
        <p:nvSpPr>
          <p:cNvPr id="9" name="TextBox 8"/>
          <p:cNvSpPr txBox="1"/>
          <p:nvPr/>
        </p:nvSpPr>
        <p:spPr>
          <a:xfrm>
            <a:off x="9562016" y="618728"/>
            <a:ext cx="1616149" cy="369332"/>
          </a:xfrm>
          <a:prstGeom prst="rect">
            <a:avLst/>
          </a:prstGeom>
          <a:noFill/>
        </p:spPr>
        <p:txBody>
          <a:bodyPr wrap="square" rtlCol="0">
            <a:spAutoFit/>
          </a:bodyPr>
          <a:lstStyle/>
          <a:p>
            <a:r>
              <a:rPr lang="en-US" dirty="0"/>
              <a:t>Rosemary</a:t>
            </a:r>
          </a:p>
        </p:txBody>
      </p:sp>
    </p:spTree>
    <p:extLst>
      <p:ext uri="{BB962C8B-B14F-4D97-AF65-F5344CB8AC3E}">
        <p14:creationId xmlns:p14="http://schemas.microsoft.com/office/powerpoint/2010/main" val="1810015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Herbs Used in Cuisine</a:t>
            </a:r>
          </a:p>
        </p:txBody>
      </p:sp>
      <p:sp>
        <p:nvSpPr>
          <p:cNvPr id="4" name="Content Placeholder 3"/>
          <p:cNvSpPr>
            <a:spLocks noGrp="1"/>
          </p:cNvSpPr>
          <p:nvPr>
            <p:ph idx="1"/>
          </p:nvPr>
        </p:nvSpPr>
        <p:spPr/>
        <p:txBody>
          <a:bodyPr/>
          <a:lstStyle/>
          <a:p>
            <a:r>
              <a:rPr lang="en-US" dirty="0"/>
              <a:t>European, Croatian, North American</a:t>
            </a:r>
          </a:p>
          <a:p>
            <a:endParaRPr lang="en-US" dirty="0"/>
          </a:p>
        </p:txBody>
      </p:sp>
      <p:pic>
        <p:nvPicPr>
          <p:cNvPr id="10" name="Picture Placeholder 9"/>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150"/>
          <a:stretch/>
        </p:blipFill>
        <p:spPr>
          <a:prstGeom prst="rect">
            <a:avLst/>
          </a:prstGeom>
        </p:spPr>
      </p:pic>
      <p:sp>
        <p:nvSpPr>
          <p:cNvPr id="8" name="Content Placeholder 7"/>
          <p:cNvSpPr>
            <a:spLocks noGrp="1"/>
          </p:cNvSpPr>
          <p:nvPr>
            <p:ph idx="13"/>
          </p:nvPr>
        </p:nvSpPr>
        <p:spPr/>
        <p:txBody>
          <a:bodyPr/>
          <a:lstStyle/>
          <a:p>
            <a:r>
              <a:rPr lang="en-US" dirty="0"/>
              <a:t>European, North African, Mediterranean</a:t>
            </a:r>
          </a:p>
          <a:p>
            <a:endParaRPr lang="en-US" dirty="0"/>
          </a:p>
        </p:txBody>
      </p:sp>
      <p:pic>
        <p:nvPicPr>
          <p:cNvPr id="17" name="Picture Placeholder 16"/>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10302" t="15165" r="-9664" b="15424"/>
          <a:stretch/>
        </p:blipFill>
        <p:spPr>
          <a:solidFill>
            <a:schemeClr val="bg1"/>
          </a:solidFill>
        </p:spPr>
      </p:pic>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2345226" y="626349"/>
            <a:ext cx="1616149" cy="369332"/>
          </a:xfrm>
          <a:prstGeom prst="rect">
            <a:avLst/>
          </a:prstGeom>
          <a:noFill/>
        </p:spPr>
        <p:txBody>
          <a:bodyPr wrap="square" rtlCol="0">
            <a:spAutoFit/>
          </a:bodyPr>
          <a:lstStyle/>
          <a:p>
            <a:r>
              <a:rPr lang="en-US" dirty="0"/>
              <a:t>Sage</a:t>
            </a:r>
          </a:p>
        </p:txBody>
      </p:sp>
      <p:sp>
        <p:nvSpPr>
          <p:cNvPr id="9" name="TextBox 8"/>
          <p:cNvSpPr txBox="1"/>
          <p:nvPr/>
        </p:nvSpPr>
        <p:spPr>
          <a:xfrm>
            <a:off x="6559776" y="634723"/>
            <a:ext cx="1616149" cy="369332"/>
          </a:xfrm>
          <a:prstGeom prst="rect">
            <a:avLst/>
          </a:prstGeom>
          <a:noFill/>
        </p:spPr>
        <p:txBody>
          <a:bodyPr wrap="square" rtlCol="0">
            <a:spAutoFit/>
          </a:bodyPr>
          <a:lstStyle/>
          <a:p>
            <a:r>
              <a:rPr lang="en-US" dirty="0"/>
              <a:t>Savory</a:t>
            </a:r>
          </a:p>
        </p:txBody>
      </p:sp>
    </p:spTree>
    <p:extLst>
      <p:ext uri="{BB962C8B-B14F-4D97-AF65-F5344CB8AC3E}">
        <p14:creationId xmlns:p14="http://schemas.microsoft.com/office/powerpoint/2010/main" val="2609245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Herbs Used in Cuisine</a:t>
            </a:r>
          </a:p>
        </p:txBody>
      </p:sp>
      <p:sp>
        <p:nvSpPr>
          <p:cNvPr id="3" name="Content Placeholder 2"/>
          <p:cNvSpPr>
            <a:spLocks noGrp="1"/>
          </p:cNvSpPr>
          <p:nvPr>
            <p:ph idx="1"/>
          </p:nvPr>
        </p:nvSpPr>
        <p:spPr/>
        <p:txBody>
          <a:bodyPr/>
          <a:lstStyle/>
          <a:p>
            <a:r>
              <a:rPr lang="en-US" dirty="0"/>
              <a:t>European (French), Mexican</a:t>
            </a:r>
          </a:p>
          <a:p>
            <a:endParaRPr lang="en-US" dirty="0"/>
          </a:p>
        </p:txBody>
      </p:sp>
      <p:pic>
        <p:nvPicPr>
          <p:cNvPr id="10" name="Picture Placeholder 9"/>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
        <p:nvSpPr>
          <p:cNvPr id="8" name="Content Placeholder 7"/>
          <p:cNvSpPr>
            <a:spLocks noGrp="1"/>
          </p:cNvSpPr>
          <p:nvPr>
            <p:ph idx="13"/>
          </p:nvPr>
        </p:nvSpPr>
        <p:spPr/>
        <p:txBody>
          <a:bodyPr/>
          <a:lstStyle/>
          <a:p>
            <a:r>
              <a:rPr lang="en-US" dirty="0"/>
              <a:t>European, African, North American</a:t>
            </a:r>
          </a:p>
          <a:p>
            <a:endParaRPr lang="en-US" dirty="0"/>
          </a:p>
        </p:txBody>
      </p:sp>
      <p:pic>
        <p:nvPicPr>
          <p:cNvPr id="12" name="Picture Placeholder 11"/>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17955"/>
          <a:stretch/>
        </p:blipFill>
        <p:spPr>
          <a:prstGeom prst="rect">
            <a:avLst/>
          </a:prstGeom>
          <a:solidFill>
            <a:schemeClr val="bg1"/>
          </a:solidFill>
        </p:spPr>
      </p:pic>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2156032" y="626349"/>
            <a:ext cx="1616149" cy="369332"/>
          </a:xfrm>
          <a:prstGeom prst="rect">
            <a:avLst/>
          </a:prstGeom>
          <a:noFill/>
        </p:spPr>
        <p:txBody>
          <a:bodyPr wrap="square" rtlCol="0">
            <a:spAutoFit/>
          </a:bodyPr>
          <a:lstStyle/>
          <a:p>
            <a:r>
              <a:rPr lang="en-US" dirty="0"/>
              <a:t>Tarragon</a:t>
            </a:r>
          </a:p>
        </p:txBody>
      </p:sp>
      <p:sp>
        <p:nvSpPr>
          <p:cNvPr id="9" name="TextBox 8"/>
          <p:cNvSpPr txBox="1"/>
          <p:nvPr/>
        </p:nvSpPr>
        <p:spPr>
          <a:xfrm>
            <a:off x="6525779" y="603997"/>
            <a:ext cx="1616149" cy="369332"/>
          </a:xfrm>
          <a:prstGeom prst="rect">
            <a:avLst/>
          </a:prstGeom>
          <a:noFill/>
        </p:spPr>
        <p:txBody>
          <a:bodyPr wrap="square" rtlCol="0">
            <a:spAutoFit/>
          </a:bodyPr>
          <a:lstStyle/>
          <a:p>
            <a:r>
              <a:rPr lang="en-US" dirty="0"/>
              <a:t>Thyme</a:t>
            </a:r>
          </a:p>
        </p:txBody>
      </p:sp>
    </p:spTree>
    <p:extLst>
      <p:ext uri="{BB962C8B-B14F-4D97-AF65-F5344CB8AC3E}">
        <p14:creationId xmlns:p14="http://schemas.microsoft.com/office/powerpoint/2010/main" val="1328999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Spices Used in Cuisine</a:t>
            </a:r>
          </a:p>
        </p:txBody>
      </p:sp>
      <p:sp>
        <p:nvSpPr>
          <p:cNvPr id="4" name="Content Placeholder 3"/>
          <p:cNvSpPr>
            <a:spLocks noGrp="1"/>
          </p:cNvSpPr>
          <p:nvPr>
            <p:ph idx="1"/>
          </p:nvPr>
        </p:nvSpPr>
        <p:spPr/>
        <p:txBody>
          <a:bodyPr/>
          <a:lstStyle/>
          <a:p>
            <a:r>
              <a:rPr lang="en-US" dirty="0"/>
              <a:t>Jamaican, Caribbean, tropical South American</a:t>
            </a:r>
          </a:p>
          <a:p>
            <a:endParaRPr lang="en-US" dirty="0"/>
          </a:p>
        </p:txBody>
      </p:sp>
      <p:pic>
        <p:nvPicPr>
          <p:cNvPr id="19" name="Picture Placeholder 18"/>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pic>
        <p:nvPicPr>
          <p:cNvPr id="21" name="Picture Placeholder 20"/>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pic>
        <p:nvPicPr>
          <p:cNvPr id="23" name="Picture Placeholder 22"/>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l="-702"/>
          <a:stretch/>
        </p:blipFill>
        <p:spPr/>
      </p:pic>
      <p:sp>
        <p:nvSpPr>
          <p:cNvPr id="16" name="Content Placeholder 15"/>
          <p:cNvSpPr>
            <a:spLocks noGrp="1"/>
          </p:cNvSpPr>
          <p:nvPr>
            <p:ph idx="17"/>
          </p:nvPr>
        </p:nvSpPr>
        <p:spPr/>
        <p:txBody>
          <a:bodyPr/>
          <a:lstStyle/>
          <a:p>
            <a:r>
              <a:rPr lang="en-US" dirty="0"/>
              <a:t>Turkish, Spanish, Egyptian, </a:t>
            </a:r>
          </a:p>
          <a:p>
            <a:pPr marL="0" indent="0">
              <a:buNone/>
            </a:pPr>
            <a:r>
              <a:rPr lang="en-US" dirty="0"/>
              <a:t>      Mediterranean, Central American</a:t>
            </a:r>
          </a:p>
        </p:txBody>
      </p:sp>
      <p:sp>
        <p:nvSpPr>
          <p:cNvPr id="17" name="Content Placeholder 16"/>
          <p:cNvSpPr>
            <a:spLocks noGrp="1"/>
          </p:cNvSpPr>
          <p:nvPr>
            <p:ph idx="18"/>
          </p:nvPr>
        </p:nvSpPr>
        <p:spPr/>
        <p:txBody>
          <a:bodyPr/>
          <a:lstStyle/>
          <a:p>
            <a:r>
              <a:rPr lang="en-US" dirty="0"/>
              <a:t>Mediterranean</a:t>
            </a:r>
          </a:p>
          <a:p>
            <a:endParaRPr lang="en-US" dirty="0"/>
          </a:p>
        </p:txBody>
      </p:sp>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1946235" y="658613"/>
            <a:ext cx="1616149" cy="369332"/>
          </a:xfrm>
          <a:prstGeom prst="rect">
            <a:avLst/>
          </a:prstGeom>
          <a:noFill/>
        </p:spPr>
        <p:txBody>
          <a:bodyPr wrap="square" rtlCol="0">
            <a:spAutoFit/>
          </a:bodyPr>
          <a:lstStyle/>
          <a:p>
            <a:r>
              <a:rPr lang="en-US" dirty="0"/>
              <a:t>Allspice</a:t>
            </a:r>
          </a:p>
        </p:txBody>
      </p:sp>
      <p:sp>
        <p:nvSpPr>
          <p:cNvPr id="8" name="TextBox 7"/>
          <p:cNvSpPr txBox="1"/>
          <p:nvPr/>
        </p:nvSpPr>
        <p:spPr>
          <a:xfrm>
            <a:off x="5948254" y="611657"/>
            <a:ext cx="1616149" cy="369332"/>
          </a:xfrm>
          <a:prstGeom prst="rect">
            <a:avLst/>
          </a:prstGeom>
          <a:noFill/>
        </p:spPr>
        <p:txBody>
          <a:bodyPr wrap="square" rtlCol="0">
            <a:spAutoFit/>
          </a:bodyPr>
          <a:lstStyle/>
          <a:p>
            <a:r>
              <a:rPr lang="en-US" dirty="0"/>
              <a:t>Anise</a:t>
            </a:r>
          </a:p>
        </p:txBody>
      </p:sp>
      <p:sp>
        <p:nvSpPr>
          <p:cNvPr id="9" name="TextBox 8"/>
          <p:cNvSpPr txBox="1"/>
          <p:nvPr/>
        </p:nvSpPr>
        <p:spPr>
          <a:xfrm>
            <a:off x="9678807" y="646095"/>
            <a:ext cx="1616149" cy="369332"/>
          </a:xfrm>
          <a:prstGeom prst="rect">
            <a:avLst/>
          </a:prstGeom>
          <a:noFill/>
        </p:spPr>
        <p:txBody>
          <a:bodyPr wrap="square" rtlCol="0">
            <a:spAutoFit/>
          </a:bodyPr>
          <a:lstStyle/>
          <a:p>
            <a:r>
              <a:rPr lang="en-US" dirty="0"/>
              <a:t>Capers</a:t>
            </a:r>
          </a:p>
        </p:txBody>
      </p:sp>
    </p:spTree>
    <p:extLst>
      <p:ext uri="{BB962C8B-B14F-4D97-AF65-F5344CB8AC3E}">
        <p14:creationId xmlns:p14="http://schemas.microsoft.com/office/powerpoint/2010/main" val="3051949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Spices Used in Cuisine</a:t>
            </a:r>
          </a:p>
        </p:txBody>
      </p:sp>
      <p:sp>
        <p:nvSpPr>
          <p:cNvPr id="3" name="Content Placeholder 2"/>
          <p:cNvSpPr>
            <a:spLocks noGrp="1"/>
          </p:cNvSpPr>
          <p:nvPr>
            <p:ph idx="1"/>
          </p:nvPr>
        </p:nvSpPr>
        <p:spPr/>
        <p:txBody>
          <a:bodyPr/>
          <a:lstStyle/>
          <a:p>
            <a:r>
              <a:rPr lang="en-US" dirty="0"/>
              <a:t>Dutch, Canadian, Russian</a:t>
            </a:r>
          </a:p>
          <a:p>
            <a:endParaRPr lang="en-US" dirty="0"/>
          </a:p>
        </p:txBody>
      </p:sp>
      <p:pic>
        <p:nvPicPr>
          <p:cNvPr id="23" name="Picture Placeholder 22"/>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34866" b="7070"/>
          <a:stretch/>
        </p:blipFill>
        <p:spPr/>
      </p:pic>
      <p:pic>
        <p:nvPicPr>
          <p:cNvPr id="21" name="Picture Placeholder 20"/>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t="30698" b="22022"/>
          <a:stretch/>
        </p:blipFill>
        <p:spPr/>
      </p:pic>
      <p:pic>
        <p:nvPicPr>
          <p:cNvPr id="19" name="Picture Placeholder 18"/>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t="17473" b="17473"/>
          <a:stretch>
            <a:fillRect/>
          </a:stretch>
        </p:blipFill>
        <p:spPr/>
      </p:pic>
      <p:sp>
        <p:nvSpPr>
          <p:cNvPr id="16" name="Content Placeholder 15"/>
          <p:cNvSpPr>
            <a:spLocks noGrp="1"/>
          </p:cNvSpPr>
          <p:nvPr>
            <p:ph idx="17"/>
          </p:nvPr>
        </p:nvSpPr>
        <p:spPr/>
        <p:txBody>
          <a:bodyPr/>
          <a:lstStyle/>
          <a:p>
            <a:r>
              <a:rPr lang="en-US" dirty="0"/>
              <a:t>Indian, Asian, Guatemalan</a:t>
            </a:r>
          </a:p>
          <a:p>
            <a:endParaRPr lang="en-US" dirty="0"/>
          </a:p>
        </p:txBody>
      </p:sp>
      <p:sp>
        <p:nvSpPr>
          <p:cNvPr id="17" name="Content Placeholder 16"/>
          <p:cNvSpPr>
            <a:spLocks noGrp="1"/>
          </p:cNvSpPr>
          <p:nvPr>
            <p:ph idx="18"/>
          </p:nvPr>
        </p:nvSpPr>
        <p:spPr/>
        <p:txBody>
          <a:bodyPr/>
          <a:lstStyle/>
          <a:p>
            <a:r>
              <a:rPr lang="en-US" dirty="0"/>
              <a:t>Central American, South American, Mexican, Southwest American</a:t>
            </a:r>
          </a:p>
          <a:p>
            <a:endParaRPr lang="en-US" dirty="0"/>
          </a:p>
        </p:txBody>
      </p:sp>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1912520" y="632983"/>
            <a:ext cx="1616149" cy="369332"/>
          </a:xfrm>
          <a:prstGeom prst="rect">
            <a:avLst/>
          </a:prstGeom>
          <a:noFill/>
        </p:spPr>
        <p:txBody>
          <a:bodyPr wrap="square" rtlCol="0">
            <a:spAutoFit/>
          </a:bodyPr>
          <a:lstStyle/>
          <a:p>
            <a:r>
              <a:rPr lang="en-US" dirty="0"/>
              <a:t>Caraway</a:t>
            </a:r>
          </a:p>
        </p:txBody>
      </p:sp>
      <p:sp>
        <p:nvSpPr>
          <p:cNvPr id="8" name="TextBox 7"/>
          <p:cNvSpPr txBox="1"/>
          <p:nvPr/>
        </p:nvSpPr>
        <p:spPr>
          <a:xfrm>
            <a:off x="5624594" y="632983"/>
            <a:ext cx="1616149" cy="369332"/>
          </a:xfrm>
          <a:prstGeom prst="rect">
            <a:avLst/>
          </a:prstGeom>
          <a:noFill/>
        </p:spPr>
        <p:txBody>
          <a:bodyPr wrap="square" rtlCol="0">
            <a:spAutoFit/>
          </a:bodyPr>
          <a:lstStyle/>
          <a:p>
            <a:r>
              <a:rPr lang="en-US" dirty="0"/>
              <a:t>Cardamom</a:t>
            </a:r>
          </a:p>
        </p:txBody>
      </p:sp>
      <p:sp>
        <p:nvSpPr>
          <p:cNvPr id="9" name="TextBox 8"/>
          <p:cNvSpPr txBox="1"/>
          <p:nvPr/>
        </p:nvSpPr>
        <p:spPr>
          <a:xfrm>
            <a:off x="9562464" y="607883"/>
            <a:ext cx="1616149" cy="369332"/>
          </a:xfrm>
          <a:prstGeom prst="rect">
            <a:avLst/>
          </a:prstGeom>
          <a:noFill/>
        </p:spPr>
        <p:txBody>
          <a:bodyPr wrap="square" rtlCol="0">
            <a:spAutoFit/>
          </a:bodyPr>
          <a:lstStyle/>
          <a:p>
            <a:r>
              <a:rPr lang="en-US" dirty="0"/>
              <a:t>Cayenne</a:t>
            </a:r>
          </a:p>
        </p:txBody>
      </p:sp>
    </p:spTree>
    <p:extLst>
      <p:ext uri="{BB962C8B-B14F-4D97-AF65-F5344CB8AC3E}">
        <p14:creationId xmlns:p14="http://schemas.microsoft.com/office/powerpoint/2010/main" val="3681811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Spices Used in Cuisine</a:t>
            </a:r>
          </a:p>
        </p:txBody>
      </p:sp>
      <p:sp>
        <p:nvSpPr>
          <p:cNvPr id="4" name="Content Placeholder 3"/>
          <p:cNvSpPr>
            <a:spLocks noGrp="1"/>
          </p:cNvSpPr>
          <p:nvPr>
            <p:ph idx="1"/>
          </p:nvPr>
        </p:nvSpPr>
        <p:spPr/>
        <p:txBody>
          <a:bodyPr/>
          <a:lstStyle/>
          <a:p>
            <a:r>
              <a:rPr lang="en-US" dirty="0"/>
              <a:t>Central American, South American, Mexican, Southwest American, Caribbean, Indian</a:t>
            </a:r>
          </a:p>
          <a:p>
            <a:endParaRPr lang="en-US" dirty="0"/>
          </a:p>
        </p:txBody>
      </p:sp>
      <p:pic>
        <p:nvPicPr>
          <p:cNvPr id="23" name="Picture Placeholder 22"/>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pic>
        <p:nvPicPr>
          <p:cNvPr id="21" name="Picture Placeholder 20"/>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t="26273" b="26273"/>
          <a:stretch>
            <a:fillRect/>
          </a:stretch>
        </p:blipFill>
        <p:spPr/>
      </p:pic>
      <p:pic>
        <p:nvPicPr>
          <p:cNvPr id="19" name="Picture Placeholder 18"/>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t="28781" b="28781"/>
          <a:stretch>
            <a:fillRect/>
          </a:stretch>
        </p:blipFill>
        <p:spPr/>
      </p:pic>
      <p:sp>
        <p:nvSpPr>
          <p:cNvPr id="16" name="Content Placeholder 15"/>
          <p:cNvSpPr>
            <a:spLocks noGrp="1"/>
          </p:cNvSpPr>
          <p:nvPr>
            <p:ph idx="17"/>
          </p:nvPr>
        </p:nvSpPr>
        <p:spPr/>
        <p:txBody>
          <a:bodyPr/>
          <a:lstStyle/>
          <a:p>
            <a:r>
              <a:rPr lang="en-US" dirty="0"/>
              <a:t>Indian, French, Indonesian, Asian, Caribbean, Mexican, </a:t>
            </a:r>
          </a:p>
          <a:p>
            <a:pPr marL="0" indent="0">
              <a:buNone/>
            </a:pPr>
            <a:r>
              <a:rPr lang="en-US" dirty="0"/>
              <a:t>      Central American</a:t>
            </a:r>
          </a:p>
          <a:p>
            <a:endParaRPr lang="en-US" dirty="0"/>
          </a:p>
        </p:txBody>
      </p:sp>
      <p:sp>
        <p:nvSpPr>
          <p:cNvPr id="17" name="Content Placeholder 16"/>
          <p:cNvSpPr>
            <a:spLocks noGrp="1"/>
          </p:cNvSpPr>
          <p:nvPr>
            <p:ph idx="18"/>
          </p:nvPr>
        </p:nvSpPr>
        <p:spPr/>
        <p:txBody>
          <a:bodyPr/>
          <a:lstStyle/>
          <a:p>
            <a:r>
              <a:rPr lang="en-US" dirty="0"/>
              <a:t>Asian, Sri Lankan, Indian, European, North American</a:t>
            </a:r>
          </a:p>
          <a:p>
            <a:endParaRPr lang="en-US" dirty="0"/>
          </a:p>
        </p:txBody>
      </p:sp>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1736692" y="640253"/>
            <a:ext cx="1616149" cy="369332"/>
          </a:xfrm>
          <a:prstGeom prst="rect">
            <a:avLst/>
          </a:prstGeom>
          <a:noFill/>
        </p:spPr>
        <p:txBody>
          <a:bodyPr wrap="square" rtlCol="0">
            <a:spAutoFit/>
          </a:bodyPr>
          <a:lstStyle/>
          <a:p>
            <a:r>
              <a:rPr lang="en-US" dirty="0"/>
              <a:t>Chili pepper</a:t>
            </a:r>
          </a:p>
        </p:txBody>
      </p:sp>
      <p:sp>
        <p:nvSpPr>
          <p:cNvPr id="8" name="TextBox 7"/>
          <p:cNvSpPr txBox="1"/>
          <p:nvPr/>
        </p:nvSpPr>
        <p:spPr>
          <a:xfrm>
            <a:off x="5711794" y="609309"/>
            <a:ext cx="1616149" cy="369332"/>
          </a:xfrm>
          <a:prstGeom prst="rect">
            <a:avLst/>
          </a:prstGeom>
          <a:noFill/>
        </p:spPr>
        <p:txBody>
          <a:bodyPr wrap="square" rtlCol="0">
            <a:spAutoFit/>
          </a:bodyPr>
          <a:lstStyle/>
          <a:p>
            <a:r>
              <a:rPr lang="en-US" dirty="0"/>
              <a:t>Cinnamon</a:t>
            </a:r>
          </a:p>
        </p:txBody>
      </p:sp>
      <p:sp>
        <p:nvSpPr>
          <p:cNvPr id="9" name="TextBox 8"/>
          <p:cNvSpPr txBox="1"/>
          <p:nvPr/>
        </p:nvSpPr>
        <p:spPr>
          <a:xfrm>
            <a:off x="9723819" y="609309"/>
            <a:ext cx="1616149" cy="369332"/>
          </a:xfrm>
          <a:prstGeom prst="rect">
            <a:avLst/>
          </a:prstGeom>
          <a:noFill/>
        </p:spPr>
        <p:txBody>
          <a:bodyPr wrap="square" rtlCol="0">
            <a:spAutoFit/>
          </a:bodyPr>
          <a:lstStyle/>
          <a:p>
            <a:r>
              <a:rPr lang="en-US" dirty="0"/>
              <a:t>Cloves</a:t>
            </a:r>
          </a:p>
        </p:txBody>
      </p:sp>
    </p:spTree>
    <p:extLst>
      <p:ext uri="{BB962C8B-B14F-4D97-AF65-F5344CB8AC3E}">
        <p14:creationId xmlns:p14="http://schemas.microsoft.com/office/powerpoint/2010/main" val="3257502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Spices Used in Cuisine</a:t>
            </a:r>
          </a:p>
        </p:txBody>
      </p:sp>
      <p:sp>
        <p:nvSpPr>
          <p:cNvPr id="3" name="Content Placeholder 2"/>
          <p:cNvSpPr>
            <a:spLocks noGrp="1"/>
          </p:cNvSpPr>
          <p:nvPr>
            <p:ph idx="1"/>
          </p:nvPr>
        </p:nvSpPr>
        <p:spPr/>
        <p:txBody>
          <a:bodyPr/>
          <a:lstStyle/>
          <a:p>
            <a:r>
              <a:rPr lang="en-US" dirty="0"/>
              <a:t>European, Indian, Canadian, Egyptian, Vietnamese</a:t>
            </a:r>
          </a:p>
          <a:p>
            <a:endParaRPr lang="en-US" dirty="0"/>
          </a:p>
        </p:txBody>
      </p:sp>
      <p:pic>
        <p:nvPicPr>
          <p:cNvPr id="19" name="Picture Placeholder 18"/>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7712" t="25156" r="7712" b="29950"/>
          <a:stretch/>
        </p:blipFill>
        <p:spPr>
          <a:solidFill>
            <a:schemeClr val="bg1"/>
          </a:solidFill>
        </p:spPr>
      </p:pic>
      <p:pic>
        <p:nvPicPr>
          <p:cNvPr id="21" name="Picture Placeholder 20"/>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p:pic>
      <p:pic>
        <p:nvPicPr>
          <p:cNvPr id="23" name="Picture Placeholder 22"/>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p:pic>
      <p:sp>
        <p:nvSpPr>
          <p:cNvPr id="16" name="Content Placeholder 15"/>
          <p:cNvSpPr>
            <a:spLocks noGrp="1"/>
          </p:cNvSpPr>
          <p:nvPr>
            <p:ph idx="17"/>
          </p:nvPr>
        </p:nvSpPr>
        <p:spPr/>
        <p:txBody>
          <a:bodyPr/>
          <a:lstStyle/>
          <a:p>
            <a:r>
              <a:rPr lang="en-US" dirty="0"/>
              <a:t>Indian, Middle Eastern, African, Mexican</a:t>
            </a:r>
          </a:p>
          <a:p>
            <a:endParaRPr lang="en-US" dirty="0"/>
          </a:p>
        </p:txBody>
      </p:sp>
      <p:sp>
        <p:nvSpPr>
          <p:cNvPr id="17" name="Content Placeholder 16"/>
          <p:cNvSpPr>
            <a:spLocks noGrp="1"/>
          </p:cNvSpPr>
          <p:nvPr>
            <p:ph idx="18"/>
          </p:nvPr>
        </p:nvSpPr>
        <p:spPr/>
        <p:txBody>
          <a:bodyPr/>
          <a:lstStyle/>
          <a:p>
            <a:r>
              <a:rPr lang="en-US" dirty="0"/>
              <a:t>Southern European, Italian, Mediterranean</a:t>
            </a:r>
          </a:p>
          <a:p>
            <a:endParaRPr lang="en-US" dirty="0"/>
          </a:p>
        </p:txBody>
      </p:sp>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1865278" y="626349"/>
            <a:ext cx="1616149" cy="369332"/>
          </a:xfrm>
          <a:prstGeom prst="rect">
            <a:avLst/>
          </a:prstGeom>
          <a:noFill/>
        </p:spPr>
        <p:txBody>
          <a:bodyPr wrap="square" rtlCol="0">
            <a:spAutoFit/>
          </a:bodyPr>
          <a:lstStyle/>
          <a:p>
            <a:r>
              <a:rPr lang="en-US" dirty="0"/>
              <a:t>Coriander</a:t>
            </a:r>
          </a:p>
        </p:txBody>
      </p:sp>
      <p:sp>
        <p:nvSpPr>
          <p:cNvPr id="8" name="TextBox 7"/>
          <p:cNvSpPr txBox="1"/>
          <p:nvPr/>
        </p:nvSpPr>
        <p:spPr>
          <a:xfrm>
            <a:off x="5844328" y="618728"/>
            <a:ext cx="1616149" cy="369332"/>
          </a:xfrm>
          <a:prstGeom prst="rect">
            <a:avLst/>
          </a:prstGeom>
          <a:noFill/>
        </p:spPr>
        <p:txBody>
          <a:bodyPr wrap="square" rtlCol="0">
            <a:spAutoFit/>
          </a:bodyPr>
          <a:lstStyle/>
          <a:p>
            <a:r>
              <a:rPr lang="en-US" dirty="0"/>
              <a:t>Cumin</a:t>
            </a:r>
          </a:p>
        </p:txBody>
      </p:sp>
      <p:sp>
        <p:nvSpPr>
          <p:cNvPr id="9" name="TextBox 8"/>
          <p:cNvSpPr txBox="1"/>
          <p:nvPr/>
        </p:nvSpPr>
        <p:spPr>
          <a:xfrm>
            <a:off x="9701148" y="652765"/>
            <a:ext cx="1616149" cy="369332"/>
          </a:xfrm>
          <a:prstGeom prst="rect">
            <a:avLst/>
          </a:prstGeom>
          <a:noFill/>
        </p:spPr>
        <p:txBody>
          <a:bodyPr wrap="square" rtlCol="0">
            <a:spAutoFit/>
          </a:bodyPr>
          <a:lstStyle/>
          <a:p>
            <a:r>
              <a:rPr lang="en-US" dirty="0"/>
              <a:t>Fennel</a:t>
            </a:r>
          </a:p>
        </p:txBody>
      </p:sp>
    </p:spTree>
    <p:extLst>
      <p:ext uri="{BB962C8B-B14F-4D97-AF65-F5344CB8AC3E}">
        <p14:creationId xmlns:p14="http://schemas.microsoft.com/office/powerpoint/2010/main" val="2976896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sections and their Stations</a:t>
            </a:r>
          </a:p>
        </p:txBody>
      </p:sp>
      <p:sp>
        <p:nvSpPr>
          <p:cNvPr id="4" name="Text Placeholder 3"/>
          <p:cNvSpPr>
            <a:spLocks noGrp="1"/>
          </p:cNvSpPr>
          <p:nvPr>
            <p:ph idx="1"/>
          </p:nvPr>
        </p:nvSpPr>
        <p:spPr/>
        <p:txBody>
          <a:bodyPr/>
          <a:lstStyle/>
          <a:p>
            <a:pPr marL="0" indent="0">
              <a:buNone/>
            </a:pPr>
            <a:r>
              <a:rPr lang="en-US" dirty="0"/>
              <a:t>Hot-food section:</a:t>
            </a:r>
          </a:p>
          <a:p>
            <a:pPr marL="285744" indent="-285744"/>
            <a:r>
              <a:rPr lang="en-US" dirty="0"/>
              <a:t>Broiler station</a:t>
            </a:r>
          </a:p>
          <a:p>
            <a:pPr marL="285744" indent="-285744"/>
            <a:r>
              <a:rPr lang="en-US" dirty="0"/>
              <a:t>Fry station</a:t>
            </a:r>
          </a:p>
          <a:p>
            <a:pPr marL="285744" indent="-285744"/>
            <a:r>
              <a:rPr lang="en-US" dirty="0"/>
              <a:t>Griddle station</a:t>
            </a:r>
          </a:p>
          <a:p>
            <a:pPr marL="285744" indent="-285744"/>
            <a:r>
              <a:rPr lang="en-US" dirty="0"/>
              <a:t>Sauté/sauce station</a:t>
            </a:r>
          </a:p>
          <a:p>
            <a:pPr marL="285744" indent="-285744"/>
            <a:r>
              <a:rPr lang="en-US" dirty="0"/>
              <a:t>Holding</a:t>
            </a:r>
          </a:p>
        </p:txBody>
      </p:sp>
    </p:spTree>
    <p:extLst>
      <p:ext uri="{BB962C8B-B14F-4D97-AF65-F5344CB8AC3E}">
        <p14:creationId xmlns:p14="http://schemas.microsoft.com/office/powerpoint/2010/main" val="1209181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Spices Used in Cuisine</a:t>
            </a:r>
          </a:p>
        </p:txBody>
      </p:sp>
      <p:sp>
        <p:nvSpPr>
          <p:cNvPr id="4" name="Content Placeholder 3"/>
          <p:cNvSpPr>
            <a:spLocks noGrp="1"/>
          </p:cNvSpPr>
          <p:nvPr>
            <p:ph idx="1"/>
          </p:nvPr>
        </p:nvSpPr>
        <p:spPr/>
        <p:txBody>
          <a:bodyPr/>
          <a:lstStyle/>
          <a:p>
            <a:r>
              <a:rPr lang="en-US" dirty="0"/>
              <a:t>Chinese, Indian, Jamaican</a:t>
            </a:r>
          </a:p>
          <a:p>
            <a:endParaRPr lang="en-US" dirty="0"/>
          </a:p>
        </p:txBody>
      </p:sp>
      <p:pic>
        <p:nvPicPr>
          <p:cNvPr id="23" name="Picture Placeholder 22"/>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17778" t="32895" r="13332" b="30741"/>
          <a:stretch/>
        </p:blipFill>
        <p:spPr/>
      </p:pic>
      <p:pic>
        <p:nvPicPr>
          <p:cNvPr id="21" name="Picture Placeholder 20"/>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20015" t="36426" r="3553" b="28319"/>
          <a:stretch/>
        </p:blipFill>
        <p:spPr/>
      </p:pic>
      <p:pic>
        <p:nvPicPr>
          <p:cNvPr id="19" name="Picture Placeholder 18"/>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t="28339" b="28339"/>
          <a:stretch>
            <a:fillRect/>
          </a:stretch>
        </p:blipFill>
        <p:spPr/>
      </p:pic>
      <p:sp>
        <p:nvSpPr>
          <p:cNvPr id="16" name="Content Placeholder 15"/>
          <p:cNvSpPr>
            <a:spLocks noGrp="1"/>
          </p:cNvSpPr>
          <p:nvPr>
            <p:ph idx="17"/>
          </p:nvPr>
        </p:nvSpPr>
        <p:spPr/>
        <p:txBody>
          <a:bodyPr/>
          <a:lstStyle/>
          <a:p>
            <a:r>
              <a:rPr lang="en-US" dirty="0"/>
              <a:t>Indonesian, Caribbean, French</a:t>
            </a:r>
          </a:p>
          <a:p>
            <a:endParaRPr lang="en-US" dirty="0"/>
          </a:p>
        </p:txBody>
      </p:sp>
      <p:sp>
        <p:nvSpPr>
          <p:cNvPr id="17" name="Content Placeholder 16"/>
          <p:cNvSpPr>
            <a:spLocks noGrp="1"/>
          </p:cNvSpPr>
          <p:nvPr>
            <p:ph idx="18"/>
          </p:nvPr>
        </p:nvSpPr>
        <p:spPr/>
        <p:txBody>
          <a:bodyPr/>
          <a:lstStyle/>
          <a:p>
            <a:r>
              <a:rPr lang="en-US" dirty="0"/>
              <a:t>Asian, Indian, Northern European, French</a:t>
            </a:r>
          </a:p>
          <a:p>
            <a:endParaRPr lang="en-US" dirty="0"/>
          </a:p>
        </p:txBody>
      </p:sp>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2038629" y="648329"/>
            <a:ext cx="1616149" cy="369332"/>
          </a:xfrm>
          <a:prstGeom prst="rect">
            <a:avLst/>
          </a:prstGeom>
          <a:noFill/>
        </p:spPr>
        <p:txBody>
          <a:bodyPr wrap="square" rtlCol="0">
            <a:spAutoFit/>
          </a:bodyPr>
          <a:lstStyle/>
          <a:p>
            <a:r>
              <a:rPr lang="en-US" dirty="0"/>
              <a:t>Ginger</a:t>
            </a:r>
          </a:p>
        </p:txBody>
      </p:sp>
      <p:sp>
        <p:nvSpPr>
          <p:cNvPr id="8" name="TextBox 7"/>
          <p:cNvSpPr txBox="1"/>
          <p:nvPr/>
        </p:nvSpPr>
        <p:spPr>
          <a:xfrm>
            <a:off x="5862528" y="629229"/>
            <a:ext cx="1616149" cy="369332"/>
          </a:xfrm>
          <a:prstGeom prst="rect">
            <a:avLst/>
          </a:prstGeom>
          <a:noFill/>
        </p:spPr>
        <p:txBody>
          <a:bodyPr wrap="square" rtlCol="0">
            <a:spAutoFit/>
          </a:bodyPr>
          <a:lstStyle/>
          <a:p>
            <a:r>
              <a:rPr lang="en-US" dirty="0"/>
              <a:t>Mace</a:t>
            </a:r>
          </a:p>
        </p:txBody>
      </p:sp>
      <p:sp>
        <p:nvSpPr>
          <p:cNvPr id="9" name="TextBox 8"/>
          <p:cNvSpPr txBox="1"/>
          <p:nvPr/>
        </p:nvSpPr>
        <p:spPr>
          <a:xfrm>
            <a:off x="9293855" y="631607"/>
            <a:ext cx="1616149" cy="369332"/>
          </a:xfrm>
          <a:prstGeom prst="rect">
            <a:avLst/>
          </a:prstGeom>
          <a:noFill/>
        </p:spPr>
        <p:txBody>
          <a:bodyPr wrap="square" rtlCol="0">
            <a:spAutoFit/>
          </a:bodyPr>
          <a:lstStyle/>
          <a:p>
            <a:r>
              <a:rPr lang="en-US" dirty="0"/>
              <a:t>Mustard seeds</a:t>
            </a:r>
          </a:p>
        </p:txBody>
      </p:sp>
    </p:spTree>
    <p:extLst>
      <p:ext uri="{BB962C8B-B14F-4D97-AF65-F5344CB8AC3E}">
        <p14:creationId xmlns:p14="http://schemas.microsoft.com/office/powerpoint/2010/main" val="1078055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Spices Used in Cuisine</a:t>
            </a:r>
          </a:p>
        </p:txBody>
      </p:sp>
      <p:sp>
        <p:nvSpPr>
          <p:cNvPr id="3" name="Content Placeholder 2"/>
          <p:cNvSpPr>
            <a:spLocks noGrp="1"/>
          </p:cNvSpPr>
          <p:nvPr>
            <p:ph idx="1"/>
          </p:nvPr>
        </p:nvSpPr>
        <p:spPr/>
        <p:txBody>
          <a:bodyPr/>
          <a:lstStyle/>
          <a:p>
            <a:r>
              <a:rPr lang="en-US" dirty="0"/>
              <a:t>Indonesian, French</a:t>
            </a:r>
          </a:p>
          <a:p>
            <a:endParaRPr lang="en-US" dirty="0"/>
          </a:p>
        </p:txBody>
      </p:sp>
      <p:pic>
        <p:nvPicPr>
          <p:cNvPr id="23" name="Picture Placeholder 22"/>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12637" t="29150" r="12637" b="34098"/>
          <a:stretch/>
        </p:blipFill>
        <p:spPr/>
      </p:pic>
      <p:pic>
        <p:nvPicPr>
          <p:cNvPr id="21" name="Picture Placeholder 20"/>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p:pic>
      <p:pic>
        <p:nvPicPr>
          <p:cNvPr id="19" name="Picture Placeholder 18"/>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a:stretch/>
        </p:blipFill>
        <p:spPr/>
      </p:pic>
      <p:sp>
        <p:nvSpPr>
          <p:cNvPr id="16" name="Content Placeholder 15"/>
          <p:cNvSpPr>
            <a:spLocks noGrp="1"/>
          </p:cNvSpPr>
          <p:nvPr>
            <p:ph idx="17"/>
          </p:nvPr>
        </p:nvSpPr>
        <p:spPr/>
        <p:txBody>
          <a:bodyPr/>
          <a:lstStyle/>
          <a:p>
            <a:r>
              <a:rPr lang="en-US" dirty="0"/>
              <a:t>South American, Hungarian, Spanish</a:t>
            </a:r>
          </a:p>
          <a:p>
            <a:endParaRPr lang="en-US" dirty="0"/>
          </a:p>
        </p:txBody>
      </p:sp>
      <p:sp>
        <p:nvSpPr>
          <p:cNvPr id="17" name="Content Placeholder 16"/>
          <p:cNvSpPr>
            <a:spLocks noGrp="1"/>
          </p:cNvSpPr>
          <p:nvPr>
            <p:ph idx="18"/>
          </p:nvPr>
        </p:nvSpPr>
        <p:spPr/>
        <p:txBody>
          <a:bodyPr/>
          <a:lstStyle/>
          <a:p>
            <a:r>
              <a:rPr lang="en-US" dirty="0"/>
              <a:t>All cuisines</a:t>
            </a:r>
          </a:p>
          <a:p>
            <a:endParaRPr lang="en-US" dirty="0"/>
          </a:p>
        </p:txBody>
      </p:sp>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1899713" y="658613"/>
            <a:ext cx="1616149" cy="369332"/>
          </a:xfrm>
          <a:prstGeom prst="rect">
            <a:avLst/>
          </a:prstGeom>
          <a:noFill/>
        </p:spPr>
        <p:txBody>
          <a:bodyPr wrap="square" rtlCol="0">
            <a:spAutoFit/>
          </a:bodyPr>
          <a:lstStyle/>
          <a:p>
            <a:r>
              <a:rPr lang="en-US" dirty="0"/>
              <a:t>Nutmeg</a:t>
            </a:r>
          </a:p>
        </p:txBody>
      </p:sp>
      <p:sp>
        <p:nvSpPr>
          <p:cNvPr id="8" name="TextBox 7"/>
          <p:cNvSpPr txBox="1"/>
          <p:nvPr/>
        </p:nvSpPr>
        <p:spPr>
          <a:xfrm>
            <a:off x="5805376" y="641437"/>
            <a:ext cx="1616149" cy="369332"/>
          </a:xfrm>
          <a:prstGeom prst="rect">
            <a:avLst/>
          </a:prstGeom>
          <a:noFill/>
        </p:spPr>
        <p:txBody>
          <a:bodyPr wrap="square" rtlCol="0">
            <a:spAutoFit/>
          </a:bodyPr>
          <a:lstStyle/>
          <a:p>
            <a:r>
              <a:rPr lang="en-US" dirty="0"/>
              <a:t>Paprika</a:t>
            </a:r>
          </a:p>
        </p:txBody>
      </p:sp>
      <p:sp>
        <p:nvSpPr>
          <p:cNvPr id="9" name="TextBox 8"/>
          <p:cNvSpPr txBox="1"/>
          <p:nvPr/>
        </p:nvSpPr>
        <p:spPr>
          <a:xfrm>
            <a:off x="9430446" y="658614"/>
            <a:ext cx="1616149" cy="369332"/>
          </a:xfrm>
          <a:prstGeom prst="rect">
            <a:avLst/>
          </a:prstGeom>
          <a:noFill/>
        </p:spPr>
        <p:txBody>
          <a:bodyPr wrap="square" rtlCol="0">
            <a:spAutoFit/>
          </a:bodyPr>
          <a:lstStyle/>
          <a:p>
            <a:r>
              <a:rPr lang="en-US" dirty="0"/>
              <a:t>Peppercorns</a:t>
            </a:r>
          </a:p>
        </p:txBody>
      </p:sp>
    </p:spTree>
    <p:extLst>
      <p:ext uri="{BB962C8B-B14F-4D97-AF65-F5344CB8AC3E}">
        <p14:creationId xmlns:p14="http://schemas.microsoft.com/office/powerpoint/2010/main" val="2946072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Spices Used in Cuisine</a:t>
            </a:r>
          </a:p>
        </p:txBody>
      </p:sp>
      <p:sp>
        <p:nvSpPr>
          <p:cNvPr id="4" name="Content Placeholder 3"/>
          <p:cNvSpPr>
            <a:spLocks noGrp="1"/>
          </p:cNvSpPr>
          <p:nvPr>
            <p:ph idx="1"/>
          </p:nvPr>
        </p:nvSpPr>
        <p:spPr/>
        <p:txBody>
          <a:bodyPr/>
          <a:lstStyle/>
          <a:p>
            <a:r>
              <a:rPr lang="en-US" dirty="0"/>
              <a:t>Indian, Turkish, Dutch, Eastern European, North American, Southeast Asian</a:t>
            </a:r>
          </a:p>
          <a:p>
            <a:endParaRPr lang="en-US" dirty="0"/>
          </a:p>
        </p:txBody>
      </p:sp>
      <p:pic>
        <p:nvPicPr>
          <p:cNvPr id="23" name="Picture Placeholder 22"/>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29156" b="29156"/>
          <a:stretch>
            <a:fillRect/>
          </a:stretch>
        </p:blipFill>
        <p:spPr/>
      </p:pic>
      <p:pic>
        <p:nvPicPr>
          <p:cNvPr id="25" name="Picture Placeholder 24"/>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t="28540" b="28540"/>
          <a:stretch>
            <a:fillRect/>
          </a:stretch>
        </p:blipFill>
        <p:spPr/>
      </p:pic>
      <p:pic>
        <p:nvPicPr>
          <p:cNvPr id="19" name="Picture Placeholder 18"/>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a:stretch/>
        </p:blipFill>
        <p:spPr/>
      </p:pic>
      <p:sp>
        <p:nvSpPr>
          <p:cNvPr id="16" name="Content Placeholder 15"/>
          <p:cNvSpPr>
            <a:spLocks noGrp="1"/>
          </p:cNvSpPr>
          <p:nvPr>
            <p:ph idx="17"/>
          </p:nvPr>
        </p:nvSpPr>
        <p:spPr/>
        <p:txBody>
          <a:bodyPr/>
          <a:lstStyle/>
          <a:p>
            <a:r>
              <a:rPr lang="en-US" dirty="0"/>
              <a:t>Asian, Indian, Spanish, Mexican</a:t>
            </a:r>
          </a:p>
          <a:p>
            <a:endParaRPr lang="en-US" dirty="0"/>
          </a:p>
        </p:txBody>
      </p:sp>
      <p:sp>
        <p:nvSpPr>
          <p:cNvPr id="17" name="Content Placeholder 16"/>
          <p:cNvSpPr>
            <a:spLocks noGrp="1"/>
          </p:cNvSpPr>
          <p:nvPr>
            <p:ph idx="18"/>
          </p:nvPr>
        </p:nvSpPr>
        <p:spPr/>
        <p:txBody>
          <a:bodyPr/>
          <a:lstStyle/>
          <a:p>
            <a:r>
              <a:rPr lang="en-US" dirty="0"/>
              <a:t>Chinese, Vietnamese, Laotian</a:t>
            </a:r>
          </a:p>
          <a:p>
            <a:endParaRPr lang="en-US" dirty="0"/>
          </a:p>
        </p:txBody>
      </p:sp>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1696107" y="626350"/>
            <a:ext cx="1616149" cy="369332"/>
          </a:xfrm>
          <a:prstGeom prst="rect">
            <a:avLst/>
          </a:prstGeom>
          <a:noFill/>
        </p:spPr>
        <p:txBody>
          <a:bodyPr wrap="square" rtlCol="0">
            <a:spAutoFit/>
          </a:bodyPr>
          <a:lstStyle/>
          <a:p>
            <a:r>
              <a:rPr lang="en-US" dirty="0"/>
              <a:t>Poppy seeds</a:t>
            </a:r>
          </a:p>
        </p:txBody>
      </p:sp>
      <p:sp>
        <p:nvSpPr>
          <p:cNvPr id="8" name="TextBox 7"/>
          <p:cNvSpPr txBox="1"/>
          <p:nvPr/>
        </p:nvSpPr>
        <p:spPr>
          <a:xfrm>
            <a:off x="5805376" y="635349"/>
            <a:ext cx="1616149" cy="369332"/>
          </a:xfrm>
          <a:prstGeom prst="rect">
            <a:avLst/>
          </a:prstGeom>
          <a:noFill/>
        </p:spPr>
        <p:txBody>
          <a:bodyPr wrap="square" rtlCol="0">
            <a:spAutoFit/>
          </a:bodyPr>
          <a:lstStyle/>
          <a:p>
            <a:r>
              <a:rPr lang="en-US" dirty="0"/>
              <a:t>Saffron</a:t>
            </a:r>
          </a:p>
        </p:txBody>
      </p:sp>
      <p:sp>
        <p:nvSpPr>
          <p:cNvPr id="9" name="TextBox 8"/>
          <p:cNvSpPr txBox="1"/>
          <p:nvPr/>
        </p:nvSpPr>
        <p:spPr>
          <a:xfrm>
            <a:off x="9577515" y="585708"/>
            <a:ext cx="1616149" cy="369332"/>
          </a:xfrm>
          <a:prstGeom prst="rect">
            <a:avLst/>
          </a:prstGeom>
          <a:noFill/>
        </p:spPr>
        <p:txBody>
          <a:bodyPr wrap="square" rtlCol="0">
            <a:spAutoFit/>
          </a:bodyPr>
          <a:lstStyle/>
          <a:p>
            <a:r>
              <a:rPr lang="en-US" dirty="0"/>
              <a:t>Star anise</a:t>
            </a:r>
          </a:p>
        </p:txBody>
      </p:sp>
    </p:spTree>
    <p:extLst>
      <p:ext uri="{BB962C8B-B14F-4D97-AF65-F5344CB8AC3E}">
        <p14:creationId xmlns:p14="http://schemas.microsoft.com/office/powerpoint/2010/main" val="2843114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Spices Used in Cuisine</a:t>
            </a:r>
          </a:p>
        </p:txBody>
      </p:sp>
      <p:sp>
        <p:nvSpPr>
          <p:cNvPr id="3" name="Content Placeholder 2"/>
          <p:cNvSpPr>
            <a:spLocks noGrp="1"/>
          </p:cNvSpPr>
          <p:nvPr>
            <p:ph idx="1"/>
          </p:nvPr>
        </p:nvSpPr>
        <p:spPr/>
        <p:txBody>
          <a:bodyPr/>
          <a:lstStyle/>
          <a:p>
            <a:r>
              <a:rPr lang="en-US" dirty="0"/>
              <a:t>African, Mexican, Chinese, Indonesian</a:t>
            </a:r>
          </a:p>
          <a:p>
            <a:endParaRPr lang="en-US" dirty="0"/>
          </a:p>
        </p:txBody>
      </p:sp>
      <p:pic>
        <p:nvPicPr>
          <p:cNvPr id="19" name="Picture Placeholder 18"/>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26769" b="26769"/>
          <a:stretch>
            <a:fillRect/>
          </a:stretch>
        </p:blipFill>
        <p:spPr/>
      </p:pic>
      <p:pic>
        <p:nvPicPr>
          <p:cNvPr id="21" name="Picture Placeholder 20"/>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t="24894" b="29990"/>
          <a:stretch/>
        </p:blipFill>
        <p:spPr/>
      </p:pic>
      <p:pic>
        <p:nvPicPr>
          <p:cNvPr id="23" name="Picture Placeholder 22"/>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l="16580" t="33346" r="6226" b="18669"/>
          <a:stretch/>
        </p:blipFill>
        <p:spPr/>
      </p:pic>
      <p:sp>
        <p:nvSpPr>
          <p:cNvPr id="16" name="Content Placeholder 15"/>
          <p:cNvSpPr>
            <a:spLocks noGrp="1"/>
          </p:cNvSpPr>
          <p:nvPr>
            <p:ph idx="17"/>
          </p:nvPr>
        </p:nvSpPr>
        <p:spPr/>
        <p:txBody>
          <a:bodyPr/>
          <a:lstStyle/>
          <a:p>
            <a:r>
              <a:rPr lang="en-US" dirty="0"/>
              <a:t>Eastern Asian, Indian, Caribbean</a:t>
            </a:r>
          </a:p>
          <a:p>
            <a:endParaRPr lang="en-US" dirty="0"/>
          </a:p>
        </p:txBody>
      </p:sp>
      <p:sp>
        <p:nvSpPr>
          <p:cNvPr id="17" name="Content Placeholder 16"/>
          <p:cNvSpPr>
            <a:spLocks noGrp="1"/>
          </p:cNvSpPr>
          <p:nvPr>
            <p:ph idx="18"/>
          </p:nvPr>
        </p:nvSpPr>
        <p:spPr/>
        <p:txBody>
          <a:bodyPr/>
          <a:lstStyle/>
          <a:p>
            <a:r>
              <a:rPr lang="en-US" dirty="0"/>
              <a:t>Mexican, Central American, African</a:t>
            </a:r>
          </a:p>
          <a:p>
            <a:endParaRPr lang="en-US" dirty="0"/>
          </a:p>
        </p:txBody>
      </p:sp>
      <p:sp>
        <p:nvSpPr>
          <p:cNvPr id="6" name="TextBox 5"/>
          <p:cNvSpPr txBox="1"/>
          <p:nvPr/>
        </p:nvSpPr>
        <p:spPr>
          <a:xfrm>
            <a:off x="2013099" y="4171507"/>
            <a:ext cx="1616149" cy="369332"/>
          </a:xfrm>
          <a:prstGeom prst="rect">
            <a:avLst/>
          </a:prstGeom>
          <a:noFill/>
        </p:spPr>
        <p:txBody>
          <a:bodyPr wrap="square" rtlCol="0">
            <a:spAutoFit/>
          </a:bodyPr>
          <a:lstStyle/>
          <a:p>
            <a:endParaRPr lang="en-US" dirty="0"/>
          </a:p>
        </p:txBody>
      </p:sp>
      <p:sp>
        <p:nvSpPr>
          <p:cNvPr id="7" name="TextBox 6"/>
          <p:cNvSpPr txBox="1"/>
          <p:nvPr/>
        </p:nvSpPr>
        <p:spPr>
          <a:xfrm>
            <a:off x="1698059" y="623837"/>
            <a:ext cx="1616149" cy="369332"/>
          </a:xfrm>
          <a:prstGeom prst="rect">
            <a:avLst/>
          </a:prstGeom>
          <a:noFill/>
        </p:spPr>
        <p:txBody>
          <a:bodyPr wrap="square" rtlCol="0">
            <a:spAutoFit/>
          </a:bodyPr>
          <a:lstStyle/>
          <a:p>
            <a:r>
              <a:rPr lang="en-US" dirty="0"/>
              <a:t>Sesame seeds</a:t>
            </a:r>
          </a:p>
        </p:txBody>
      </p:sp>
      <p:sp>
        <p:nvSpPr>
          <p:cNvPr id="8" name="TextBox 7"/>
          <p:cNvSpPr txBox="1"/>
          <p:nvPr/>
        </p:nvSpPr>
        <p:spPr>
          <a:xfrm>
            <a:off x="5756608" y="618728"/>
            <a:ext cx="1616149" cy="369332"/>
          </a:xfrm>
          <a:prstGeom prst="rect">
            <a:avLst/>
          </a:prstGeom>
          <a:noFill/>
        </p:spPr>
        <p:txBody>
          <a:bodyPr wrap="square" rtlCol="0">
            <a:spAutoFit/>
          </a:bodyPr>
          <a:lstStyle/>
          <a:p>
            <a:r>
              <a:rPr lang="en-US" dirty="0"/>
              <a:t>Turmeric</a:t>
            </a:r>
          </a:p>
        </p:txBody>
      </p:sp>
      <p:sp>
        <p:nvSpPr>
          <p:cNvPr id="9" name="TextBox 8"/>
          <p:cNvSpPr txBox="1"/>
          <p:nvPr/>
        </p:nvSpPr>
        <p:spPr>
          <a:xfrm>
            <a:off x="9529326" y="663694"/>
            <a:ext cx="1616149" cy="369332"/>
          </a:xfrm>
          <a:prstGeom prst="rect">
            <a:avLst/>
          </a:prstGeom>
          <a:noFill/>
        </p:spPr>
        <p:txBody>
          <a:bodyPr wrap="square" rtlCol="0">
            <a:spAutoFit/>
          </a:bodyPr>
          <a:lstStyle/>
          <a:p>
            <a:r>
              <a:rPr lang="en-US" dirty="0"/>
              <a:t>Vanilla bean</a:t>
            </a:r>
          </a:p>
        </p:txBody>
      </p:sp>
    </p:spTree>
    <p:extLst>
      <p:ext uri="{BB962C8B-B14F-4D97-AF65-F5344CB8AC3E}">
        <p14:creationId xmlns:p14="http://schemas.microsoft.com/office/powerpoint/2010/main" val="2034855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Herbs and Spices</a:t>
            </a:r>
          </a:p>
        </p:txBody>
      </p:sp>
      <p:sp>
        <p:nvSpPr>
          <p:cNvPr id="4" name="Text Placeholder 3"/>
          <p:cNvSpPr>
            <a:spLocks noGrp="1"/>
          </p:cNvSpPr>
          <p:nvPr>
            <p:ph idx="1"/>
          </p:nvPr>
        </p:nvSpPr>
        <p:spPr/>
        <p:txBody>
          <a:bodyPr/>
          <a:lstStyle/>
          <a:p>
            <a:pPr marL="285744" indent="-285744"/>
            <a:r>
              <a:rPr lang="en-US" dirty="0"/>
              <a:t>Store properly—fresh and flavorful</a:t>
            </a:r>
          </a:p>
          <a:p>
            <a:pPr marL="285744" indent="-285744"/>
            <a:r>
              <a:rPr lang="en-US" dirty="0"/>
              <a:t>Heat, light, air—speed up loss of flavor</a:t>
            </a:r>
          </a:p>
          <a:p>
            <a:pPr marL="285744" indent="-285744"/>
            <a:r>
              <a:rPr lang="en-US" dirty="0"/>
              <a:t>Storage</a:t>
            </a:r>
          </a:p>
          <a:p>
            <a:pPr lvl="1"/>
            <a:r>
              <a:rPr lang="en-US" dirty="0"/>
              <a:t>Tight, glass jar</a:t>
            </a:r>
          </a:p>
          <a:p>
            <a:pPr lvl="1"/>
            <a:r>
              <a:rPr lang="en-US" dirty="0"/>
              <a:t>Covered cabinet, drawer, or pantry</a:t>
            </a:r>
          </a:p>
          <a:p>
            <a:pPr lvl="1"/>
            <a:r>
              <a:rPr lang="en-US" dirty="0"/>
              <a:t>Away from heat or light</a:t>
            </a:r>
          </a:p>
          <a:p>
            <a:pPr lvl="1"/>
            <a:r>
              <a:rPr lang="en-US" dirty="0"/>
              <a:t>Do not store near stoves, dishwashers, sinks, or air ducts</a:t>
            </a:r>
          </a:p>
          <a:p>
            <a:endParaRPr lang="en-US" dirty="0"/>
          </a:p>
        </p:txBody>
      </p:sp>
    </p:spTree>
    <p:extLst>
      <p:ext uri="{BB962C8B-B14F-4D97-AF65-F5344CB8AC3E}">
        <p14:creationId xmlns:p14="http://schemas.microsoft.com/office/powerpoint/2010/main" val="2589412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Herbs and Spices</a:t>
            </a:r>
          </a:p>
        </p:txBody>
      </p:sp>
      <p:sp>
        <p:nvSpPr>
          <p:cNvPr id="4" name="Text Placeholder 3"/>
          <p:cNvSpPr>
            <a:spLocks noGrp="1"/>
          </p:cNvSpPr>
          <p:nvPr>
            <p:ph idx="1"/>
          </p:nvPr>
        </p:nvSpPr>
        <p:spPr/>
        <p:txBody>
          <a:bodyPr/>
          <a:lstStyle/>
          <a:p>
            <a:pPr marL="285744" indent="-285744"/>
            <a:r>
              <a:rPr lang="en-US" dirty="0"/>
              <a:t>Dominant herbs and spices</a:t>
            </a:r>
          </a:p>
          <a:p>
            <a:pPr marL="285744" indent="-285744"/>
            <a:r>
              <a:rPr lang="en-US" dirty="0"/>
              <a:t>Overpower flavor of dish</a:t>
            </a:r>
          </a:p>
          <a:p>
            <a:pPr lvl="1"/>
            <a:r>
              <a:rPr lang="en-US" dirty="0"/>
              <a:t>Rosemary</a:t>
            </a:r>
          </a:p>
          <a:p>
            <a:pPr lvl="1"/>
            <a:r>
              <a:rPr lang="en-US" dirty="0"/>
              <a:t>Cinnamon</a:t>
            </a:r>
          </a:p>
          <a:p>
            <a:pPr lvl="1"/>
            <a:r>
              <a:rPr lang="en-US" dirty="0"/>
              <a:t>Cardamom</a:t>
            </a:r>
          </a:p>
          <a:p>
            <a:pPr lvl="1"/>
            <a:r>
              <a:rPr lang="en-US" dirty="0"/>
              <a:t>Paprika</a:t>
            </a:r>
          </a:p>
          <a:p>
            <a:endParaRPr lang="en-US" dirty="0"/>
          </a:p>
          <a:p>
            <a:pPr marL="285744" indent="-285744"/>
            <a:r>
              <a:rPr lang="en-US" dirty="0"/>
              <a:t>Build layers of flavor</a:t>
            </a:r>
          </a:p>
          <a:p>
            <a:pPr marL="285744" indent="-285744"/>
            <a:r>
              <a:rPr lang="en-US" dirty="0"/>
              <a:t>Add at various stages of cooking</a:t>
            </a:r>
          </a:p>
          <a:p>
            <a:pPr marL="285744" indent="-285744"/>
            <a:r>
              <a:rPr lang="en-US" dirty="0"/>
              <a:t>Check seasoning</a:t>
            </a:r>
          </a:p>
          <a:p>
            <a:pPr lvl="1"/>
            <a:r>
              <a:rPr lang="en-US" dirty="0"/>
              <a:t>Adjust as final step</a:t>
            </a:r>
          </a:p>
        </p:txBody>
      </p:sp>
    </p:spTree>
    <p:extLst>
      <p:ext uri="{BB962C8B-B14F-4D97-AF65-F5344CB8AC3E}">
        <p14:creationId xmlns:p14="http://schemas.microsoft.com/office/powerpoint/2010/main" val="3129308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Pre-Preparation Techniques</a:t>
            </a:r>
          </a:p>
        </p:txBody>
      </p:sp>
      <p:sp>
        <p:nvSpPr>
          <p:cNvPr id="4" name="Text Placeholder 3"/>
          <p:cNvSpPr>
            <a:spLocks noGrp="1"/>
          </p:cNvSpPr>
          <p:nvPr>
            <p:ph idx="1"/>
          </p:nvPr>
        </p:nvSpPr>
        <p:spPr/>
        <p:txBody>
          <a:bodyPr/>
          <a:lstStyle/>
          <a:p>
            <a:pPr marL="0" indent="0">
              <a:buNone/>
            </a:pPr>
            <a:r>
              <a:rPr lang="en-US" dirty="0"/>
              <a:t>Refine certain ingredients for preparation:</a:t>
            </a:r>
          </a:p>
          <a:p>
            <a:pPr marL="285744" indent="-285744"/>
            <a:r>
              <a:rPr lang="en-US" dirty="0"/>
              <a:t>Clarifying butter</a:t>
            </a:r>
          </a:p>
          <a:p>
            <a:pPr marL="285744" indent="-285744"/>
            <a:r>
              <a:rPr lang="en-US" dirty="0"/>
              <a:t>Setting up water bath</a:t>
            </a:r>
          </a:p>
          <a:p>
            <a:pPr marL="285744" indent="-285744"/>
            <a:r>
              <a:rPr lang="en-US" dirty="0"/>
              <a:t>Separating eggs</a:t>
            </a:r>
          </a:p>
          <a:p>
            <a:pPr marL="285744" indent="-285744"/>
            <a:r>
              <a:rPr lang="en-US" dirty="0"/>
              <a:t>Whipping egg whites</a:t>
            </a:r>
          </a:p>
          <a:p>
            <a:pPr marL="285744" indent="-285744"/>
            <a:r>
              <a:rPr lang="en-US" dirty="0"/>
              <a:t>Parchment paper liners</a:t>
            </a:r>
          </a:p>
          <a:p>
            <a:pPr marL="285744" indent="-285744"/>
            <a:r>
              <a:rPr lang="en-US" i="1" dirty="0"/>
              <a:t>Mise en place</a:t>
            </a:r>
          </a:p>
        </p:txBody>
      </p:sp>
    </p:spTree>
    <p:extLst>
      <p:ext uri="{BB962C8B-B14F-4D97-AF65-F5344CB8AC3E}">
        <p14:creationId xmlns:p14="http://schemas.microsoft.com/office/powerpoint/2010/main" val="3126740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Clarified Butter</a:t>
            </a:r>
          </a:p>
        </p:txBody>
      </p:sp>
      <p:sp>
        <p:nvSpPr>
          <p:cNvPr id="4" name="Text Placeholder 3"/>
          <p:cNvSpPr>
            <a:spLocks noGrp="1"/>
          </p:cNvSpPr>
          <p:nvPr>
            <p:ph idx="1"/>
          </p:nvPr>
        </p:nvSpPr>
        <p:spPr/>
        <p:txBody>
          <a:bodyPr/>
          <a:lstStyle/>
          <a:p>
            <a:pPr marL="285744" indent="-285744"/>
            <a:r>
              <a:rPr lang="en-US" dirty="0"/>
              <a:t>Removing milk proteins from fat</a:t>
            </a:r>
          </a:p>
          <a:p>
            <a:pPr marL="285744" indent="-285744"/>
            <a:r>
              <a:rPr lang="en-US" dirty="0"/>
              <a:t>“Clarify” fat for use</a:t>
            </a:r>
          </a:p>
          <a:p>
            <a:pPr marL="285744" indent="-285744"/>
            <a:r>
              <a:rPr lang="en-US" dirty="0"/>
              <a:t>Milk proteins brown when exposed to high heat</a:t>
            </a:r>
          </a:p>
          <a:p>
            <a:pPr marL="285744" indent="-285744"/>
            <a:r>
              <a:rPr lang="en-US" dirty="0"/>
              <a:t>Used for sautéing</a:t>
            </a:r>
          </a:p>
          <a:p>
            <a:pPr marL="285744" indent="-285744"/>
            <a:r>
              <a:rPr lang="en-US" dirty="0"/>
              <a:t>Does not require undo browning</a:t>
            </a:r>
          </a:p>
          <a:p>
            <a:endParaRPr lang="en-US" dirty="0"/>
          </a:p>
          <a:p>
            <a:endParaRPr lang="en-US" dirty="0"/>
          </a:p>
          <a:p>
            <a:endParaRPr lang="en-US" i="1" dirty="0"/>
          </a:p>
        </p:txBody>
      </p:sp>
      <p:pic>
        <p:nvPicPr>
          <p:cNvPr id="8" name="Picture Placeholder 7"/>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647670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Clarified Butter</a:t>
            </a:r>
          </a:p>
        </p:txBody>
      </p:sp>
      <p:sp>
        <p:nvSpPr>
          <p:cNvPr id="4" name="Text Placeholder 3"/>
          <p:cNvSpPr>
            <a:spLocks noGrp="1"/>
          </p:cNvSpPr>
          <p:nvPr>
            <p:ph idx="1"/>
          </p:nvPr>
        </p:nvSpPr>
        <p:spPr/>
        <p:txBody>
          <a:bodyPr/>
          <a:lstStyle/>
          <a:p>
            <a:pPr>
              <a:buAutoNum type="arabicPeriod"/>
            </a:pPr>
            <a:r>
              <a:rPr lang="en-US" dirty="0"/>
              <a:t>Prepare a pound of butter and a small stockpot</a:t>
            </a:r>
          </a:p>
          <a:p>
            <a:pPr>
              <a:buAutoNum type="arabicPeriod"/>
            </a:pPr>
            <a:r>
              <a:rPr lang="en-US" dirty="0"/>
              <a:t>Melt butter over low flame</a:t>
            </a:r>
          </a:p>
          <a:p>
            <a:pPr lvl="1"/>
            <a:r>
              <a:rPr lang="en-US" dirty="0"/>
              <a:t>Do not stir</a:t>
            </a:r>
          </a:p>
          <a:p>
            <a:endParaRPr lang="en-US" dirty="0"/>
          </a:p>
          <a:p>
            <a:endParaRPr lang="en-US" i="1" dirty="0"/>
          </a:p>
        </p:txBody>
      </p:sp>
      <p:pic>
        <p:nvPicPr>
          <p:cNvPr id="10" name="Picture Placeholder 9"/>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pic>
        <p:nvPicPr>
          <p:cNvPr id="12" name="Picture Placeholder 11"/>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2948915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Clarified Butter</a:t>
            </a:r>
          </a:p>
        </p:txBody>
      </p:sp>
      <p:sp>
        <p:nvSpPr>
          <p:cNvPr id="4" name="Text Placeholder 3"/>
          <p:cNvSpPr>
            <a:spLocks noGrp="1"/>
          </p:cNvSpPr>
          <p:nvPr>
            <p:ph idx="1"/>
          </p:nvPr>
        </p:nvSpPr>
        <p:spPr/>
        <p:txBody>
          <a:bodyPr/>
          <a:lstStyle/>
          <a:p>
            <a:pPr>
              <a:buFont typeface="+mj-lt"/>
              <a:buAutoNum type="arabicPeriod" startAt="3"/>
            </a:pPr>
            <a:r>
              <a:rPr lang="en-US" dirty="0"/>
              <a:t>Ladle off white liquid foam</a:t>
            </a:r>
          </a:p>
          <a:p>
            <a:pPr>
              <a:buFont typeface="+mj-lt"/>
              <a:buAutoNum type="arabicPeriod" startAt="3"/>
            </a:pPr>
            <a:r>
              <a:rPr lang="en-US" dirty="0"/>
              <a:t>Discard milk proteins</a:t>
            </a:r>
          </a:p>
          <a:p>
            <a:pPr>
              <a:buFont typeface="+mj-lt"/>
              <a:buAutoNum type="arabicPeriod" startAt="3"/>
            </a:pPr>
            <a:r>
              <a:rPr lang="en-US" dirty="0"/>
              <a:t>Properly store and label</a:t>
            </a:r>
          </a:p>
          <a:p>
            <a:endParaRPr lang="en-US" i="1" dirty="0"/>
          </a:p>
        </p:txBody>
      </p:sp>
      <p:pic>
        <p:nvPicPr>
          <p:cNvPr id="8" name="Picture Placeholder 7"/>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86041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sections and their Stations</a:t>
            </a:r>
          </a:p>
        </p:txBody>
      </p:sp>
      <p:sp>
        <p:nvSpPr>
          <p:cNvPr id="4" name="Text Placeholder 3"/>
          <p:cNvSpPr>
            <a:spLocks noGrp="1"/>
          </p:cNvSpPr>
          <p:nvPr>
            <p:ph idx="1"/>
          </p:nvPr>
        </p:nvSpPr>
        <p:spPr/>
        <p:txBody>
          <a:bodyPr/>
          <a:lstStyle/>
          <a:p>
            <a:pPr marL="0" indent="0">
              <a:buNone/>
            </a:pPr>
            <a:r>
              <a:rPr lang="en-US" dirty="0"/>
              <a:t>Garde-manger section:</a:t>
            </a:r>
          </a:p>
          <a:p>
            <a:pPr marL="285744" indent="-285744"/>
            <a:r>
              <a:rPr lang="en-US" dirty="0"/>
              <a:t>Salad preparation</a:t>
            </a:r>
          </a:p>
          <a:p>
            <a:pPr marL="285744" indent="-285744"/>
            <a:r>
              <a:rPr lang="en-US" dirty="0"/>
              <a:t>Cold-food preparation</a:t>
            </a:r>
          </a:p>
          <a:p>
            <a:pPr marL="285744" indent="-285744"/>
            <a:r>
              <a:rPr lang="en-US" dirty="0"/>
              <a:t>Sandwich station</a:t>
            </a:r>
          </a:p>
          <a:p>
            <a:pPr marL="285744" indent="-285744"/>
            <a:r>
              <a:rPr lang="en-US" dirty="0"/>
              <a:t>Showpiece preparation</a:t>
            </a:r>
          </a:p>
        </p:txBody>
      </p:sp>
    </p:spTree>
    <p:extLst>
      <p:ext uri="{BB962C8B-B14F-4D97-AF65-F5344CB8AC3E}">
        <p14:creationId xmlns:p14="http://schemas.microsoft.com/office/powerpoint/2010/main" val="3256409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Up a Water Bath</a:t>
            </a:r>
          </a:p>
        </p:txBody>
      </p:sp>
      <p:sp>
        <p:nvSpPr>
          <p:cNvPr id="4" name="Text Placeholder 3"/>
          <p:cNvSpPr>
            <a:spLocks noGrp="1"/>
          </p:cNvSpPr>
          <p:nvPr>
            <p:ph idx="1"/>
          </p:nvPr>
        </p:nvSpPr>
        <p:spPr/>
        <p:txBody>
          <a:bodyPr/>
          <a:lstStyle/>
          <a:p>
            <a:pPr marL="0" indent="0">
              <a:buNone/>
            </a:pPr>
            <a:r>
              <a:rPr lang="en-US" dirty="0"/>
              <a:t>Water bath:</a:t>
            </a:r>
          </a:p>
          <a:p>
            <a:pPr marL="285744" indent="-285744"/>
            <a:r>
              <a:rPr lang="en-US" dirty="0"/>
              <a:t>Gently cook baked goods</a:t>
            </a:r>
          </a:p>
          <a:p>
            <a:pPr marL="285744" indent="-285744"/>
            <a:r>
              <a:rPr lang="en-US" dirty="0"/>
              <a:t>Oven heat absorbed by water</a:t>
            </a:r>
          </a:p>
          <a:p>
            <a:pPr marL="285744" indent="-285744"/>
            <a:r>
              <a:rPr lang="en-US" dirty="0"/>
              <a:t>Gently transferred to product</a:t>
            </a:r>
          </a:p>
          <a:p>
            <a:pPr marL="285744" indent="-285744"/>
            <a:r>
              <a:rPr lang="en-US" dirty="0"/>
              <a:t>Uniform heating process</a:t>
            </a:r>
          </a:p>
          <a:p>
            <a:pPr marL="285744" indent="-285744"/>
            <a:r>
              <a:rPr lang="en-US" dirty="0"/>
              <a:t>Prevents hot spots</a:t>
            </a:r>
          </a:p>
          <a:p>
            <a:endParaRPr lang="en-US" i="1" dirty="0"/>
          </a:p>
        </p:txBody>
      </p:sp>
    </p:spTree>
    <p:extLst>
      <p:ext uri="{BB962C8B-B14F-4D97-AF65-F5344CB8AC3E}">
        <p14:creationId xmlns:p14="http://schemas.microsoft.com/office/powerpoint/2010/main" val="1509725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Up a Water Bath</a:t>
            </a:r>
          </a:p>
        </p:txBody>
      </p:sp>
      <p:sp>
        <p:nvSpPr>
          <p:cNvPr id="4" name="Text Placeholder 3"/>
          <p:cNvSpPr>
            <a:spLocks noGrp="1"/>
          </p:cNvSpPr>
          <p:nvPr>
            <p:ph idx="1"/>
          </p:nvPr>
        </p:nvSpPr>
        <p:spPr/>
        <p:txBody>
          <a:bodyPr/>
          <a:lstStyle/>
          <a:p>
            <a:pPr>
              <a:buAutoNum type="arabicPeriod"/>
            </a:pPr>
            <a:r>
              <a:rPr lang="en-US" dirty="0"/>
              <a:t>Prepare item for cooking </a:t>
            </a:r>
          </a:p>
          <a:p>
            <a:pPr lvl="1"/>
            <a:r>
              <a:rPr lang="en-US" dirty="0"/>
              <a:t>Ensure pan is watertight (springfoam)</a:t>
            </a:r>
          </a:p>
          <a:p>
            <a:endParaRPr lang="en-US" dirty="0"/>
          </a:p>
          <a:p>
            <a:pPr>
              <a:buAutoNum type="arabicPeriod" startAt="2"/>
            </a:pPr>
            <a:r>
              <a:rPr lang="en-US" dirty="0"/>
              <a:t>Place in appropriate-size hotel pan.</a:t>
            </a:r>
          </a:p>
          <a:p>
            <a:pPr lvl="1"/>
            <a:r>
              <a:rPr lang="en-US" dirty="0"/>
              <a:t>Add enough water—⅔ side of item’s pan</a:t>
            </a:r>
          </a:p>
          <a:p>
            <a:pPr lvl="1"/>
            <a:r>
              <a:rPr lang="en-US" dirty="0"/>
              <a:t>Two-inch space on each side</a:t>
            </a:r>
          </a:p>
          <a:p>
            <a:endParaRPr lang="en-US" i="1" dirty="0"/>
          </a:p>
          <a:p>
            <a:pPr>
              <a:buFont typeface="+mj-lt"/>
              <a:buAutoNum type="arabicPeriod" startAt="3"/>
            </a:pPr>
            <a:r>
              <a:rPr lang="en-US" dirty="0"/>
              <a:t>Place hotel pan in oven</a:t>
            </a:r>
          </a:p>
        </p:txBody>
      </p:sp>
      <p:pic>
        <p:nvPicPr>
          <p:cNvPr id="8" name="Picture Placeholder 7"/>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60686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Up a Water Bath</a:t>
            </a:r>
          </a:p>
        </p:txBody>
      </p:sp>
      <p:sp>
        <p:nvSpPr>
          <p:cNvPr id="4" name="Text Placeholder 3"/>
          <p:cNvSpPr>
            <a:spLocks noGrp="1"/>
          </p:cNvSpPr>
          <p:nvPr>
            <p:ph idx="1"/>
          </p:nvPr>
        </p:nvSpPr>
        <p:spPr/>
        <p:txBody>
          <a:bodyPr/>
          <a:lstStyle/>
          <a:p>
            <a:pPr>
              <a:buAutoNum type="arabicPeriod" startAt="4"/>
            </a:pPr>
            <a:r>
              <a:rPr lang="en-US" dirty="0"/>
              <a:t>Pour warm water in hotel pan</a:t>
            </a:r>
          </a:p>
          <a:p>
            <a:pPr lvl="1"/>
            <a:r>
              <a:rPr lang="en-US" dirty="0"/>
              <a:t>Do not overfill</a:t>
            </a:r>
          </a:p>
          <a:p>
            <a:endParaRPr lang="en-US" dirty="0"/>
          </a:p>
          <a:p>
            <a:pPr>
              <a:buAutoNum type="arabicPeriod" startAt="5"/>
            </a:pPr>
            <a:r>
              <a:rPr lang="en-US" dirty="0"/>
              <a:t>Check water level</a:t>
            </a:r>
          </a:p>
          <a:p>
            <a:pPr lvl="1"/>
            <a:r>
              <a:rPr lang="en-US" dirty="0"/>
              <a:t>Add more if needed</a:t>
            </a:r>
          </a:p>
          <a:p>
            <a:endParaRPr lang="en-US" dirty="0"/>
          </a:p>
          <a:p>
            <a:pPr>
              <a:buFont typeface="+mj-lt"/>
              <a:buAutoNum type="arabicPeriod" startAt="6"/>
            </a:pPr>
            <a:r>
              <a:rPr lang="en-US" dirty="0"/>
              <a:t>Be careful removing from oven.  </a:t>
            </a:r>
          </a:p>
        </p:txBody>
      </p:sp>
      <p:pic>
        <p:nvPicPr>
          <p:cNvPr id="9" name="Picture Placeholder 8"/>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543224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Separating Eggs</a:t>
            </a:r>
          </a:p>
        </p:txBody>
      </p:sp>
      <p:sp>
        <p:nvSpPr>
          <p:cNvPr id="4" name="Text Placeholder 3"/>
          <p:cNvSpPr>
            <a:spLocks noGrp="1"/>
          </p:cNvSpPr>
          <p:nvPr>
            <p:ph idx="1"/>
          </p:nvPr>
        </p:nvSpPr>
        <p:spPr/>
        <p:txBody>
          <a:bodyPr/>
          <a:lstStyle/>
          <a:p>
            <a:pPr>
              <a:buAutoNum type="arabicPeriod"/>
            </a:pPr>
            <a:r>
              <a:rPr lang="en-US" dirty="0"/>
              <a:t>Two containers and one small bowl</a:t>
            </a:r>
          </a:p>
          <a:p>
            <a:endParaRPr lang="en-US" dirty="0"/>
          </a:p>
          <a:p>
            <a:pPr>
              <a:buAutoNum type="arabicPeriod" startAt="2"/>
            </a:pPr>
            <a:r>
              <a:rPr lang="en-US" dirty="0"/>
              <a:t>Crack open egg over bowl</a:t>
            </a:r>
          </a:p>
          <a:p>
            <a:pPr>
              <a:buAutoNum type="arabicPeriod" startAt="2"/>
            </a:pPr>
            <a:endParaRPr lang="en-US" dirty="0"/>
          </a:p>
          <a:p>
            <a:pPr>
              <a:buAutoNum type="arabicPeriod" startAt="2"/>
            </a:pPr>
            <a:r>
              <a:rPr lang="en-US" dirty="0"/>
              <a:t>Transfer egg back and forth</a:t>
            </a:r>
          </a:p>
          <a:p>
            <a:pPr lvl="1"/>
            <a:r>
              <a:rPr lang="en-US" dirty="0"/>
              <a:t>Let white drop into bowl</a:t>
            </a:r>
          </a:p>
          <a:p>
            <a:endParaRPr lang="en-US" dirty="0"/>
          </a:p>
          <a:p>
            <a:pPr>
              <a:buFont typeface="+mj-lt"/>
              <a:buAutoNum type="arabicPeriod" startAt="4"/>
            </a:pPr>
            <a:r>
              <a:rPr lang="en-US" dirty="0"/>
              <a:t>Place yolk in one container</a:t>
            </a:r>
          </a:p>
          <a:p>
            <a:endParaRPr lang="en-US" dirty="0"/>
          </a:p>
          <a:p>
            <a:pPr>
              <a:buFont typeface="+mj-lt"/>
              <a:buAutoNum type="arabicPeriod" startAt="5"/>
            </a:pPr>
            <a:r>
              <a:rPr lang="en-US" dirty="0"/>
              <a:t>Inspect egg white</a:t>
            </a:r>
          </a:p>
          <a:p>
            <a:pPr lvl="1"/>
            <a:r>
              <a:rPr lang="en-US" dirty="0"/>
              <a:t>Transfer to egg white container</a:t>
            </a:r>
          </a:p>
        </p:txBody>
      </p:sp>
      <p:pic>
        <p:nvPicPr>
          <p:cNvPr id="8" name="Picture Placeholder 7"/>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85069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Whipping Egg Whites</a:t>
            </a:r>
          </a:p>
        </p:txBody>
      </p:sp>
      <p:sp>
        <p:nvSpPr>
          <p:cNvPr id="4" name="Text Placeholder 3"/>
          <p:cNvSpPr>
            <a:spLocks noGrp="1"/>
          </p:cNvSpPr>
          <p:nvPr>
            <p:ph idx="1"/>
          </p:nvPr>
        </p:nvSpPr>
        <p:spPr/>
        <p:txBody>
          <a:bodyPr/>
          <a:lstStyle/>
          <a:p>
            <a:pPr>
              <a:buAutoNum type="arabicPeriod"/>
            </a:pPr>
            <a:r>
              <a:rPr lang="en-US" dirty="0"/>
              <a:t>Clean mixing bowl and whisk</a:t>
            </a:r>
          </a:p>
          <a:p>
            <a:pPr lvl="1"/>
            <a:r>
              <a:rPr lang="en-US" dirty="0"/>
              <a:t>No oil residue</a:t>
            </a:r>
          </a:p>
          <a:p>
            <a:endParaRPr lang="en-US" dirty="0"/>
          </a:p>
          <a:p>
            <a:pPr>
              <a:buAutoNum type="arabicPeriod" startAt="2"/>
            </a:pPr>
            <a:r>
              <a:rPr lang="en-US" dirty="0"/>
              <a:t>Whip at moderate speed</a:t>
            </a:r>
          </a:p>
          <a:p>
            <a:pPr>
              <a:buAutoNum type="arabicPeriod" startAt="2"/>
            </a:pPr>
            <a:endParaRPr lang="en-US" dirty="0"/>
          </a:p>
          <a:p>
            <a:pPr>
              <a:buAutoNum type="arabicPeriod" startAt="2"/>
            </a:pPr>
            <a:r>
              <a:rPr lang="en-US" dirty="0"/>
              <a:t>When foamy, increase speed</a:t>
            </a:r>
          </a:p>
          <a:p>
            <a:pPr>
              <a:buAutoNum type="arabicPeriod" startAt="2"/>
            </a:pPr>
            <a:endParaRPr lang="en-US" dirty="0"/>
          </a:p>
          <a:p>
            <a:pPr>
              <a:buAutoNum type="arabicPeriod" startAt="2"/>
            </a:pPr>
            <a:r>
              <a:rPr lang="en-US" dirty="0"/>
              <a:t>Whip to appropriate stage</a:t>
            </a:r>
          </a:p>
          <a:p>
            <a:pPr lvl="1"/>
            <a:r>
              <a:rPr lang="en-US" dirty="0"/>
              <a:t>Do not overbeat eggs</a:t>
            </a:r>
          </a:p>
          <a:p>
            <a:pPr lvl="1"/>
            <a:r>
              <a:rPr lang="en-US" dirty="0"/>
              <a:t>Overbeaten eggs—surface dry</a:t>
            </a:r>
          </a:p>
        </p:txBody>
      </p:sp>
      <p:pic>
        <p:nvPicPr>
          <p:cNvPr id="12" name="Picture Placeholder 11"/>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pic>
        <p:nvPicPr>
          <p:cNvPr id="10" name="Picture Placeholder 9"/>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272728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Whipping Egg Whites</a:t>
            </a:r>
          </a:p>
        </p:txBody>
      </p:sp>
      <p:sp>
        <p:nvSpPr>
          <p:cNvPr id="4" name="Text Placeholder 3"/>
          <p:cNvSpPr>
            <a:spLocks noGrp="1"/>
          </p:cNvSpPr>
          <p:nvPr>
            <p:ph idx="1"/>
          </p:nvPr>
        </p:nvSpPr>
        <p:spPr/>
        <p:txBody>
          <a:bodyPr/>
          <a:lstStyle/>
          <a:p>
            <a:pPr marL="285744" indent="-285744"/>
            <a:r>
              <a:rPr lang="en-US" dirty="0"/>
              <a:t>Soft peak</a:t>
            </a:r>
          </a:p>
          <a:p>
            <a:pPr lvl="1"/>
            <a:r>
              <a:rPr lang="en-US" dirty="0"/>
              <a:t>Droopy, rounded peak</a:t>
            </a:r>
          </a:p>
          <a:p>
            <a:pPr marL="285744" indent="-285744"/>
            <a:r>
              <a:rPr lang="en-US" dirty="0"/>
              <a:t>Medium peak</a:t>
            </a:r>
          </a:p>
          <a:p>
            <a:pPr lvl="1"/>
            <a:r>
              <a:rPr lang="en-US" dirty="0"/>
              <a:t>Moist surface</a:t>
            </a:r>
          </a:p>
          <a:p>
            <a:pPr lvl="1"/>
            <a:r>
              <a:rPr lang="en-US" dirty="0"/>
              <a:t>Rounded, stable peak</a:t>
            </a:r>
          </a:p>
          <a:p>
            <a:pPr marL="285744" indent="-285744"/>
            <a:r>
              <a:rPr lang="en-US" dirty="0"/>
              <a:t>Stiff peak</a:t>
            </a:r>
          </a:p>
          <a:p>
            <a:pPr lvl="1"/>
            <a:r>
              <a:rPr lang="en-US" dirty="0"/>
              <a:t>Stiff, stable peak</a:t>
            </a:r>
          </a:p>
          <a:p>
            <a:pPr lvl="1"/>
            <a:r>
              <a:rPr lang="en-US" dirty="0"/>
              <a:t>Moist and glossy</a:t>
            </a:r>
          </a:p>
        </p:txBody>
      </p:sp>
      <p:pic>
        <p:nvPicPr>
          <p:cNvPr id="12" name="Picture Placeholder 11"/>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0" name="Picture Placeholder 9"/>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89967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a Parchment Liner for a Round Pan</a:t>
            </a:r>
          </a:p>
        </p:txBody>
      </p:sp>
      <p:sp>
        <p:nvSpPr>
          <p:cNvPr id="4" name="Text Placeholder 3"/>
          <p:cNvSpPr>
            <a:spLocks noGrp="1"/>
          </p:cNvSpPr>
          <p:nvPr>
            <p:ph idx="1"/>
          </p:nvPr>
        </p:nvSpPr>
        <p:spPr/>
        <p:txBody>
          <a:bodyPr/>
          <a:lstStyle/>
          <a:p>
            <a:pPr>
              <a:buAutoNum type="arabicPeriod"/>
            </a:pPr>
            <a:r>
              <a:rPr lang="en-US" dirty="0"/>
              <a:t>Cut bigger than pan’s diameter</a:t>
            </a:r>
          </a:p>
        </p:txBody>
      </p:sp>
      <p:pic>
        <p:nvPicPr>
          <p:cNvPr id="18" name="Picture Placeholder 17"/>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pic>
        <p:nvPicPr>
          <p:cNvPr id="20" name="Picture Placeholder 19"/>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p:pic>
      <p:pic>
        <p:nvPicPr>
          <p:cNvPr id="16" name="Picture Placeholder 15"/>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a:stretch/>
        </p:blipFill>
        <p:spPr/>
      </p:pic>
      <p:sp>
        <p:nvSpPr>
          <p:cNvPr id="13" name="Content Placeholder 12"/>
          <p:cNvSpPr>
            <a:spLocks noGrp="1"/>
          </p:cNvSpPr>
          <p:nvPr>
            <p:ph idx="17"/>
          </p:nvPr>
        </p:nvSpPr>
        <p:spPr/>
        <p:txBody>
          <a:bodyPr/>
          <a:lstStyle/>
          <a:p>
            <a:pPr>
              <a:buFont typeface="+mj-lt"/>
              <a:buAutoNum type="arabicPeriod" startAt="2"/>
            </a:pPr>
            <a:r>
              <a:rPr lang="en-US" dirty="0"/>
              <a:t>Fold in half to form a triangle</a:t>
            </a:r>
          </a:p>
        </p:txBody>
      </p:sp>
      <p:sp>
        <p:nvSpPr>
          <p:cNvPr id="14" name="Content Placeholder 13"/>
          <p:cNvSpPr>
            <a:spLocks noGrp="1"/>
          </p:cNvSpPr>
          <p:nvPr>
            <p:ph idx="18"/>
          </p:nvPr>
        </p:nvSpPr>
        <p:spPr/>
        <p:txBody>
          <a:bodyPr/>
          <a:lstStyle/>
          <a:p>
            <a:pPr>
              <a:buFont typeface="+mj-lt"/>
              <a:buAutoNum type="arabicPeriod" startAt="3"/>
            </a:pPr>
            <a:r>
              <a:rPr lang="en-US" dirty="0"/>
              <a:t>Continue folding triangle in half</a:t>
            </a:r>
          </a:p>
          <a:p>
            <a:endParaRPr lang="en-US" dirty="0"/>
          </a:p>
        </p:txBody>
      </p:sp>
      <p:sp>
        <p:nvSpPr>
          <p:cNvPr id="10" name="Text Placeholder 3"/>
          <p:cNvSpPr txBox="1">
            <a:spLocks/>
          </p:cNvSpPr>
          <p:nvPr/>
        </p:nvSpPr>
        <p:spPr>
          <a:xfrm>
            <a:off x="7953591" y="4584193"/>
            <a:ext cx="3932237" cy="12768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536629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a Parchment Liner for a Round Pan</a:t>
            </a:r>
          </a:p>
        </p:txBody>
      </p:sp>
      <p:sp>
        <p:nvSpPr>
          <p:cNvPr id="4" name="Text Placeholder 3"/>
          <p:cNvSpPr>
            <a:spLocks noGrp="1"/>
          </p:cNvSpPr>
          <p:nvPr>
            <p:ph idx="1"/>
          </p:nvPr>
        </p:nvSpPr>
        <p:spPr/>
        <p:txBody>
          <a:bodyPr/>
          <a:lstStyle/>
          <a:p>
            <a:pPr>
              <a:buFont typeface="+mj-lt"/>
              <a:buAutoNum type="arabicPeriod" startAt="4"/>
            </a:pPr>
            <a:r>
              <a:rPr lang="en-US" dirty="0"/>
              <a:t>Position narrow end above pan’s center</a:t>
            </a:r>
          </a:p>
        </p:txBody>
      </p:sp>
      <p:pic>
        <p:nvPicPr>
          <p:cNvPr id="18" name="Picture Placeholder 17"/>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pic>
        <p:nvPicPr>
          <p:cNvPr id="16" name="Picture Placeholder 15"/>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p:pic>
      <p:pic>
        <p:nvPicPr>
          <p:cNvPr id="20" name="Picture Placeholder 19"/>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a:stretch/>
        </p:blipFill>
        <p:spPr/>
      </p:pic>
      <p:sp>
        <p:nvSpPr>
          <p:cNvPr id="13" name="Content Placeholder 12"/>
          <p:cNvSpPr>
            <a:spLocks noGrp="1"/>
          </p:cNvSpPr>
          <p:nvPr>
            <p:ph idx="17"/>
          </p:nvPr>
        </p:nvSpPr>
        <p:spPr/>
        <p:txBody>
          <a:bodyPr/>
          <a:lstStyle/>
          <a:p>
            <a:pPr>
              <a:buFont typeface="+mj-lt"/>
              <a:buAutoNum type="arabicPeriod" startAt="5"/>
            </a:pPr>
            <a:r>
              <a:rPr lang="en-US" dirty="0"/>
              <a:t>Cut portion that extends beyond pan’s edge</a:t>
            </a:r>
          </a:p>
        </p:txBody>
      </p:sp>
      <p:sp>
        <p:nvSpPr>
          <p:cNvPr id="14" name="Content Placeholder 13"/>
          <p:cNvSpPr>
            <a:spLocks noGrp="1"/>
          </p:cNvSpPr>
          <p:nvPr>
            <p:ph idx="18"/>
          </p:nvPr>
        </p:nvSpPr>
        <p:spPr/>
        <p:txBody>
          <a:bodyPr/>
          <a:lstStyle/>
          <a:p>
            <a:pPr>
              <a:buFont typeface="+mj-lt"/>
              <a:buAutoNum type="arabicPeriod" startAt="6"/>
            </a:pPr>
            <a:r>
              <a:rPr lang="en-US" dirty="0"/>
              <a:t>Unfold and flatten in pan</a:t>
            </a:r>
          </a:p>
          <a:p>
            <a:endParaRPr lang="en-US" dirty="0"/>
          </a:p>
        </p:txBody>
      </p:sp>
      <p:sp>
        <p:nvSpPr>
          <p:cNvPr id="9" name="Text Placeholder 3"/>
          <p:cNvSpPr txBox="1">
            <a:spLocks/>
          </p:cNvSpPr>
          <p:nvPr/>
        </p:nvSpPr>
        <p:spPr>
          <a:xfrm>
            <a:off x="4234244" y="4474505"/>
            <a:ext cx="3932237" cy="12768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endParaRPr lang="en-US" dirty="0"/>
          </a:p>
        </p:txBody>
      </p:sp>
      <p:sp>
        <p:nvSpPr>
          <p:cNvPr id="10" name="Text Placeholder 3"/>
          <p:cNvSpPr txBox="1">
            <a:spLocks/>
          </p:cNvSpPr>
          <p:nvPr/>
        </p:nvSpPr>
        <p:spPr>
          <a:xfrm>
            <a:off x="8591544" y="4222685"/>
            <a:ext cx="3932237" cy="12768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199200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Peeling and Dicing an Onion</a:t>
            </a:r>
          </a:p>
        </p:txBody>
      </p:sp>
      <p:sp>
        <p:nvSpPr>
          <p:cNvPr id="4" name="Text Placeholder 3"/>
          <p:cNvSpPr>
            <a:spLocks noGrp="1"/>
          </p:cNvSpPr>
          <p:nvPr>
            <p:ph idx="1"/>
          </p:nvPr>
        </p:nvSpPr>
        <p:spPr/>
        <p:txBody>
          <a:bodyPr/>
          <a:lstStyle/>
          <a:p>
            <a:pPr>
              <a:buAutoNum type="arabicPeriod"/>
            </a:pPr>
            <a:r>
              <a:rPr lang="en-US" dirty="0"/>
              <a:t>Hold onion on its side</a:t>
            </a:r>
          </a:p>
          <a:p>
            <a:pPr lvl="1"/>
            <a:r>
              <a:rPr lang="en-US" dirty="0"/>
              <a:t>Slice off top and bottom</a:t>
            </a:r>
          </a:p>
        </p:txBody>
      </p:sp>
      <p:pic>
        <p:nvPicPr>
          <p:cNvPr id="16" name="Picture Placeholder 15"/>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pic>
        <p:nvPicPr>
          <p:cNvPr id="18" name="Picture Placeholder 17"/>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p:pic>
      <p:pic>
        <p:nvPicPr>
          <p:cNvPr id="20" name="Picture Placeholder 19"/>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a:stretch/>
        </p:blipFill>
        <p:spPr/>
      </p:pic>
      <p:sp>
        <p:nvSpPr>
          <p:cNvPr id="13" name="Content Placeholder 12"/>
          <p:cNvSpPr>
            <a:spLocks noGrp="1"/>
          </p:cNvSpPr>
          <p:nvPr>
            <p:ph idx="17"/>
          </p:nvPr>
        </p:nvSpPr>
        <p:spPr/>
        <p:txBody>
          <a:bodyPr/>
          <a:lstStyle/>
          <a:p>
            <a:pPr>
              <a:buAutoNum type="arabicPeriod" startAt="2"/>
            </a:pPr>
            <a:r>
              <a:rPr lang="en-US" dirty="0"/>
              <a:t>Stand onion upright</a:t>
            </a:r>
          </a:p>
          <a:p>
            <a:pPr lvl="1"/>
            <a:r>
              <a:rPr lang="en-US" dirty="0"/>
              <a:t>Slice in half vertically</a:t>
            </a:r>
          </a:p>
          <a:p>
            <a:endParaRPr lang="en-US" dirty="0"/>
          </a:p>
        </p:txBody>
      </p:sp>
      <p:sp>
        <p:nvSpPr>
          <p:cNvPr id="14" name="Content Placeholder 13"/>
          <p:cNvSpPr>
            <a:spLocks noGrp="1"/>
          </p:cNvSpPr>
          <p:nvPr>
            <p:ph idx="18"/>
          </p:nvPr>
        </p:nvSpPr>
        <p:spPr/>
        <p:txBody>
          <a:bodyPr/>
          <a:lstStyle/>
          <a:p>
            <a:pPr>
              <a:buFont typeface="+mj-lt"/>
              <a:buAutoNum type="arabicPeriod" startAt="3"/>
            </a:pPr>
            <a:r>
              <a:rPr lang="en-US" dirty="0"/>
              <a:t>Peel each half </a:t>
            </a:r>
          </a:p>
          <a:p>
            <a:endParaRPr lang="en-US" dirty="0"/>
          </a:p>
        </p:txBody>
      </p:sp>
      <p:sp>
        <p:nvSpPr>
          <p:cNvPr id="9" name="Text Placeholder 3"/>
          <p:cNvSpPr txBox="1">
            <a:spLocks/>
          </p:cNvSpPr>
          <p:nvPr/>
        </p:nvSpPr>
        <p:spPr>
          <a:xfrm>
            <a:off x="4510691" y="4123630"/>
            <a:ext cx="3932237" cy="12768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891" indent="-342891">
              <a:buAutoNum type="arabicPeriod" startAt="2"/>
            </a:pPr>
            <a:endParaRPr lang="en-US" dirty="0"/>
          </a:p>
        </p:txBody>
      </p:sp>
      <p:sp>
        <p:nvSpPr>
          <p:cNvPr id="10" name="Text Placeholder 3"/>
          <p:cNvSpPr txBox="1">
            <a:spLocks/>
          </p:cNvSpPr>
          <p:nvPr/>
        </p:nvSpPr>
        <p:spPr>
          <a:xfrm>
            <a:off x="9016846" y="4123629"/>
            <a:ext cx="3932237" cy="12768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167926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Peeling and Dicing an Onion</a:t>
            </a:r>
          </a:p>
        </p:txBody>
      </p:sp>
      <p:sp>
        <p:nvSpPr>
          <p:cNvPr id="4" name="Text Placeholder 3"/>
          <p:cNvSpPr>
            <a:spLocks noGrp="1"/>
          </p:cNvSpPr>
          <p:nvPr>
            <p:ph idx="1"/>
          </p:nvPr>
        </p:nvSpPr>
        <p:spPr/>
        <p:txBody>
          <a:bodyPr/>
          <a:lstStyle/>
          <a:p>
            <a:pPr>
              <a:buFont typeface="+mj-lt"/>
              <a:buAutoNum type="arabicPeriod" startAt="4"/>
            </a:pPr>
            <a:r>
              <a:rPr lang="en-US" dirty="0"/>
              <a:t>Place onion curved side up</a:t>
            </a:r>
          </a:p>
          <a:p>
            <a:pPr lvl="1"/>
            <a:r>
              <a:rPr lang="en-US" dirty="0"/>
              <a:t>Make horizontal cuts</a:t>
            </a:r>
          </a:p>
          <a:p>
            <a:pPr lvl="1"/>
            <a:r>
              <a:rPr lang="en-US" dirty="0"/>
              <a:t>Do not slice through root</a:t>
            </a:r>
          </a:p>
        </p:txBody>
      </p:sp>
      <p:pic>
        <p:nvPicPr>
          <p:cNvPr id="16" name="Picture Placeholder 15"/>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pic>
        <p:nvPicPr>
          <p:cNvPr id="18" name="Picture Placeholder 17"/>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p:pic>
      <p:pic>
        <p:nvPicPr>
          <p:cNvPr id="20" name="Picture Placeholder 19"/>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p:pic>
      <p:sp>
        <p:nvSpPr>
          <p:cNvPr id="13" name="Content Placeholder 12"/>
          <p:cNvSpPr>
            <a:spLocks noGrp="1"/>
          </p:cNvSpPr>
          <p:nvPr>
            <p:ph idx="17"/>
          </p:nvPr>
        </p:nvSpPr>
        <p:spPr/>
        <p:txBody>
          <a:bodyPr/>
          <a:lstStyle/>
          <a:p>
            <a:pPr>
              <a:buAutoNum type="arabicPeriod" startAt="5"/>
            </a:pPr>
            <a:r>
              <a:rPr lang="en-US" dirty="0"/>
              <a:t>Make vertical cuts</a:t>
            </a:r>
          </a:p>
          <a:p>
            <a:pPr lvl="1"/>
            <a:r>
              <a:rPr lang="en-US" dirty="0"/>
              <a:t>Do not cut through root</a:t>
            </a:r>
          </a:p>
          <a:p>
            <a:endParaRPr lang="en-US" dirty="0"/>
          </a:p>
        </p:txBody>
      </p:sp>
      <p:sp>
        <p:nvSpPr>
          <p:cNvPr id="14" name="Content Placeholder 13"/>
          <p:cNvSpPr>
            <a:spLocks noGrp="1"/>
          </p:cNvSpPr>
          <p:nvPr>
            <p:ph idx="18"/>
          </p:nvPr>
        </p:nvSpPr>
        <p:spPr/>
        <p:txBody>
          <a:bodyPr/>
          <a:lstStyle/>
          <a:p>
            <a:pPr>
              <a:buFont typeface="+mj-lt"/>
              <a:buAutoNum type="arabicPeriod" startAt="6"/>
            </a:pPr>
            <a:r>
              <a:rPr lang="en-US" dirty="0"/>
              <a:t>Slice across onion to form a dice</a:t>
            </a:r>
          </a:p>
          <a:p>
            <a:endParaRPr lang="en-US" dirty="0"/>
          </a:p>
        </p:txBody>
      </p:sp>
      <p:sp>
        <p:nvSpPr>
          <p:cNvPr id="9" name="Text Placeholder 3"/>
          <p:cNvSpPr txBox="1">
            <a:spLocks/>
          </p:cNvSpPr>
          <p:nvPr/>
        </p:nvSpPr>
        <p:spPr>
          <a:xfrm>
            <a:off x="4234244" y="4474505"/>
            <a:ext cx="3932237" cy="12768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891" indent="-342891">
              <a:buAutoNum type="arabicPeriod" startAt="5"/>
            </a:pPr>
            <a:endParaRPr lang="en-US" dirty="0"/>
          </a:p>
        </p:txBody>
      </p:sp>
      <p:sp>
        <p:nvSpPr>
          <p:cNvPr id="10" name="Text Placeholder 3"/>
          <p:cNvSpPr txBox="1">
            <a:spLocks/>
          </p:cNvSpPr>
          <p:nvPr/>
        </p:nvSpPr>
        <p:spPr>
          <a:xfrm>
            <a:off x="7953591" y="4584193"/>
            <a:ext cx="3932237" cy="12768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601237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sections and their Stations</a:t>
            </a:r>
          </a:p>
        </p:txBody>
      </p:sp>
      <p:sp>
        <p:nvSpPr>
          <p:cNvPr id="4" name="Text Placeholder 3"/>
          <p:cNvSpPr>
            <a:spLocks noGrp="1"/>
          </p:cNvSpPr>
          <p:nvPr>
            <p:ph idx="1"/>
          </p:nvPr>
        </p:nvSpPr>
        <p:spPr/>
        <p:txBody>
          <a:bodyPr/>
          <a:lstStyle/>
          <a:p>
            <a:pPr marL="0" indent="0">
              <a:buNone/>
            </a:pPr>
            <a:r>
              <a:rPr lang="en-US" dirty="0"/>
              <a:t>Bakery section:</a:t>
            </a:r>
          </a:p>
          <a:p>
            <a:pPr marL="285744" indent="-285744"/>
            <a:r>
              <a:rPr lang="en-US" dirty="0"/>
              <a:t>Mixing station</a:t>
            </a:r>
          </a:p>
          <a:p>
            <a:pPr marL="285744" indent="-285744"/>
            <a:r>
              <a:rPr lang="en-US" dirty="0"/>
              <a:t>Dough holding and proofing</a:t>
            </a:r>
          </a:p>
          <a:p>
            <a:pPr marL="285744" indent="-285744"/>
            <a:r>
              <a:rPr lang="en-US" dirty="0"/>
              <a:t>Dough rolling and forming</a:t>
            </a:r>
          </a:p>
          <a:p>
            <a:pPr marL="285744" indent="-285744"/>
            <a:r>
              <a:rPr lang="en-US" dirty="0"/>
              <a:t>Baking and cooling</a:t>
            </a:r>
          </a:p>
          <a:p>
            <a:pPr marL="285744" indent="-285744"/>
            <a:r>
              <a:rPr lang="en-US" dirty="0"/>
              <a:t>Finish cake decorating</a:t>
            </a:r>
          </a:p>
          <a:p>
            <a:pPr marL="285744" indent="-285744"/>
            <a:r>
              <a:rPr lang="en-US" dirty="0"/>
              <a:t>Dessert preparation</a:t>
            </a:r>
          </a:p>
          <a:p>
            <a:pPr marL="285744" indent="-285744"/>
            <a:r>
              <a:rPr lang="en-US" dirty="0"/>
              <a:t>Frozen-dessert preparation</a:t>
            </a:r>
          </a:p>
          <a:p>
            <a:pPr marL="285744" indent="-285744"/>
            <a:r>
              <a:rPr lang="en-US" dirty="0"/>
              <a:t>Plating desserts</a:t>
            </a:r>
          </a:p>
        </p:txBody>
      </p:sp>
    </p:spTree>
    <p:extLst>
      <p:ext uri="{BB962C8B-B14F-4D97-AF65-F5344CB8AC3E}">
        <p14:creationId xmlns:p14="http://schemas.microsoft.com/office/powerpoint/2010/main" val="2268101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Labels</a:t>
            </a:r>
          </a:p>
        </p:txBody>
      </p:sp>
      <p:sp>
        <p:nvSpPr>
          <p:cNvPr id="4" name="Text Placeholder 3"/>
          <p:cNvSpPr>
            <a:spLocks noGrp="1"/>
          </p:cNvSpPr>
          <p:nvPr>
            <p:ph idx="1"/>
          </p:nvPr>
        </p:nvSpPr>
        <p:spPr/>
        <p:txBody>
          <a:bodyPr/>
          <a:lstStyle/>
          <a:p>
            <a:pPr marL="0" indent="0">
              <a:buNone/>
            </a:pPr>
            <a:r>
              <a:rPr lang="en-US" dirty="0"/>
              <a:t>Nutrition facts label:</a:t>
            </a:r>
          </a:p>
          <a:p>
            <a:pPr marL="285744" indent="-285744"/>
            <a:r>
              <a:rPr lang="en-US" dirty="0"/>
              <a:t>Information on what dishes contain</a:t>
            </a:r>
          </a:p>
          <a:p>
            <a:pPr marL="0" indent="0">
              <a:buNone/>
            </a:pPr>
            <a:endParaRPr lang="en-US" dirty="0"/>
          </a:p>
          <a:p>
            <a:pPr marL="0" indent="0">
              <a:buNone/>
            </a:pPr>
            <a:r>
              <a:rPr lang="en-US" dirty="0"/>
              <a:t>Helps people:</a:t>
            </a:r>
          </a:p>
          <a:p>
            <a:pPr marL="285744" indent="-285744"/>
            <a:r>
              <a:rPr lang="en-US" dirty="0"/>
              <a:t>Avoid food allergens</a:t>
            </a:r>
          </a:p>
          <a:p>
            <a:pPr marL="285744" indent="-285744"/>
            <a:r>
              <a:rPr lang="en-US" dirty="0"/>
              <a:t>Plan special diets</a:t>
            </a:r>
          </a:p>
          <a:p>
            <a:pPr marL="285744" indent="-285744"/>
            <a:r>
              <a:rPr lang="en-US" dirty="0"/>
              <a:t>Understand nutrient amounts</a:t>
            </a:r>
          </a:p>
          <a:p>
            <a:endParaRPr lang="en-US" dirty="0"/>
          </a:p>
        </p:txBody>
      </p:sp>
    </p:spTree>
    <p:extLst>
      <p:ext uri="{BB962C8B-B14F-4D97-AF65-F5344CB8AC3E}">
        <p14:creationId xmlns:p14="http://schemas.microsoft.com/office/powerpoint/2010/main" val="2586423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Labels</a:t>
            </a:r>
          </a:p>
        </p:txBody>
      </p:sp>
      <p:sp>
        <p:nvSpPr>
          <p:cNvPr id="4" name="Text Placeholder 3"/>
          <p:cNvSpPr>
            <a:spLocks noGrp="1"/>
          </p:cNvSpPr>
          <p:nvPr>
            <p:ph idx="1"/>
          </p:nvPr>
        </p:nvSpPr>
        <p:spPr/>
        <p:txBody>
          <a:bodyPr/>
          <a:lstStyle/>
          <a:p>
            <a:pPr marL="0" indent="0">
              <a:buNone/>
            </a:pPr>
            <a:r>
              <a:rPr lang="en-US" dirty="0"/>
              <a:t>Percentage daily value (DV):</a:t>
            </a:r>
          </a:p>
          <a:p>
            <a:pPr marL="285744" indent="-285744"/>
            <a:r>
              <a:rPr lang="en-US" dirty="0"/>
              <a:t>Nutrients reported as a percentage</a:t>
            </a:r>
          </a:p>
          <a:p>
            <a:pPr marL="285744" indent="-285744"/>
            <a:r>
              <a:rPr lang="en-US" dirty="0"/>
              <a:t>Based on 2,000-calorie diet</a:t>
            </a:r>
          </a:p>
          <a:p>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4762" y="762000"/>
            <a:ext cx="2121408" cy="4901184"/>
          </a:xfrm>
          <a:prstGeom prst="rect">
            <a:avLst/>
          </a:prstGeom>
        </p:spPr>
      </p:pic>
    </p:spTree>
    <p:extLst>
      <p:ext uri="{BB962C8B-B14F-4D97-AF65-F5344CB8AC3E}">
        <p14:creationId xmlns:p14="http://schemas.microsoft.com/office/powerpoint/2010/main" val="432463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Labels</a:t>
            </a:r>
          </a:p>
        </p:txBody>
      </p:sp>
      <p:sp>
        <p:nvSpPr>
          <p:cNvPr id="4" name="Text Placeholder 3"/>
          <p:cNvSpPr>
            <a:spLocks noGrp="1"/>
          </p:cNvSpPr>
          <p:nvPr>
            <p:ph idx="1"/>
          </p:nvPr>
        </p:nvSpPr>
        <p:spPr/>
        <p:txBody>
          <a:bodyPr/>
          <a:lstStyle/>
          <a:p>
            <a:pPr marL="285744" indent="-285744"/>
            <a:r>
              <a:rPr lang="en-US" dirty="0"/>
              <a:t>Certain nutrient content required</a:t>
            </a:r>
          </a:p>
          <a:p>
            <a:pPr marL="285744" indent="-285744"/>
            <a:r>
              <a:rPr lang="en-US" dirty="0"/>
              <a:t>Order represents priority of dietary recommendations</a:t>
            </a:r>
          </a:p>
          <a:p>
            <a:endParaRPr lang="en-US" dirty="0"/>
          </a:p>
        </p:txBody>
      </p:sp>
    </p:spTree>
    <p:extLst>
      <p:ext uri="{BB962C8B-B14F-4D97-AF65-F5344CB8AC3E}">
        <p14:creationId xmlns:p14="http://schemas.microsoft.com/office/powerpoint/2010/main" val="4283093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Labels</a:t>
            </a:r>
          </a:p>
        </p:txBody>
      </p:sp>
      <p:sp>
        <p:nvSpPr>
          <p:cNvPr id="4" name="Text Placeholder 3"/>
          <p:cNvSpPr>
            <a:spLocks noGrp="1"/>
          </p:cNvSpPr>
          <p:nvPr>
            <p:ph idx="1"/>
          </p:nvPr>
        </p:nvSpPr>
        <p:spPr/>
        <p:txBody>
          <a:bodyPr/>
          <a:lstStyle/>
          <a:p>
            <a:pPr marL="0" indent="0">
              <a:buNone/>
            </a:pPr>
            <a:r>
              <a:rPr lang="en-US" dirty="0"/>
              <a:t>Serving size and servings per container:</a:t>
            </a:r>
          </a:p>
          <a:p>
            <a:pPr marL="285744" indent="-285744"/>
            <a:r>
              <a:rPr lang="en-US" dirty="0"/>
              <a:t>Serving size</a:t>
            </a:r>
          </a:p>
          <a:p>
            <a:pPr lvl="1">
              <a:buFont typeface="Arial" panose="020B0604020202020204" pitchFamily="34" charset="0"/>
              <a:buChar char="•"/>
            </a:pPr>
            <a:r>
              <a:rPr lang="en-US" dirty="0"/>
              <a:t>Basis for reporting each food’s nutrient content</a:t>
            </a:r>
          </a:p>
          <a:p>
            <a:pPr lvl="1">
              <a:buFont typeface="Arial" panose="020B0604020202020204" pitchFamily="34" charset="0"/>
              <a:buChar char="•"/>
            </a:pPr>
            <a:r>
              <a:rPr lang="en-US" dirty="0"/>
              <a:t>Amount of food eaten at one time</a:t>
            </a:r>
          </a:p>
          <a:p>
            <a:pPr marL="285744" indent="-285744"/>
            <a:r>
              <a:rPr lang="en-US" dirty="0"/>
              <a:t>Servings per container</a:t>
            </a:r>
          </a:p>
          <a:p>
            <a:pPr lvl="1">
              <a:buFont typeface="Arial" panose="020B0604020202020204" pitchFamily="34" charset="0"/>
              <a:buChar char="•"/>
            </a:pPr>
            <a:r>
              <a:rPr lang="en-US" dirty="0"/>
              <a:t>Servings within package</a:t>
            </a:r>
          </a:p>
          <a:p>
            <a:pPr lvl="1">
              <a:buFont typeface="Arial" panose="020B0604020202020204" pitchFamily="34" charset="0"/>
              <a:buChar char="•"/>
            </a:pPr>
            <a:r>
              <a:rPr lang="en-US" dirty="0"/>
              <a:t>Size influences calories and nutrient amounts</a:t>
            </a:r>
          </a:p>
          <a:p>
            <a:endParaRPr lang="en-US" dirty="0"/>
          </a:p>
          <a:p>
            <a:endParaRPr lang="en-US" dirty="0"/>
          </a:p>
        </p:txBody>
      </p:sp>
    </p:spTree>
    <p:extLst>
      <p:ext uri="{BB962C8B-B14F-4D97-AF65-F5344CB8AC3E}">
        <p14:creationId xmlns:p14="http://schemas.microsoft.com/office/powerpoint/2010/main" val="740630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Labels</a:t>
            </a:r>
          </a:p>
        </p:txBody>
      </p:sp>
      <p:sp>
        <p:nvSpPr>
          <p:cNvPr id="4" name="Text Placeholder 3"/>
          <p:cNvSpPr>
            <a:spLocks noGrp="1"/>
          </p:cNvSpPr>
          <p:nvPr>
            <p:ph idx="1"/>
          </p:nvPr>
        </p:nvSpPr>
        <p:spPr/>
        <p:txBody>
          <a:bodyPr/>
          <a:lstStyle/>
          <a:p>
            <a:pPr marL="0" indent="0">
              <a:buNone/>
            </a:pPr>
            <a:r>
              <a:rPr lang="en-US" dirty="0"/>
              <a:t>Total calories:</a:t>
            </a:r>
          </a:p>
          <a:p>
            <a:pPr marL="285744" indent="-285744"/>
            <a:r>
              <a:rPr lang="en-US" dirty="0"/>
              <a:t>Caloric content of one serving</a:t>
            </a:r>
          </a:p>
          <a:p>
            <a:endParaRPr lang="en-US" dirty="0"/>
          </a:p>
          <a:p>
            <a:pPr marL="0" indent="0">
              <a:buNone/>
            </a:pPr>
            <a:r>
              <a:rPr lang="en-US" dirty="0"/>
              <a:t>Total fat and saturated fat:</a:t>
            </a:r>
          </a:p>
          <a:p>
            <a:pPr marL="285744" indent="-285744"/>
            <a:r>
              <a:rPr lang="en-US" dirty="0"/>
              <a:t>Total grams of fat in one serving</a:t>
            </a:r>
          </a:p>
          <a:p>
            <a:pPr marL="285744" indent="-285744"/>
            <a:r>
              <a:rPr lang="en-US" dirty="0"/>
              <a:t>Total grams of saturated fat in one serving</a:t>
            </a:r>
          </a:p>
          <a:p>
            <a:endParaRPr lang="en-US" dirty="0"/>
          </a:p>
          <a:p>
            <a:pPr marL="0" indent="0">
              <a:buNone/>
            </a:pPr>
            <a:r>
              <a:rPr lang="en-US" dirty="0"/>
              <a:t>Trans fat:</a:t>
            </a:r>
          </a:p>
          <a:p>
            <a:pPr marL="285744" indent="-285744"/>
            <a:r>
              <a:rPr lang="en-US" dirty="0"/>
              <a:t>Total grams of trans-fatty acid (trans fat) in one serving</a:t>
            </a:r>
          </a:p>
          <a:p>
            <a:pPr marL="285744" indent="-285744"/>
            <a:r>
              <a:rPr lang="en-US" dirty="0"/>
              <a:t>Negative effect on cholesterol and heart</a:t>
            </a:r>
          </a:p>
          <a:p>
            <a:endParaRPr lang="en-US" dirty="0"/>
          </a:p>
          <a:p>
            <a:endParaRPr lang="en-US" dirty="0"/>
          </a:p>
        </p:txBody>
      </p:sp>
    </p:spTree>
    <p:extLst>
      <p:ext uri="{BB962C8B-B14F-4D97-AF65-F5344CB8AC3E}">
        <p14:creationId xmlns:p14="http://schemas.microsoft.com/office/powerpoint/2010/main" val="25834021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Labels</a:t>
            </a:r>
          </a:p>
        </p:txBody>
      </p:sp>
      <p:sp>
        <p:nvSpPr>
          <p:cNvPr id="4" name="Text Placeholder 3"/>
          <p:cNvSpPr>
            <a:spLocks noGrp="1"/>
          </p:cNvSpPr>
          <p:nvPr>
            <p:ph idx="1"/>
          </p:nvPr>
        </p:nvSpPr>
        <p:spPr/>
        <p:txBody>
          <a:bodyPr/>
          <a:lstStyle/>
          <a:p>
            <a:pPr marL="0" indent="0">
              <a:buNone/>
            </a:pPr>
            <a:r>
              <a:rPr lang="en-US" dirty="0"/>
              <a:t>Cholesterol:</a:t>
            </a:r>
          </a:p>
          <a:p>
            <a:pPr marL="285744" indent="-285744"/>
            <a:r>
              <a:rPr lang="en-US" dirty="0"/>
              <a:t>Percentage of daily value—300 milligrams</a:t>
            </a:r>
          </a:p>
          <a:p>
            <a:endParaRPr lang="en-US" dirty="0"/>
          </a:p>
          <a:p>
            <a:pPr marL="0" indent="0">
              <a:buNone/>
            </a:pPr>
            <a:r>
              <a:rPr lang="en-US" dirty="0"/>
              <a:t>Sodium:</a:t>
            </a:r>
          </a:p>
          <a:p>
            <a:pPr marL="285744" indent="-285744"/>
            <a:r>
              <a:rPr lang="en-US" dirty="0"/>
              <a:t>Percentage of daily value—2,400 milligrams</a:t>
            </a:r>
          </a:p>
          <a:p>
            <a:pPr marL="285744" indent="-285744"/>
            <a:r>
              <a:rPr lang="en-US" dirty="0"/>
              <a:t>Sodium and chloride</a:t>
            </a:r>
          </a:p>
          <a:p>
            <a:endParaRPr lang="en-US" dirty="0"/>
          </a:p>
          <a:p>
            <a:endParaRPr lang="en-US" dirty="0"/>
          </a:p>
          <a:p>
            <a:endParaRPr lang="en-US" dirty="0"/>
          </a:p>
        </p:txBody>
      </p:sp>
    </p:spTree>
    <p:extLst>
      <p:ext uri="{BB962C8B-B14F-4D97-AF65-F5344CB8AC3E}">
        <p14:creationId xmlns:p14="http://schemas.microsoft.com/office/powerpoint/2010/main" val="20631849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Labels</a:t>
            </a:r>
          </a:p>
        </p:txBody>
      </p:sp>
      <p:pic>
        <p:nvPicPr>
          <p:cNvPr id="3" name="Picture 2"/>
          <p:cNvPicPr>
            <a:picLocks noChangeAspect="1"/>
          </p:cNvPicPr>
          <p:nvPr/>
        </p:nvPicPr>
        <p:blipFill>
          <a:blip r:embed="rId3"/>
          <a:stretch>
            <a:fillRect/>
          </a:stretch>
        </p:blipFill>
        <p:spPr>
          <a:xfrm>
            <a:off x="3382433" y="863598"/>
            <a:ext cx="5897033" cy="4919810"/>
          </a:xfrm>
          <a:prstGeom prst="rect">
            <a:avLst/>
          </a:prstGeom>
        </p:spPr>
      </p:pic>
    </p:spTree>
    <p:extLst>
      <p:ext uri="{BB962C8B-B14F-4D97-AF65-F5344CB8AC3E}">
        <p14:creationId xmlns:p14="http://schemas.microsoft.com/office/powerpoint/2010/main" val="19819073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Labels</a:t>
            </a:r>
          </a:p>
        </p:txBody>
      </p:sp>
      <p:sp>
        <p:nvSpPr>
          <p:cNvPr id="4" name="Text Placeholder 3"/>
          <p:cNvSpPr>
            <a:spLocks noGrp="1"/>
          </p:cNvSpPr>
          <p:nvPr>
            <p:ph idx="1"/>
          </p:nvPr>
        </p:nvSpPr>
        <p:spPr/>
        <p:txBody>
          <a:bodyPr/>
          <a:lstStyle/>
          <a:p>
            <a:pPr marL="0" indent="0">
              <a:buNone/>
            </a:pPr>
            <a:r>
              <a:rPr lang="en-US" dirty="0"/>
              <a:t>Total carbohydrate, dietary fiber, and sugars:</a:t>
            </a:r>
          </a:p>
          <a:p>
            <a:pPr marL="285744" indent="-285744"/>
            <a:r>
              <a:rPr lang="en-US" dirty="0"/>
              <a:t>Fiber and sugar = food’s total carbohydrate content</a:t>
            </a:r>
          </a:p>
          <a:p>
            <a:pPr marL="285744" indent="-285744"/>
            <a:r>
              <a:rPr lang="en-US" dirty="0"/>
              <a:t>Percent of fiber—daily recommendation of 25 grams</a:t>
            </a:r>
          </a:p>
          <a:p>
            <a:pPr marL="285744" indent="-285744"/>
            <a:r>
              <a:rPr lang="en-US" dirty="0"/>
              <a:t>Decrease cholesterol </a:t>
            </a:r>
          </a:p>
          <a:p>
            <a:pPr marL="285744" indent="-285744"/>
            <a:r>
              <a:rPr lang="en-US" dirty="0"/>
              <a:t>Aids in digestion </a:t>
            </a:r>
          </a:p>
          <a:p>
            <a:endParaRPr lang="en-US" dirty="0"/>
          </a:p>
          <a:p>
            <a:pPr marL="0" indent="0">
              <a:buNone/>
            </a:pPr>
            <a:r>
              <a:rPr lang="en-US" dirty="0"/>
              <a:t>Protein:</a:t>
            </a:r>
          </a:p>
          <a:p>
            <a:pPr marL="285744" indent="-285744"/>
            <a:r>
              <a:rPr lang="en-US" dirty="0"/>
              <a:t>Total grams in one serving</a:t>
            </a:r>
          </a:p>
          <a:p>
            <a:pPr marL="285744" indent="-285744"/>
            <a:endParaRPr lang="en-US" dirty="0"/>
          </a:p>
          <a:p>
            <a:pPr marL="0" indent="0">
              <a:buNone/>
            </a:pPr>
            <a:r>
              <a:rPr lang="en-US" dirty="0"/>
              <a:t>Vitamin D, calcium, iron, and potassium:</a:t>
            </a:r>
          </a:p>
          <a:p>
            <a:pPr marL="285744" indent="-285744"/>
            <a:r>
              <a:rPr lang="en-US" dirty="0"/>
              <a:t>People usually do not get enough</a:t>
            </a:r>
          </a:p>
          <a:p>
            <a:pPr marL="285744" indent="-285744"/>
            <a:r>
              <a:rPr lang="en-US" dirty="0"/>
              <a:t>Higher risk of chronic health problems</a:t>
            </a:r>
          </a:p>
          <a:p>
            <a:endParaRPr lang="en-US" dirty="0"/>
          </a:p>
          <a:p>
            <a:endParaRPr lang="en-US" dirty="0"/>
          </a:p>
          <a:p>
            <a:endParaRPr lang="en-US" dirty="0"/>
          </a:p>
        </p:txBody>
      </p:sp>
    </p:spTree>
    <p:extLst>
      <p:ext uri="{BB962C8B-B14F-4D97-AF65-F5344CB8AC3E}">
        <p14:creationId xmlns:p14="http://schemas.microsoft.com/office/powerpoint/2010/main" val="3458614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sections and their Stations</a:t>
            </a:r>
          </a:p>
        </p:txBody>
      </p:sp>
      <p:sp>
        <p:nvSpPr>
          <p:cNvPr id="4" name="Text Placeholder 3"/>
          <p:cNvSpPr>
            <a:spLocks noGrp="1"/>
          </p:cNvSpPr>
          <p:nvPr>
            <p:ph idx="1"/>
          </p:nvPr>
        </p:nvSpPr>
        <p:spPr/>
        <p:txBody>
          <a:bodyPr/>
          <a:lstStyle/>
          <a:p>
            <a:pPr marL="0" indent="0">
              <a:buNone/>
            </a:pPr>
            <a:r>
              <a:rPr lang="en-US" dirty="0"/>
              <a:t>Banquet section:</a:t>
            </a:r>
          </a:p>
          <a:p>
            <a:pPr marL="285744" indent="-285744"/>
            <a:r>
              <a:rPr lang="en-US" dirty="0"/>
              <a:t>Steam cooking</a:t>
            </a:r>
          </a:p>
          <a:p>
            <a:pPr marL="285744" indent="-285744"/>
            <a:r>
              <a:rPr lang="en-US" dirty="0"/>
              <a:t>Dry-heat cooking (roasting, broiling)</a:t>
            </a:r>
          </a:p>
        </p:txBody>
      </p:sp>
    </p:spTree>
    <p:extLst>
      <p:ext uri="{BB962C8B-B14F-4D97-AF65-F5344CB8AC3E}">
        <p14:creationId xmlns:p14="http://schemas.microsoft.com/office/powerpoint/2010/main" val="2028775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sections and their Stations</a:t>
            </a:r>
          </a:p>
        </p:txBody>
      </p:sp>
      <p:sp>
        <p:nvSpPr>
          <p:cNvPr id="4" name="Text Placeholder 3"/>
          <p:cNvSpPr>
            <a:spLocks noGrp="1"/>
          </p:cNvSpPr>
          <p:nvPr>
            <p:ph idx="1"/>
          </p:nvPr>
        </p:nvSpPr>
        <p:spPr/>
        <p:txBody>
          <a:bodyPr/>
          <a:lstStyle/>
          <a:p>
            <a:pPr marL="0" indent="0">
              <a:buNone/>
            </a:pPr>
            <a:r>
              <a:rPr lang="en-US" dirty="0"/>
              <a:t>Short-order section:</a:t>
            </a:r>
          </a:p>
          <a:p>
            <a:pPr marL="285744" indent="-285744"/>
            <a:r>
              <a:rPr lang="en-US" dirty="0"/>
              <a:t>Holding and plating</a:t>
            </a:r>
          </a:p>
          <a:p>
            <a:pPr marL="285744" indent="-285744"/>
            <a:r>
              <a:rPr lang="en-US" dirty="0"/>
              <a:t>Griddle station</a:t>
            </a:r>
          </a:p>
          <a:p>
            <a:pPr marL="285744" indent="-285744"/>
            <a:r>
              <a:rPr lang="en-US" dirty="0"/>
              <a:t>Fry station</a:t>
            </a:r>
          </a:p>
          <a:p>
            <a:pPr marL="285744" indent="-285744"/>
            <a:r>
              <a:rPr lang="en-US" dirty="0"/>
              <a:t>Broiler station</a:t>
            </a:r>
          </a:p>
        </p:txBody>
      </p:sp>
    </p:spTree>
    <p:extLst>
      <p:ext uri="{BB962C8B-B14F-4D97-AF65-F5344CB8AC3E}">
        <p14:creationId xmlns:p14="http://schemas.microsoft.com/office/powerpoint/2010/main" val="3997483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sections and their Stations</a:t>
            </a:r>
          </a:p>
        </p:txBody>
      </p:sp>
      <p:sp>
        <p:nvSpPr>
          <p:cNvPr id="4" name="Text Placeholder 3"/>
          <p:cNvSpPr>
            <a:spLocks noGrp="1"/>
          </p:cNvSpPr>
          <p:nvPr>
            <p:ph idx="1"/>
          </p:nvPr>
        </p:nvSpPr>
        <p:spPr/>
        <p:txBody>
          <a:bodyPr/>
          <a:lstStyle/>
          <a:p>
            <a:pPr marL="0" indent="0">
              <a:buNone/>
            </a:pPr>
            <a:r>
              <a:rPr lang="en-US" dirty="0"/>
              <a:t>Beverage section:</a:t>
            </a:r>
          </a:p>
          <a:p>
            <a:pPr marL="285744" indent="-285744"/>
            <a:r>
              <a:rPr lang="en-US" dirty="0"/>
              <a:t>Hot-beverage station</a:t>
            </a:r>
          </a:p>
          <a:p>
            <a:pPr marL="285744" indent="-285744"/>
            <a:r>
              <a:rPr lang="en-US" dirty="0"/>
              <a:t>Cold-beverage station</a:t>
            </a:r>
          </a:p>
          <a:p>
            <a:pPr marL="285744" indent="-285744"/>
            <a:r>
              <a:rPr lang="en-US" dirty="0"/>
              <a:t>Alcoholic-beverage station</a:t>
            </a:r>
          </a:p>
        </p:txBody>
      </p:sp>
    </p:spTree>
    <p:extLst>
      <p:ext uri="{BB962C8B-B14F-4D97-AF65-F5344CB8AC3E}">
        <p14:creationId xmlns:p14="http://schemas.microsoft.com/office/powerpoint/2010/main" val="15216673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813</TotalTime>
  <Words>5170</Words>
  <Application>Microsoft Macintosh PowerPoint</Application>
  <PresentationFormat>Widescreen</PresentationFormat>
  <Paragraphs>713</Paragraphs>
  <Slides>67</Slides>
  <Notes>67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ヒラギノ角ゴ Pro W3</vt:lpstr>
      <vt:lpstr>Arial</vt:lpstr>
      <vt:lpstr>Calibri</vt:lpstr>
      <vt:lpstr>Courier New</vt:lpstr>
      <vt:lpstr>Helvetica Neue Medium</vt:lpstr>
      <vt:lpstr>Wingdings</vt:lpstr>
      <vt:lpstr>1_Office Theme</vt:lpstr>
      <vt:lpstr>PowerPoint Presentation</vt:lpstr>
      <vt:lpstr>Workstations</vt:lpstr>
      <vt:lpstr>Workstations</vt:lpstr>
      <vt:lpstr>Work sections and their Stations</vt:lpstr>
      <vt:lpstr>Work sections and their Stations</vt:lpstr>
      <vt:lpstr>Work sections and their Stations</vt:lpstr>
      <vt:lpstr>Work sections and their Stations</vt:lpstr>
      <vt:lpstr>Work sections and their Stations</vt:lpstr>
      <vt:lpstr>Work sections and their Stations</vt:lpstr>
      <vt:lpstr>Kitchen Brigade System</vt:lpstr>
      <vt:lpstr>Modern Kitchen Brigade System</vt:lpstr>
      <vt:lpstr>Modern Kitchen Brigade System</vt:lpstr>
      <vt:lpstr>Modern Kitchen Brigade System</vt:lpstr>
      <vt:lpstr>Dining-Room Brigade System</vt:lpstr>
      <vt:lpstr>Dining-Room Brigade System</vt:lpstr>
      <vt:lpstr>Dining-Room Brigade System</vt:lpstr>
      <vt:lpstr>Mise en Place</vt:lpstr>
      <vt:lpstr>Mise en Place</vt:lpstr>
      <vt:lpstr>Planning Ahead</vt:lpstr>
      <vt:lpstr>Timetable for vegetable stir-fry</vt:lpstr>
      <vt:lpstr>Mise en Place</vt:lpstr>
      <vt:lpstr>Mise en Place</vt:lpstr>
      <vt:lpstr>Seasoning and Flavor</vt:lpstr>
      <vt:lpstr>Basic Seasonings</vt:lpstr>
      <vt:lpstr>Seasoning and Flavor</vt:lpstr>
      <vt:lpstr>Seasoning and Flavor</vt:lpstr>
      <vt:lpstr>Herbs and Spices</vt:lpstr>
      <vt:lpstr>Herbs and Spices</vt:lpstr>
      <vt:lpstr>Herbs and Spices</vt:lpstr>
      <vt:lpstr>Common Herbs Used in Cuisine</vt:lpstr>
      <vt:lpstr>Common Herbs Used in Cuisine</vt:lpstr>
      <vt:lpstr>Common Herbs Used in Cuisine</vt:lpstr>
      <vt:lpstr>Common Herbs Used in Cuisine</vt:lpstr>
      <vt:lpstr>Common Herbs Used in Cuisine</vt:lpstr>
      <vt:lpstr>Common Herbs Used in Cuisine</vt:lpstr>
      <vt:lpstr>Common Spices Used in Cuisine</vt:lpstr>
      <vt:lpstr>Common Spices Used in Cuisine</vt:lpstr>
      <vt:lpstr>Common Spices Used in Cuisine</vt:lpstr>
      <vt:lpstr>Common Spices Used in Cuisine</vt:lpstr>
      <vt:lpstr>Common Spices Used in Cuisine</vt:lpstr>
      <vt:lpstr>Common Spices Used in Cuisine</vt:lpstr>
      <vt:lpstr>Common Spices Used in Cuisine</vt:lpstr>
      <vt:lpstr>Common Spices Used in Cuisine</vt:lpstr>
      <vt:lpstr>Herbs and Spices</vt:lpstr>
      <vt:lpstr>Herbs and Spices</vt:lpstr>
      <vt:lpstr>Pre-Preparation Techniques</vt:lpstr>
      <vt:lpstr>Clarified Butter</vt:lpstr>
      <vt:lpstr>Clarified Butter</vt:lpstr>
      <vt:lpstr>Clarified Butter</vt:lpstr>
      <vt:lpstr>Setting Up a Water Bath</vt:lpstr>
      <vt:lpstr>Setting Up a Water Bath</vt:lpstr>
      <vt:lpstr>Setting Up a Water Bath</vt:lpstr>
      <vt:lpstr>Separating Eggs</vt:lpstr>
      <vt:lpstr>Whipping Egg Whites</vt:lpstr>
      <vt:lpstr>Whipping Egg Whites</vt:lpstr>
      <vt:lpstr>Making a Parchment Liner for a Round Pan</vt:lpstr>
      <vt:lpstr>Making a Parchment Liner for a Round Pan</vt:lpstr>
      <vt:lpstr>Peeling and Dicing an Onion</vt:lpstr>
      <vt:lpstr>Peeling and Dicing an Onion</vt:lpstr>
      <vt:lpstr>Nutrition Labels</vt:lpstr>
      <vt:lpstr>Nutrition Labels</vt:lpstr>
      <vt:lpstr>Nutrition Labels</vt:lpstr>
      <vt:lpstr>Nutrition Labels</vt:lpstr>
      <vt:lpstr>Nutrition Labels</vt:lpstr>
      <vt:lpstr>Nutrition Labels</vt:lpstr>
      <vt:lpstr>Nutrition Labels</vt:lpstr>
      <vt:lpstr>Nutrition Labels</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Kitchen Basics</dc:title>
  <dc:creator>Sarah Leszka</dc:creator>
  <cp:lastModifiedBy>Jarvis, Audrey</cp:lastModifiedBy>
  <cp:revision>167</cp:revision>
  <dcterms:created xsi:type="dcterms:W3CDTF">2017-03-29T13:57:16Z</dcterms:created>
  <dcterms:modified xsi:type="dcterms:W3CDTF">2018-08-13T14:40:55Z</dcterms:modified>
</cp:coreProperties>
</file>