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10" r:id="rId2"/>
    <p:sldId id="31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  <p:sldId id="301" r:id="rId48"/>
    <p:sldId id="303" r:id="rId49"/>
    <p:sldId id="304" r:id="rId50"/>
    <p:sldId id="306" r:id="rId51"/>
    <p:sldId id="305" r:id="rId52"/>
    <p:sldId id="307" r:id="rId53"/>
    <p:sldId id="308" r:id="rId54"/>
    <p:sldId id="309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3" autoAdjust="0"/>
    <p:restoredTop sz="63889" autoAdjust="0"/>
  </p:normalViewPr>
  <p:slideViewPr>
    <p:cSldViewPr snapToGrid="0">
      <p:cViewPr varScale="1">
        <p:scale>
          <a:sx n="69" d="100"/>
          <a:sy n="69" d="100"/>
        </p:scale>
        <p:origin x="1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6BE94-EC0C-486B-AC9E-F259A66E2FF7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DFAE9-E9E3-44B5-8251-10D36583BE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handlers are not just the people who prepare food. Servers and even dish washers are considered food handlers. They either handle food directly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work with the surfaces that the food will touch.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54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Apply soap. Apply enough to build up a good lather.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72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Scrub hands and</a:t>
            </a:r>
            <a:r>
              <a:rPr lang="en-US" baseline="0" dirty="0"/>
              <a:t> arms vigorously for 10</a:t>
            </a:r>
            <a:r>
              <a:rPr lang="en-US" dirty="0"/>
              <a:t>–15 seconds, cleaning under fingernails and between fingers.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3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Rinse hands and arms thoroughly under running water.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516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5"/>
            </a:pPr>
            <a:r>
              <a:rPr lang="en-US" dirty="0"/>
              <a:t>Dry hands and arms with a single-use paper towel or warm-air hand dryer.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73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whole process should take about 20 seconds. Food handlers should wash their hands only in a designated handwashing sink.</a:t>
            </a:r>
          </a:p>
          <a:p>
            <a:endParaRPr lang="en-US" dirty="0"/>
          </a:p>
          <a:p>
            <a:r>
              <a:rPr lang="en-US" dirty="0"/>
              <a:t>When you are done washing your hands, you can use a paper towel to turn off the faucet and to open the door when leaving the restroom. </a:t>
            </a:r>
          </a:p>
          <a:p>
            <a:r>
              <a:rPr lang="en-US" dirty="0"/>
              <a:t>This can prevent hands from becoming contaminated.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35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Besides handwashing, hands need additional care to prevent the spread of pathogens.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23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wear false nails. They can break off into food and are difficult to keep clean.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71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not wear nail polish. It can hide dirt under nails and flake off into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63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Wear a bandage over wounds on hands and arms. Make sure it keeps the wound from leaking. Also wear</a:t>
            </a:r>
          </a:p>
          <a:p>
            <a:r>
              <a:rPr lang="en-US" dirty="0"/>
              <a:t>a single-use glove or a finger cot (a finger cover) over bandages on hands or fingers. These will protect the</a:t>
            </a:r>
          </a:p>
          <a:p>
            <a:r>
              <a:rPr lang="en-US" dirty="0"/>
              <a:t>bandage and keep it from falling off into food.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31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 handlers need to use care when handling ready-to-eat (RTE) food. Remember, these are food items that can be eaten without further preparation,</a:t>
            </a:r>
          </a:p>
          <a:p>
            <a:r>
              <a:rPr lang="en-US" dirty="0"/>
              <a:t>washing, or cooking. Cooked food, washed fruit and vegetables (whole and cut), and deli meat are some examples of RTE food. Using bare hands to handle</a:t>
            </a:r>
          </a:p>
          <a:p>
            <a:r>
              <a:rPr lang="en-US" dirty="0"/>
              <a:t>ready-to-eat food can increase the risk of contaminating it. Gloves, tongs, and deli tissues can help keep food safe by creating a barrier between hands and</a:t>
            </a:r>
          </a:p>
          <a:p>
            <a:r>
              <a:rPr lang="en-US" dirty="0"/>
              <a:t>food. There are specific times when gloves are not required. These include while washing produce or when handling ready-to-eat ingredients for a</a:t>
            </a:r>
          </a:p>
          <a:p>
            <a:r>
              <a:rPr lang="en-US" dirty="0"/>
              <a:t>dish that will be cooked to the correct internal temperature.</a:t>
            </a:r>
          </a:p>
          <a:p>
            <a:endParaRPr lang="en-US" dirty="0"/>
          </a:p>
          <a:p>
            <a:r>
              <a:rPr lang="en-US" dirty="0"/>
              <a:t>The Essential Skills feature on page 126 describes how to use gloves.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1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Unfortunately, there are a variety of situations in which food handlers can contaminate food. They can contaminate food when they: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Have a foodborne illness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Have exposed wounds that are infected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Have contact with a person who is sick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Touch their hair, faces, or bodies and then do not wash their hands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5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Restaurant and foodservice managers and owners/operators have a responsibility to ensure that their employees do not spread foodborne illnesses.</a:t>
            </a:r>
          </a:p>
          <a:p>
            <a:r>
              <a:rPr lang="en-US" dirty="0"/>
              <a:t>Food handlers who are sick can spread pathogens to food. Depending on the illness, they might not be able to work with food until they recover.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Situation</a:t>
            </a:r>
          </a:p>
          <a:p>
            <a:r>
              <a:rPr lang="en-US" dirty="0"/>
              <a:t>The food handler has a sore throat with a fever.</a:t>
            </a:r>
          </a:p>
          <a:p>
            <a:endParaRPr lang="en-US" dirty="0"/>
          </a:p>
          <a:p>
            <a:r>
              <a:rPr lang="en-US" dirty="0"/>
              <a:t>Procedure</a:t>
            </a:r>
          </a:p>
          <a:p>
            <a:r>
              <a:rPr lang="en-US" dirty="0"/>
              <a:t>The food handler cannot work with or around food. If the operation serves mostly high-risk guests (such as at a nursing home), then</a:t>
            </a:r>
          </a:p>
          <a:p>
            <a:r>
              <a:rPr lang="en-US" dirty="0"/>
              <a:t>the food handler should not be in the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29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Situation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food handler has at least one of these symptoms from an infectious condition: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Vomiting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Diarrhea</a:t>
            </a:r>
          </a:p>
          <a:p>
            <a:pPr lvl="1"/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Jaundice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b="1" dirty="0"/>
              <a:t>Procedure</a:t>
            </a:r>
          </a:p>
          <a:p>
            <a:r>
              <a:rPr lang="en-US" dirty="0"/>
              <a:t>The food handler should not be in the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2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Situation</a:t>
            </a:r>
            <a:endParaRPr lang="en-US" sz="1200" b="1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food handler has been diagnosed with a foodborne illness and has symptoms.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b="1" dirty="0"/>
              <a:t>Procedure</a:t>
            </a:r>
          </a:p>
          <a:p>
            <a:r>
              <a:rPr lang="en-US" dirty="0"/>
              <a:t>The food handler should not be in the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141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Situation</a:t>
            </a:r>
            <a:endParaRPr lang="en-US" sz="1200" b="1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food handler has been diagnosed with Hepatitis A 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Salmonella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Typhi.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r>
              <a:rPr lang="en-US" b="1" dirty="0"/>
              <a:t>Procedure</a:t>
            </a:r>
          </a:p>
          <a:p>
            <a:r>
              <a:rPr lang="en-US" dirty="0"/>
              <a:t>The food handler should not be in the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32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know that a food handler has to maintain good hygienic practices. But did you also know that it is important to make sure food-contact surfaces are kept</a:t>
            </a:r>
          </a:p>
          <a:p>
            <a:r>
              <a:rPr lang="en-US" dirty="0"/>
              <a:t>clean? And it does not stop there. Besides being cleaned, food-contact surfaces need to be sanitized.</a:t>
            </a:r>
          </a:p>
          <a:p>
            <a:endParaRPr lang="en-US" dirty="0"/>
          </a:p>
          <a:p>
            <a:r>
              <a:rPr lang="en-US" dirty="0"/>
              <a:t>Food can be contaminated easily if equipment and kitchen surfaces are not kept clean and sanitized. Cleaning removes food and other dirt from a surface.</a:t>
            </a:r>
          </a:p>
          <a:p>
            <a:r>
              <a:rPr lang="en-US" dirty="0"/>
              <a:t>Sanitizing reduces pathogens on a surface to safe levels.</a:t>
            </a:r>
          </a:p>
          <a:p>
            <a:endParaRPr lang="en-US" dirty="0"/>
          </a:p>
          <a:p>
            <a:r>
              <a:rPr lang="en-US" dirty="0"/>
              <a:t>Some surfaces only need to be cleaned, such as walls, storage shelves, and garbage containers. However, any equipment or surface that touches food, such</a:t>
            </a:r>
          </a:p>
          <a:p>
            <a:r>
              <a:rPr lang="en-US" dirty="0"/>
              <a:t>as knives, stockpots, preparation tables, and cutting boards, must be cleaned and sanitized.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03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food-contact surfaces need to be cleaned and sanitized at the following times:</a:t>
            </a:r>
          </a:p>
          <a:p>
            <a:endParaRPr lang="en-US" dirty="0"/>
          </a:p>
          <a:p>
            <a:r>
              <a:rPr lang="en-US" dirty="0"/>
              <a:t>• After they are used.</a:t>
            </a:r>
          </a:p>
          <a:p>
            <a:endParaRPr lang="en-US" dirty="0"/>
          </a:p>
          <a:p>
            <a:r>
              <a:rPr lang="en-US" dirty="0"/>
              <a:t>• Before food handlers start working with a different type of food; for example, if a food handler is prepping chicken and then switches to chopping lettuce.</a:t>
            </a:r>
          </a:p>
          <a:p>
            <a:endParaRPr lang="en-US" dirty="0"/>
          </a:p>
          <a:p>
            <a:r>
              <a:rPr lang="en-US" dirty="0"/>
              <a:t>• Any time food handlers are interrupted during a task and the items being used may have been contaminated.</a:t>
            </a:r>
          </a:p>
          <a:p>
            <a:endParaRPr lang="en-US" dirty="0"/>
          </a:p>
          <a:p>
            <a:r>
              <a:rPr lang="en-US" dirty="0"/>
              <a:t>• After four hours, if items are in constant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63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Never use cloths or towels meant for cleaning food spills to clean food-contact surfaces. Store cloths or towels for general cleaning in a sanitizer solution</a:t>
            </a:r>
          </a:p>
          <a:p>
            <a:r>
              <a:rPr lang="en-US" dirty="0"/>
              <a:t>between uses. Keep towels that come in contact with raw meat, seafood, or poultry separate from other cleaning towels..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36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Cleaners are chemicals that remove food, dirt, rust, stains, minerals, and other deposits. They must be stable and safe to use. Always use cleaners as indicated</a:t>
            </a:r>
          </a:p>
          <a:p>
            <a:r>
              <a:rPr lang="en-US" dirty="0"/>
              <a:t>by the manufacturer’s directions. Cleaners can be divided into the following four groups: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15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Detergents</a:t>
            </a:r>
            <a:r>
              <a:rPr lang="en-US" dirty="0"/>
              <a:t> are either general purpose or heavy duty. General-purpose detergents remove fresh dirt and can be used on almost anything.</a:t>
            </a:r>
          </a:p>
          <a:p>
            <a:r>
              <a:rPr lang="en-US" dirty="0"/>
              <a:t>Heavy-duty detergents remove wax, dried-on dirt, and baked-on grease. Dishwasher detergents are an example of a heavy-duty detergent.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86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Touch anything that may contaminate their hands and then do not wash them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Have symptoms such as diarrhea, vomiting, or jaundice (a yellowing of the eyes or skin)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Eat, drink, smoke, or chew gum or tobacco while preparing or serving food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Touch anything that has come into contact with human blood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prevent food handlers from contaminating food, managers must create personal hygiene policies. These policies must address personal cleanliness,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clothing, hand care, and health.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78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Degreasers</a:t>
            </a:r>
            <a:r>
              <a:rPr lang="en-US" dirty="0"/>
              <a:t> dissolve grease and work well where grease has burned on, such as on oven doors and range hoods.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864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Delimers</a:t>
            </a:r>
            <a:r>
              <a:rPr lang="en-US" dirty="0"/>
              <a:t> are acid cleaners used on mineral deposits and dirt that other cleaners cannot remove. For example, they are designed to clean scaling</a:t>
            </a:r>
          </a:p>
          <a:p>
            <a:r>
              <a:rPr lang="en-US" dirty="0"/>
              <a:t>(mineral deposits such as those left by hard water), rust stains, and tarnish. Delimers must be applied carefully.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929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Abrasive cleaners</a:t>
            </a:r>
            <a:r>
              <a:rPr lang="en-US" dirty="0"/>
              <a:t> have a scouring agent that helps scrub hard-to-remove dirt. Dish washers often use abrasive cleaners to remove baked-on foods</a:t>
            </a:r>
          </a:p>
          <a:p>
            <a:r>
              <a:rPr lang="en-US" dirty="0"/>
              <a:t>in pots and pans. They must be applied carefully to avoid damaging smooth surfaces.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15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Food-contact surfaces must be sanitized after they have been cleaned and rinsed. Sanitizing can be done either by using chemicals or heat. Both methods</a:t>
            </a:r>
          </a:p>
          <a:p>
            <a:r>
              <a:rPr lang="en-US" dirty="0"/>
              <a:t>have specific requirements that must be followed for the sanitizing to be effective.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86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way to sanitize items such as tableware, utensils, or equipment is to soak them in hot water. This is known as heat sanitizing. For this method to work, the</a:t>
            </a:r>
          </a:p>
          <a:p>
            <a:r>
              <a:rPr lang="en-US" dirty="0"/>
              <a:t>water must be at least 171°F (77°C). The items must also be soaked for at least 30 seconds. Be sure to check the water temperature with a thermometer.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22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to sanitize is chemical sanitizing. Tableware, utensils, and equipment can be sanitized by soaking them in a sanitizing solution. Staff can</a:t>
            </a:r>
          </a:p>
          <a:p>
            <a:r>
              <a:rPr lang="en-US" dirty="0"/>
              <a:t>also rinse, swab, or spray items with the solution. Different types of sanitizer have different requirements for how long an item must be in contact with the</a:t>
            </a:r>
          </a:p>
          <a:p>
            <a:r>
              <a:rPr lang="en-US" dirty="0"/>
              <a:t>solution. Be sure to read the manufacturer’s directions.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686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common types of chemical sanitizers are chlorine, iodine, and quaternary ammonium compounds (or quats). Each type has to be mixed with water to</a:t>
            </a:r>
          </a:p>
          <a:p>
            <a:r>
              <a:rPr lang="en-US" dirty="0"/>
              <a:t>create a sanitizer solution. Make sure to follow the manufacturer’s directions when creating the solution. The concentration must be correct or the sanitizer</a:t>
            </a:r>
          </a:p>
          <a:p>
            <a:r>
              <a:rPr lang="en-US" dirty="0"/>
              <a:t>will not work, and it can cause harm in high concentrations. To make sure the concentration is correct, use a test kit. These are usually available from the</a:t>
            </a:r>
          </a:p>
          <a:p>
            <a:r>
              <a:rPr lang="en-US" dirty="0"/>
              <a:t>sanitizer manufacturer or supplier.</a:t>
            </a:r>
          </a:p>
          <a:p>
            <a:endParaRPr lang="en-US" dirty="0"/>
          </a:p>
          <a:p>
            <a:r>
              <a:rPr lang="en-US" dirty="0"/>
              <a:t>The Essential Skills feature on page 129 describes the cleaning and sanitizing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46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Several factors influence the effectiveness of chemical sanitizers: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Contact time: Items being sanitized must be immersed in the solution for a specific period of time. This is called </a:t>
            </a:r>
            <a:r>
              <a:rPr lang="en-US" b="1" dirty="0"/>
              <a:t>contact time</a:t>
            </a:r>
            <a:r>
              <a:rPr lang="en-US" dirty="0"/>
              <a:t>. The contact time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dirty="0"/>
              <a:t>depends on the type of sanitizer being used.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Temperature: The water in sanitizing solutions must be the correct temperature.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Concentration: Mixing sanitizer with the proper amount of water is important. The concentration of this mix (the amount of sanitizer to water) is critical.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dirty="0"/>
              <a:t>Concentrations that are too high can be unsafe and leave an odor or bad taste on objects. Concentrations that are too low may not be effective in</a:t>
            </a:r>
            <a:r>
              <a:rPr lang="en-US" baseline="0" dirty="0"/>
              <a:t> </a:t>
            </a:r>
            <a:br>
              <a:rPr lang="en-US" baseline="0" dirty="0"/>
            </a:br>
            <a:r>
              <a:rPr lang="en-US" dirty="0"/>
              <a:t>killing pathogens.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482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Dish washing staff clean and sanitize tableware and utensils in a dishwashing machine. Larger items, such as pots and pans, are cleaned by hand in a three-compartment</a:t>
            </a:r>
          </a:p>
          <a:p>
            <a:r>
              <a:rPr lang="en-US" dirty="0"/>
              <a:t>sink. However, dish washers must be sure to clean and sanitize each sink and drain board before washing any items. </a:t>
            </a:r>
          </a:p>
          <a:p>
            <a:endParaRPr lang="en-US" dirty="0"/>
          </a:p>
          <a:p>
            <a:r>
              <a:rPr lang="en-US" dirty="0"/>
              <a:t>The Essential Skills feature on</a:t>
            </a:r>
            <a:r>
              <a:rPr lang="en-US" baseline="0" dirty="0"/>
              <a:t> </a:t>
            </a:r>
            <a:r>
              <a:rPr lang="en-US" dirty="0"/>
              <a:t>page 132 shows the steps for cleaning and sanitizing items in a three-compartment sink.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80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important to clean and maintain dishwashing machines frequently throughout the day:</a:t>
            </a:r>
          </a:p>
          <a:p>
            <a:endParaRPr lang="en-US" dirty="0"/>
          </a:p>
          <a:p>
            <a:r>
              <a:rPr lang="en-US" dirty="0"/>
              <a:t>• Clear spray nozzles and food traps of food and other objects.</a:t>
            </a:r>
          </a:p>
          <a:p>
            <a:endParaRPr lang="en-US" dirty="0"/>
          </a:p>
          <a:p>
            <a:r>
              <a:rPr lang="en-US" dirty="0"/>
              <a:t>• Fill tanks with clean water as needed.</a:t>
            </a:r>
          </a:p>
          <a:p>
            <a:endParaRPr lang="en-US" dirty="0"/>
          </a:p>
          <a:p>
            <a:r>
              <a:rPr lang="en-US" dirty="0"/>
              <a:t>• Make sure detergent and sanitizer dispensers are filled.</a:t>
            </a:r>
          </a:p>
          <a:p>
            <a:endParaRPr lang="en-US" dirty="0"/>
          </a:p>
          <a:p>
            <a:r>
              <a:rPr lang="en-US" dirty="0"/>
              <a:t>• Use a delimer to remove mineral deposits when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cleanliness is not just important for giving guests a good impression. It is an important part of personal hygiene as well. Pathogens can be found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hair and skin that are not kept clean. These pathogens can be transferred to food and food equipment, contaminating that food and equipment. All food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handlers must bathe or shower before work and keep their hair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46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Always use dishwashers according to the manufacturer’s directions. In addition, follow these guidelines:</a:t>
            </a:r>
          </a:p>
          <a:p>
            <a:endParaRPr lang="en-US" dirty="0"/>
          </a:p>
          <a:p>
            <a:r>
              <a:rPr lang="en-US" dirty="0"/>
              <a:t>• Scrape, rinse, or soak items before washing.</a:t>
            </a:r>
          </a:p>
          <a:p>
            <a:endParaRPr lang="en-US" dirty="0"/>
          </a:p>
          <a:p>
            <a:r>
              <a:rPr lang="en-US" dirty="0"/>
              <a:t>• Presoak items with dried-on food.</a:t>
            </a:r>
          </a:p>
          <a:p>
            <a:endParaRPr lang="en-US" dirty="0"/>
          </a:p>
          <a:p>
            <a:r>
              <a:rPr lang="en-US" dirty="0"/>
              <a:t>• Never overload the dish racks. </a:t>
            </a:r>
          </a:p>
          <a:p>
            <a:endParaRPr lang="en-US" dirty="0"/>
          </a:p>
          <a:p>
            <a:r>
              <a:rPr lang="en-US" dirty="0"/>
              <a:t>• Use the correct rack for the items you are washing.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51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 Load racks so the water spray will reach all surfaces.</a:t>
            </a:r>
          </a:p>
          <a:p>
            <a:endParaRPr lang="en-US" dirty="0"/>
          </a:p>
          <a:p>
            <a:r>
              <a:rPr lang="en-US" dirty="0"/>
              <a:t>• As each rack comes out of the machine, check for dirty items. </a:t>
            </a:r>
          </a:p>
          <a:p>
            <a:endParaRPr lang="en-US" dirty="0"/>
          </a:p>
          <a:p>
            <a:r>
              <a:rPr lang="en-US" dirty="0"/>
              <a:t>• Rewash dirty items.</a:t>
            </a:r>
          </a:p>
          <a:p>
            <a:endParaRPr lang="en-US" dirty="0"/>
          </a:p>
          <a:p>
            <a:r>
              <a:rPr lang="en-US" dirty="0"/>
              <a:t>• Air-dry all items; never use a towel to dry items.</a:t>
            </a:r>
          </a:p>
          <a:p>
            <a:endParaRPr lang="en-US" dirty="0"/>
          </a:p>
          <a:p>
            <a:r>
              <a:rPr lang="en-US" dirty="0"/>
              <a:t>• Frequently check water temperature and pressure; change the water when necessary.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9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Equipment that comes in direct contact with food must meet certain standards. NSF International is an organization that creates these standards. The NSF is</a:t>
            </a:r>
          </a:p>
          <a:p>
            <a:r>
              <a:rPr lang="en-US" dirty="0"/>
              <a:t>accredited by the American National Standards Institute (ANSI). NSF/ANSI standards for foodservice equipment require that it be nonabsorbent, smooth,</a:t>
            </a:r>
          </a:p>
          <a:p>
            <a:r>
              <a:rPr lang="en-US" dirty="0"/>
              <a:t>and corrosion-resistant. Foodservice equipment must also be easy to clean, durable, and resistant to damage.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11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cleaning program is a system that organizes all of the cleaning and sanitizing tasks in the kitchen. A clean and sanitary operation is critical to a successful</a:t>
            </a:r>
          </a:p>
          <a:p>
            <a:r>
              <a:rPr lang="en-US" dirty="0"/>
              <a:t>food safety management system. Restaurant and foodservice managers with the most effective cleaning programs focus on three things:</a:t>
            </a:r>
          </a:p>
          <a:p>
            <a:endParaRPr lang="en-US" dirty="0"/>
          </a:p>
          <a:p>
            <a:r>
              <a:rPr lang="en-US" dirty="0"/>
              <a:t>1. Creating a master cleaning schedule</a:t>
            </a:r>
          </a:p>
          <a:p>
            <a:endParaRPr lang="en-US" dirty="0"/>
          </a:p>
          <a:p>
            <a:r>
              <a:rPr lang="en-US" dirty="0"/>
              <a:t>2. Training staff to follow the cleaning schedule</a:t>
            </a:r>
          </a:p>
          <a:p>
            <a:endParaRPr lang="en-US" dirty="0"/>
          </a:p>
          <a:p>
            <a:r>
              <a:rPr lang="en-US" dirty="0"/>
              <a:t>3. Monitoring the program to make sure it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3122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create a master cleaning schedule, first look at how cleaning is currently done. Figure out how things need to be cleaned and ways to make improvements.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25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make a master cleaning schedule, including the following information:</a:t>
            </a:r>
          </a:p>
          <a:p>
            <a:endParaRPr lang="en-US" dirty="0"/>
          </a:p>
          <a:p>
            <a:r>
              <a:rPr lang="en-US" dirty="0"/>
              <a:t>• The item that needs to be cleaned</a:t>
            </a:r>
          </a:p>
          <a:p>
            <a:endParaRPr lang="en-US" dirty="0"/>
          </a:p>
          <a:p>
            <a:r>
              <a:rPr lang="en-US" dirty="0"/>
              <a:t>• What should be cleaned on that item</a:t>
            </a:r>
          </a:p>
          <a:p>
            <a:endParaRPr lang="en-US" dirty="0"/>
          </a:p>
          <a:p>
            <a:r>
              <a:rPr lang="en-US" dirty="0"/>
              <a:t>• When the item should be cleaned</a:t>
            </a:r>
          </a:p>
          <a:p>
            <a:endParaRPr lang="en-US" dirty="0"/>
          </a:p>
          <a:p>
            <a:r>
              <a:rPr lang="en-US" dirty="0"/>
              <a:t>• What should be used to clean the item</a:t>
            </a:r>
          </a:p>
          <a:p>
            <a:endParaRPr lang="en-US" dirty="0"/>
          </a:p>
          <a:p>
            <a:r>
              <a:rPr lang="en-US" dirty="0"/>
              <a:t>• Who should clean the item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252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 master cleaning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8543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Once the master cleaning schedule is created, employees must be trained to follow it. Then managers must make sure the schedule is working by checking</a:t>
            </a:r>
          </a:p>
          <a:p>
            <a:r>
              <a:rPr lang="en-US" dirty="0"/>
              <a:t>that the cleaning is being done. Review and update the schedule as needed; for example, when the menu changes or when new equipment is purchased.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77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importance of making sure the schedule is followed cannot be overstated. Effective cleaning helps to keep an operation free of smells, noise, pests, and</a:t>
            </a:r>
          </a:p>
          <a:p>
            <a:r>
              <a:rPr lang="en-US" dirty="0"/>
              <a:t>messiness. It also helps prevent the transfer of pathogens from dirty surfaces to food or to clean surfaces. In addition, it helps guests to feel comfortable and</a:t>
            </a:r>
          </a:p>
          <a:p>
            <a:r>
              <a:rPr lang="en-US" dirty="0"/>
              <a:t>safe in your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721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restaurants and foodservice operations prevent pests, such as rodents and insects, from getting in? Good cleaning and sanitizing</a:t>
            </a:r>
          </a:p>
          <a:p>
            <a:r>
              <a:rPr lang="en-US" dirty="0"/>
              <a:t>will help, but they probably will not go far enough. So foodservice operations need an integrated pest management (IPM ) program. An IPM program is a</a:t>
            </a:r>
          </a:p>
          <a:p>
            <a:r>
              <a:rPr lang="en-US" dirty="0"/>
              <a:t>system that will prevent, control, or eliminate pest infestations in an operation.</a:t>
            </a:r>
          </a:p>
          <a:p>
            <a:endParaRPr lang="en-US" dirty="0"/>
          </a:p>
          <a:p>
            <a:r>
              <a:rPr lang="en-US" dirty="0"/>
              <a:t>An IPM program has two parts. First, it uses prevention measures to keep pests from entering the operation. Second, it uses control measures to eliminate any</a:t>
            </a:r>
          </a:p>
          <a:p>
            <a:r>
              <a:rPr lang="en-US" dirty="0"/>
              <a:t>pests that get inside.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78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Personal cleanliness is not just important for giving guests a good impression. It is an important part of personal hygiene as well. Pathogens can be found on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hair and skin that are not kept clean. These pathogens can be transferred to food and food equipment, contaminating that food and equipment. All food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handlers must bathe or shower before work and keep their hair clean.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065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three basic rules for an IPM program:</a:t>
            </a:r>
          </a:p>
          <a:p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Deny pests access to the operation.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Deny pests food, water, and a hiding or nesting place.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Work with a licensed pest control operator (PCO) to get rid of pests that do enter the operation.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120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Pests can enter an operation in one of two ways. Sometimes they are brought inside with deliveries. They can also enter through openings in the building.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916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Prevent pests from entering by paying attention to the following areas:</a:t>
            </a:r>
          </a:p>
          <a:p>
            <a:endParaRPr lang="en-US" dirty="0"/>
          </a:p>
          <a:p>
            <a:r>
              <a:rPr lang="en-US" dirty="0"/>
              <a:t>• Check all deliveries before they enter the operation. Refuse shipments that have pests or signs of pests, such as body parts (wings, legs, etc.)</a:t>
            </a:r>
            <a:r>
              <a:rPr lang="en-US" baseline="0" dirty="0"/>
              <a:t> </a:t>
            </a:r>
            <a:r>
              <a:rPr lang="en-US" dirty="0"/>
              <a:t>or egg cases.</a:t>
            </a:r>
          </a:p>
          <a:p>
            <a:endParaRPr lang="en-US" dirty="0"/>
          </a:p>
          <a:p>
            <a:r>
              <a:rPr lang="en-US" dirty="0"/>
              <a:t>• Screen all windows and vents, and check the screens regularly for holes and dirt.</a:t>
            </a:r>
          </a:p>
          <a:p>
            <a:endParaRPr lang="en-US" dirty="0"/>
          </a:p>
          <a:p>
            <a:r>
              <a:rPr lang="en-US" dirty="0"/>
              <a:t>• Keep all exterior openings closed tightly. For example, drive-through windows should be closed when not in use.</a:t>
            </a:r>
          </a:p>
          <a:p>
            <a:endParaRPr lang="en-US" dirty="0"/>
          </a:p>
          <a:p>
            <a:r>
              <a:rPr lang="en-US" dirty="0"/>
              <a:t>• Cover floor drains with hinged grates.</a:t>
            </a:r>
          </a:p>
          <a:p>
            <a:endParaRPr lang="en-US" dirty="0"/>
          </a:p>
          <a:p>
            <a:r>
              <a:rPr lang="en-US" dirty="0"/>
              <a:t>• Seal all cracks in floors and walls with a permanent sealant.</a:t>
            </a:r>
          </a:p>
          <a:p>
            <a:endParaRPr lang="en-US" dirty="0"/>
          </a:p>
          <a:p>
            <a:r>
              <a:rPr lang="en-US" dirty="0"/>
              <a:t>• Use concrete to fill holes or sheet metal to cover openings around pipes.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865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after an operation has made every effort, some pests may still get in. If this happens, work with a pest control operator to get rid of them. PCOs have</a:t>
            </a:r>
          </a:p>
          <a:p>
            <a:r>
              <a:rPr lang="en-US" dirty="0"/>
              <a:t>access to the safest and most current methods for getting rid of pests. They are trained to determine the best methods for eliminating specific pests. PCOs</a:t>
            </a:r>
          </a:p>
          <a:p>
            <a:r>
              <a:rPr lang="en-US" dirty="0"/>
              <a:t>are also knowledgeable about local regulations and are experts at applying, storing, and throwing out pesticides.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06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following are guidelines designed to prevent food handlers from spreading foodborne illnesses: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handlers should always cover their hair. Tie long hair back. Wear a clean hat or other hair covering. Figure 7.1 shows a food handler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wearing a hat.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Wear clean clothing every day. This includes chef coats and uniforms.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aprons when leaving prep areas; for example, when taking out garbage or using the restroom. Change any apron that becomes dirty.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jewelry from hands and arms before preparing food or when working around prep areas. Do not wear watches, bracelets (including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medical bracelets), or rings, except for a plain metal band.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7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Handwashing is the most important part of personal hygiene. It may seem like an obvious thing to do, but many food handlers do not wash their hands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correctly or as often as they should.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handlers must wash their hands before they start work. They must also wash their hands after the activities listed.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4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Food handlers must wash their hands after handling chemicals that might affect food safety, as well as after touching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 else that may contaminate hands, such as dirty equipment, work surfaces, or towels.</a:t>
            </a:r>
            <a:endParaRPr lang="en-US" sz="1200" b="0" i="0" u="none" strike="noStrike" kern="1200" baseline="0" dirty="0">
              <a:solidFill>
                <a:schemeClr val="tx1"/>
              </a:solidFill>
              <a:highlight>
                <a:srgbClr val="FFFF00"/>
              </a:highlight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9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Wet hands and arms with running water as hot as you can comfortably stand (at least 100°F [38°C]).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DFAE9-E9E3-44B5-8251-10D36583BE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9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 descr="WelcomeIndustry_GettyImages-47022475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00" y="304800"/>
            <a:ext cx="655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73571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04800"/>
            <a:ext cx="78232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3565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304800"/>
            <a:ext cx="59944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4853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6112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1192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79805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0534" y="2108200"/>
            <a:ext cx="7789333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6736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82811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534" y="304800"/>
            <a:ext cx="712893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05707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8758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9214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0" y="304800"/>
            <a:ext cx="6891867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80986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4758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79130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4800" y="304800"/>
            <a:ext cx="6333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20101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400" y="304800"/>
            <a:ext cx="54864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1629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0" y="304800"/>
            <a:ext cx="68580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73520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304800"/>
            <a:ext cx="6790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16138"/>
            <a:ext cx="7823200" cy="389572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59829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8133" y="304800"/>
            <a:ext cx="79586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785298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462B05-3DBC-4DBB-AFA4-EA949B3016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0161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667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23622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5A1FE-53E9-4855-8EA1-663F5EFEF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217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7315200" y="1295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3581400"/>
            <a:ext cx="4470400" cy="21336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447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3733800"/>
            <a:ext cx="4064000" cy="18288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1AFB1111-31B2-4371-B6B7-4574AB5FAA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22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7315200" y="9906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27432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7315200" y="4495800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6502400" cy="4800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518400" y="11430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7518400" y="28956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18400" y="4648200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9E6359ED-AAA5-4530-A60B-02CC0C94B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2942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9" name="Rectangle 8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6096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/>
          <p:nvPr userDrawn="1"/>
        </p:nvSpPr>
        <p:spPr>
          <a:xfrm>
            <a:off x="4978400" y="995363"/>
            <a:ext cx="39624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3" name="Content Placeholder 2"/>
          <p:cNvSpPr>
            <a:spLocks noGrp="1"/>
          </p:cNvSpPr>
          <p:nvPr>
            <p:ph idx="13"/>
          </p:nvPr>
        </p:nvSpPr>
        <p:spPr>
          <a:xfrm>
            <a:off x="4978400" y="2824482"/>
            <a:ext cx="39624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181600" y="1148081"/>
            <a:ext cx="35560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28CB7AA7-2378-4613-9D12-BF00980BCA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95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pictur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2" name="Rectangle 11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3" name="Rectangle 12"/>
          <p:cNvSpPr/>
          <p:nvPr userDrawn="1"/>
        </p:nvSpPr>
        <p:spPr>
          <a:xfrm>
            <a:off x="6096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4470400" y="990600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15" name="Rectangle 14"/>
          <p:cNvSpPr/>
          <p:nvPr userDrawn="1"/>
        </p:nvSpPr>
        <p:spPr>
          <a:xfrm>
            <a:off x="8331200" y="995363"/>
            <a:ext cx="3556000" cy="1676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24482"/>
            <a:ext cx="3556000" cy="327151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12800" y="1148081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73600" y="114300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8534400" y="1148080"/>
            <a:ext cx="3149600" cy="1371600"/>
          </a:xfrm>
          <a:ln w="12700">
            <a:solidFill>
              <a:schemeClr val="bg1"/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7"/>
          </p:nvPr>
        </p:nvSpPr>
        <p:spPr>
          <a:xfrm>
            <a:off x="4470400" y="2824481"/>
            <a:ext cx="3556000" cy="327151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8"/>
          </p:nvPr>
        </p:nvSpPr>
        <p:spPr>
          <a:xfrm>
            <a:off x="8331200" y="2819401"/>
            <a:ext cx="3556000" cy="327659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>
                <a:solidFill>
                  <a:srgbClr val="EA5E2F"/>
                </a:solidFill>
              </a:defRPr>
            </a:lvl3pPr>
            <a:lvl4pPr>
              <a:defRPr sz="10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fld id="{A90A2AA7-85BF-473C-9B8C-C6D6B9767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09023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508000" y="381000"/>
            <a:ext cx="0" cy="5715000"/>
          </a:xfrm>
          <a:prstGeom prst="line">
            <a:avLst/>
          </a:prstGeom>
          <a:ln w="9525" cmpd="sng">
            <a:solidFill>
              <a:srgbClr val="EA5E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 userDrawn="1"/>
        </p:nvSpPr>
        <p:spPr>
          <a:xfrm>
            <a:off x="406400" y="152400"/>
            <a:ext cx="609600" cy="457200"/>
          </a:xfrm>
          <a:prstGeom prst="ellipse">
            <a:avLst/>
          </a:prstGeom>
          <a:solidFill>
            <a:schemeClr val="bg1"/>
          </a:solidFill>
          <a:ln>
            <a:solidFill>
              <a:srgbClr val="EA5E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609600" y="228600"/>
            <a:ext cx="2032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09600" y="1295400"/>
            <a:ext cx="10972800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1CF5F-8CC7-4616-BB8E-BF72C64A67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989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1600" y="304800"/>
            <a:ext cx="6908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33600"/>
            <a:ext cx="7823200" cy="38862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61372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62201"/>
            <a:ext cx="10972800" cy="3763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09600" y="1524001"/>
            <a:ext cx="10972800" cy="761999"/>
          </a:xfrm>
        </p:spPr>
        <p:txBody>
          <a:bodyPr>
            <a:normAutofit/>
          </a:bodyPr>
          <a:lstStyle>
            <a:lvl1pPr marL="1588" indent="-1588">
              <a:buNone/>
              <a:defRPr sz="2000"/>
            </a:lvl1pPr>
          </a:lstStyle>
          <a:p>
            <a:pPr lvl="0"/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DC11BEDE-D9C8-406D-8557-F8A8E566FB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08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BC1B4C-5B42-42AA-A0BF-64EF8DD856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38903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D79FF1-A17D-4245-B783-1F6C0E3FD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6189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575A5E-854B-4A7B-A4BA-A7E7AAEC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1784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A2D49C-B8CA-4CD9-B0A9-A77C43FEF5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6966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87FB89-4C23-4857-9E9E-07E5FBDF3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977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8867" y="304800"/>
            <a:ext cx="57742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76175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6400" y="304800"/>
            <a:ext cx="607906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5633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800" y="304800"/>
            <a:ext cx="76877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4014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2108200"/>
            <a:ext cx="58674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9352" y="304800"/>
            <a:ext cx="48133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4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08200"/>
            <a:ext cx="7823200" cy="3911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8928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21064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905000"/>
            <a:ext cx="12192000" cy="4953000"/>
          </a:xfrm>
          <a:prstGeom prst="rect">
            <a:avLst/>
          </a:prstGeom>
          <a:solidFill>
            <a:srgbClr val="E6E7E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2116138"/>
            <a:ext cx="7823200" cy="389731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0800" y="304800"/>
            <a:ext cx="458893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6"/>
          <p:cNvSpPr txBox="1">
            <a:spLocks noChangeArrowheads="1"/>
          </p:cNvSpPr>
          <p:nvPr userDrawn="1"/>
        </p:nvSpPr>
        <p:spPr bwMode="auto">
          <a:xfrm>
            <a:off x="0" y="6356350"/>
            <a:ext cx="12192000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">
                <a:solidFill>
                  <a:schemeClr val="bg1"/>
                </a:solidFill>
                <a:cs typeface="Arial" panose="020B0604020202020204" pitchFamily="34" charset="0"/>
              </a:rPr>
              <a:t>© Copyright 2017 by the National Restaurant Association Educational Foundation (NRAEF).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15542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4873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2954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4EC1B4"/>
                </a:solidFill>
                <a:latin typeface="Helvetica Neue Medium" charset="0"/>
              </a:defRPr>
            </a:lvl1pPr>
          </a:lstStyle>
          <a:p>
            <a:fld id="{EAC4F8F0-154D-485C-90DE-5DA8B92321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4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hf hdr="0"/>
  <p:txStyles>
    <p:titleStyle>
      <a:lvl1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 kern="1200" cap="all">
          <a:solidFill>
            <a:srgbClr val="EA5E2F"/>
          </a:solidFill>
          <a:latin typeface="Helvetica Neue Medium"/>
          <a:ea typeface="ヒラギノ角ゴ Pro W3" charset="0"/>
          <a:cs typeface="Arial" pitchFamily="34" charset="0"/>
        </a:defRPr>
      </a:lvl1pPr>
      <a:lvl2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2pPr>
      <a:lvl3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3pPr>
      <a:lvl4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4pPr>
      <a:lvl5pPr algn="l" rtl="0" eaLnBrk="0" fontAlgn="base" hangingPunct="0">
        <a:lnSpc>
          <a:spcPct val="50000"/>
        </a:lnSpc>
        <a:spcBef>
          <a:spcPct val="0"/>
        </a:spcBef>
        <a:spcAft>
          <a:spcPct val="0"/>
        </a:spcAft>
        <a:defRPr sz="1600">
          <a:solidFill>
            <a:srgbClr val="EA5E2F"/>
          </a:solidFill>
          <a:latin typeface="Helvetica Neue Medium" charset="0"/>
          <a:ea typeface="ヒラギノ角ゴ Pro W3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66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–"/>
        <a:defRPr sz="12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EA5E2F"/>
        </a:buClr>
        <a:buFont typeface="Arial" panose="020B0604020202020204" pitchFamily="34" charset="0"/>
        <a:buChar char="»"/>
        <a:defRPr sz="1000" kern="1200">
          <a:solidFill>
            <a:srgbClr val="EA5E2F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7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Correct 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Wet hands and 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running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hot as you can comfortably stand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623483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Correct 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2: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soap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Enough to build a lather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1655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Correct 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Scrub hands and 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Vigorously for 10–15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under fingernails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between fingers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2612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Correct 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Rinse hands and 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 running water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1429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Steps for Correct 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Step 5: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Dry hands and arms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Single-use paper towel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Warm-air hand dryer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937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Whole process—20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Designated hand sink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a paper towel to</a:t>
            </a:r>
          </a:p>
          <a:p>
            <a:pPr lvl="1"/>
            <a:r>
              <a:rPr lang="en-US" dirty="0"/>
              <a:t>Turn off faucet</a:t>
            </a:r>
          </a:p>
          <a:p>
            <a:pPr lvl="1"/>
            <a:r>
              <a:rPr lang="en-US" dirty="0"/>
              <a:t>Open restroom door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8" y="1418022"/>
            <a:ext cx="4084320" cy="239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4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Maintenance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fingernails short and clean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 fingernails difficult to clean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8" y="1442876"/>
            <a:ext cx="4066032" cy="2365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368" y="1442876"/>
            <a:ext cx="485775" cy="4857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92786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Maintenance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wear false nails</a:t>
            </a:r>
          </a:p>
          <a:p>
            <a:pPr marL="685800" lvl="1"/>
            <a:r>
              <a:rPr lang="en-US" dirty="0"/>
              <a:t>Break off into food</a:t>
            </a:r>
          </a:p>
          <a:p>
            <a:pPr marL="685800" lvl="1"/>
            <a:r>
              <a:rPr lang="en-US" dirty="0"/>
              <a:t>Difficult to clean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498080" y="1449805"/>
            <a:ext cx="4084320" cy="2368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0" y="1449805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37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Maintenance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wear nail polish</a:t>
            </a:r>
          </a:p>
          <a:p>
            <a:pPr marL="685800" lvl="1"/>
            <a:r>
              <a:rPr lang="en-US" dirty="0"/>
              <a:t>Hides dirt</a:t>
            </a:r>
          </a:p>
          <a:p>
            <a:pPr marL="685800" lvl="1"/>
            <a:r>
              <a:rPr lang="en-US" dirty="0"/>
              <a:t>Flakes off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"/>
          <a:stretch/>
        </p:blipFill>
        <p:spPr>
          <a:xfrm>
            <a:off x="7498081" y="1449804"/>
            <a:ext cx="4084320" cy="2366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8081" y="1449804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70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 Maintenance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 and arm wounds</a:t>
            </a:r>
          </a:p>
          <a:p>
            <a:pPr lvl="1"/>
            <a:r>
              <a:rPr lang="en-US" dirty="0"/>
              <a:t>Bandage</a:t>
            </a:r>
          </a:p>
          <a:p>
            <a:pPr lvl="1"/>
            <a:r>
              <a:rPr lang="en-US" dirty="0"/>
              <a:t>Keep wound from leaking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Hand or finger wounds</a:t>
            </a:r>
          </a:p>
          <a:p>
            <a:pPr lvl="1"/>
            <a:r>
              <a:rPr lang="en-US" dirty="0"/>
              <a:t>Single-use glove</a:t>
            </a:r>
          </a:p>
          <a:p>
            <a:pPr lvl="1"/>
            <a:r>
              <a:rPr lang="en-US" dirty="0"/>
              <a:t>Finger cot</a:t>
            </a:r>
          </a:p>
          <a:p>
            <a:pPr lvl="1"/>
            <a:r>
              <a:rPr lang="en-US" dirty="0"/>
              <a:t>Protect bandage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08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Prevent Food Handlers from Contaminating 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dirty="0"/>
              <a:t>Food handlers</a:t>
            </a:r>
          </a:p>
          <a:p>
            <a:pPr lvl="1"/>
            <a:r>
              <a:rPr lang="en-US" dirty="0"/>
              <a:t>Cooks</a:t>
            </a:r>
          </a:p>
          <a:p>
            <a:pPr lvl="1"/>
            <a:r>
              <a:rPr lang="en-US" dirty="0"/>
              <a:t>Servers</a:t>
            </a:r>
          </a:p>
          <a:p>
            <a:pPr lvl="1"/>
            <a:r>
              <a:rPr lang="en-US" dirty="0"/>
              <a:t>Dish washer</a:t>
            </a:r>
          </a:p>
          <a:p>
            <a:pPr marL="285750" indent="-285750"/>
            <a:r>
              <a:rPr lang="en-US" dirty="0"/>
              <a:t>Handle food directly</a:t>
            </a:r>
          </a:p>
          <a:p>
            <a:pPr marL="285750" indent="-285750"/>
            <a:r>
              <a:rPr lang="en-US" dirty="0"/>
              <a:t>Touch food surfaces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A1FE-53E9-4855-8EA1-663F5EFEF7E4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10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1046" y="1475566"/>
            <a:ext cx="4091353" cy="2348013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33965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Bare-Hand Contact with Ready-to-Eat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Bare hands increase contamination risk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gloves, tongs, or deli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Gloves not required for:</a:t>
            </a:r>
          </a:p>
          <a:p>
            <a:pPr lvl="1"/>
            <a:r>
              <a:rPr lang="en-US" dirty="0"/>
              <a:t>Washing produce</a:t>
            </a:r>
          </a:p>
          <a:p>
            <a:pPr lvl="1"/>
            <a:r>
              <a:rPr lang="en-US" dirty="0"/>
              <a:t>Handling RTE ingredients that will be cooked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43790"/>
            <a:ext cx="4102608" cy="235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4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 Requirements Related to Illness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Sick employees can spread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Might not be able to work with food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9" y="1449993"/>
            <a:ext cx="4066032" cy="236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370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Staff Illnesses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Sore throat with fever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work with or around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High-risk populations—cannot work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109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Staff Illnesses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symptom from infectious condition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Vomiting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Diarrhea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Jaundice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Staff Illnesses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Diagnosed with foodborne illness and has symptoms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2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Staff Illnesses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Diagnosed with Hepatitis A or </a:t>
            </a:r>
            <a:r>
              <a:rPr lang="en-US" i="1" dirty="0"/>
              <a:t>Salmonella</a:t>
            </a:r>
            <a:r>
              <a:rPr lang="en-US" dirty="0"/>
              <a:t> Typhi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Procedure: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85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Clean Effectively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Cleaning—removes food and dirt</a:t>
            </a:r>
          </a:p>
          <a:p>
            <a:pPr marL="285750" indent="-285750"/>
            <a:r>
              <a:rPr lang="en-US" dirty="0"/>
              <a:t>Sanitizing—reduces pathogens to safe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only</a:t>
            </a:r>
          </a:p>
          <a:p>
            <a:pPr lvl="1"/>
            <a:r>
              <a:rPr lang="en-US" dirty="0"/>
              <a:t>Walls, storage shelves, garbage containers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and sanitize</a:t>
            </a:r>
          </a:p>
          <a:p>
            <a:pPr lvl="1"/>
            <a:r>
              <a:rPr lang="en-US" dirty="0"/>
              <a:t>Surfaces that touch food</a:t>
            </a:r>
          </a:p>
          <a:p>
            <a:pPr lvl="1"/>
            <a:r>
              <a:rPr lang="en-US" dirty="0"/>
              <a:t>Knives, cutting boards, prep tables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7028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Clean Effectively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Clean and sanitize food contact surfaces: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Before working with different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interruptions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After four hours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23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Clean Effectively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Cloths for food spills</a:t>
            </a:r>
          </a:p>
          <a:p>
            <a:pPr lvl="1"/>
            <a:r>
              <a:rPr lang="en-US" dirty="0"/>
              <a:t>Not for food-contact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Store in sanitizer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towels separate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41864"/>
            <a:ext cx="4084320" cy="23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33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dirt, rust, stains, minerals, other deposits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and 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Manufacturer’s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Divided into four groups</a:t>
            </a:r>
          </a:p>
          <a:p>
            <a:pPr lvl="1"/>
            <a:r>
              <a:rPr lang="en-US" dirty="0"/>
              <a:t>Detergents</a:t>
            </a:r>
          </a:p>
          <a:p>
            <a:pPr lvl="1"/>
            <a:r>
              <a:rPr lang="en-US" dirty="0"/>
              <a:t>Degreasers</a:t>
            </a:r>
          </a:p>
          <a:p>
            <a:pPr lvl="1"/>
            <a:r>
              <a:rPr lang="en-US" dirty="0"/>
              <a:t>Delimers</a:t>
            </a:r>
          </a:p>
          <a:p>
            <a:pPr lvl="1"/>
            <a:r>
              <a:rPr lang="en-US" dirty="0"/>
              <a:t>Abrasive cleaners</a:t>
            </a:r>
          </a:p>
        </p:txBody>
      </p:sp>
    </p:spTree>
    <p:extLst>
      <p:ext uri="{BB962C8B-B14F-4D97-AF65-F5344CB8AC3E}">
        <p14:creationId xmlns:p14="http://schemas.microsoft.com/office/powerpoint/2010/main" val="285070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Prevent Food Handlers from Contaminating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Situations that lead to contaminating food: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Foodborne illness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Exposed, infected wounds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Contact with sick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Touching body, face, or hair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487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Detergents: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purpose or heavy duty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General purpose</a:t>
            </a:r>
          </a:p>
          <a:p>
            <a:pPr lvl="1"/>
            <a:r>
              <a:rPr lang="en-US" dirty="0"/>
              <a:t>Remove fresh dirt</a:t>
            </a:r>
          </a:p>
          <a:p>
            <a:pPr lvl="1"/>
            <a:r>
              <a:rPr lang="en-US" dirty="0"/>
              <a:t>Used on almost anything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Heavy duty</a:t>
            </a:r>
          </a:p>
          <a:p>
            <a:pPr lvl="1"/>
            <a:r>
              <a:rPr lang="en-US" dirty="0"/>
              <a:t>Remove wax, dried-on dirt, baked-on grease</a:t>
            </a:r>
          </a:p>
          <a:p>
            <a:pPr lvl="1"/>
            <a:r>
              <a:rPr lang="en-US" dirty="0"/>
              <a:t>Dishwasher detergent</a:t>
            </a:r>
          </a:p>
        </p:txBody>
      </p:sp>
    </p:spTree>
    <p:extLst>
      <p:ext uri="{BB962C8B-B14F-4D97-AF65-F5344CB8AC3E}">
        <p14:creationId xmlns:p14="http://schemas.microsoft.com/office/powerpoint/2010/main" val="63878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Degreasers: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Dissolve grease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Burnt-on grease</a:t>
            </a:r>
          </a:p>
          <a:p>
            <a:pPr lvl="1"/>
            <a:r>
              <a:rPr lang="en-US" dirty="0"/>
              <a:t>Oven doors</a:t>
            </a:r>
          </a:p>
          <a:p>
            <a:pPr lvl="1"/>
            <a:r>
              <a:rPr lang="en-US" dirty="0"/>
              <a:t>Range hoods</a:t>
            </a:r>
          </a:p>
        </p:txBody>
      </p:sp>
    </p:spTree>
    <p:extLst>
      <p:ext uri="{BB962C8B-B14F-4D97-AF65-F5344CB8AC3E}">
        <p14:creationId xmlns:p14="http://schemas.microsoft.com/office/powerpoint/2010/main" val="3803612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Delimers: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Acid cleaners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Mineral deposits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scaling, rust stains, tarnish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carefully</a:t>
            </a:r>
          </a:p>
        </p:txBody>
      </p:sp>
    </p:spTree>
    <p:extLst>
      <p:ext uri="{BB962C8B-B14F-4D97-AF65-F5344CB8AC3E}">
        <p14:creationId xmlns:p14="http://schemas.microsoft.com/office/powerpoint/2010/main" val="1883708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Abrasive cleaners: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Scouring agent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Hard-to-remove dirt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baked-on food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carefully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Avoid damaging smooth surfaces</a:t>
            </a:r>
          </a:p>
        </p:txBody>
      </p:sp>
    </p:spTree>
    <p:extLst>
      <p:ext uri="{BB962C8B-B14F-4D97-AF65-F5344CB8AC3E}">
        <p14:creationId xmlns:p14="http://schemas.microsoft.com/office/powerpoint/2010/main" val="556416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Sanitizing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Food-contact surfaces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Chemical or heat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Specific requirements</a:t>
            </a:r>
          </a:p>
        </p:txBody>
      </p:sp>
    </p:spTree>
    <p:extLst>
      <p:ext uri="{BB962C8B-B14F-4D97-AF65-F5344CB8AC3E}">
        <p14:creationId xmlns:p14="http://schemas.microsoft.com/office/powerpoint/2010/main" val="242634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Sanitizing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Heat sanitizing: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Tableware, utensils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Hot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least 171°F (77°C)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 seconds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water temperature</a:t>
            </a:r>
          </a:p>
        </p:txBody>
      </p:sp>
    </p:spTree>
    <p:extLst>
      <p:ext uri="{BB962C8B-B14F-4D97-AF65-F5344CB8AC3E}">
        <p14:creationId xmlns:p14="http://schemas.microsoft.com/office/powerpoint/2010/main" val="7907774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Sanitizing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Chemical sanitizing: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Tableware, utensils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Soak in sanitizer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Rinse, swab, or spray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manufacturer’s directions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8" y="1427747"/>
            <a:ext cx="4066031" cy="23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96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Sanitizing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common sanitizers</a:t>
            </a:r>
          </a:p>
          <a:p>
            <a:pPr lvl="1"/>
            <a:r>
              <a:rPr lang="en-US" dirty="0"/>
              <a:t>Chlorine</a:t>
            </a:r>
          </a:p>
          <a:p>
            <a:pPr lvl="1"/>
            <a:r>
              <a:rPr lang="en-US" dirty="0"/>
              <a:t>Iodine</a:t>
            </a:r>
          </a:p>
          <a:p>
            <a:pPr lvl="1"/>
            <a:r>
              <a:rPr lang="en-US" dirty="0"/>
              <a:t>Quaternary ammonium (quats)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 with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Manufacturer's directions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Correct concentration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test kit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1" y="1448635"/>
            <a:ext cx="4084320" cy="23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652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Factors That Influence the Effectiveness of Sanitizers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 time</a:t>
            </a:r>
          </a:p>
          <a:p>
            <a:pPr marL="685800" lvl="1"/>
            <a:r>
              <a:rPr lang="en-US" dirty="0"/>
              <a:t>Specific period of time</a:t>
            </a:r>
          </a:p>
          <a:p>
            <a:pPr marL="685800" lvl="1"/>
            <a:r>
              <a:rPr lang="en-US" dirty="0"/>
              <a:t>Depends on sanitizer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Concentration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Proper amount of water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Too high—unsafe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Too low—will not kill pathogens</a:t>
            </a:r>
          </a:p>
        </p:txBody>
      </p:sp>
    </p:spTree>
    <p:extLst>
      <p:ext uri="{BB962C8B-B14F-4D97-AF65-F5344CB8AC3E}">
        <p14:creationId xmlns:p14="http://schemas.microsoft.com/office/powerpoint/2010/main" val="2146647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Procedures for Cleaning and Sanitizing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Dishwashing machine</a:t>
            </a:r>
          </a:p>
          <a:p>
            <a:pPr marL="685800" lvl="1"/>
            <a:r>
              <a:rPr lang="en-US" dirty="0"/>
              <a:t>Tableware</a:t>
            </a:r>
          </a:p>
          <a:p>
            <a:pPr marL="685800" lvl="1"/>
            <a:r>
              <a:rPr lang="en-US" dirty="0"/>
              <a:t>Utensils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Three-compartment sink</a:t>
            </a:r>
          </a:p>
          <a:p>
            <a:pPr marL="685800" lvl="1"/>
            <a:r>
              <a:rPr lang="en-US" dirty="0"/>
              <a:t>Larger items—pots and pans</a:t>
            </a:r>
          </a:p>
          <a:p>
            <a:pPr marL="685800" lvl="1"/>
            <a:r>
              <a:rPr lang="en-US" dirty="0"/>
              <a:t>Clean and sanitize sinks first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39779"/>
            <a:ext cx="4084320" cy="23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50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to Prevent Food Handlers from Contaminating Food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Situations that lead to contaminating food: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Contaminated hands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Diarrhea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Vomiting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Jaundice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Eating, drinking, smoking, chewing gum or tobacco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Blood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6846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Cleaning and Maintaining a Dishwasher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spray nozzles and food traps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 tanks with clean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Detergent and sanitizer filled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mineral deposits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36900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Cleaning and Maintaining a Dishwasher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Dishwasher guidelines: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Scrape, rinse, or soak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Presoak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Never overload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correct rack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1933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Cleaning and Maintaining a Dishwasher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Dishwasher guidelines: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Load racks properly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for dirty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Rewash dirty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Air-dry all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 water temperature and pressure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47800"/>
            <a:ext cx="4084320" cy="2362200"/>
          </a:xfrm>
        </p:spPr>
      </p:pic>
    </p:spTree>
    <p:extLst>
      <p:ext uri="{BB962C8B-B14F-4D97-AF65-F5344CB8AC3E}">
        <p14:creationId xmlns:p14="http://schemas.microsoft.com/office/powerpoint/2010/main" val="2835945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Equipment Standards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dirty="0"/>
              <a:t>NSF International—creates standards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Accredited by American National Standards Institute (ANSI)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Nonabsorbent, smooth, corrosion-resistant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Clean, durable, resistant to damage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348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a Cleaning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Cleaning program</a:t>
            </a:r>
          </a:p>
          <a:p>
            <a:pPr marL="685800" lvl="1"/>
            <a:r>
              <a:rPr lang="en-US" dirty="0"/>
              <a:t>Organizes cleaning and sanitizing tasks</a:t>
            </a:r>
          </a:p>
          <a:p>
            <a:pPr marL="685800" lvl="1"/>
            <a:r>
              <a:rPr lang="en-US" dirty="0"/>
              <a:t>Critical to food safety management system</a:t>
            </a:r>
          </a:p>
          <a:p>
            <a:r>
              <a:rPr lang="en-US" dirty="0"/>
              <a:t>Focus on three items:</a:t>
            </a:r>
          </a:p>
          <a:p>
            <a:pPr lvl="1" indent="-342900">
              <a:buAutoNum type="arabicPeriod"/>
            </a:pPr>
            <a:r>
              <a:rPr lang="en-US" dirty="0"/>
              <a:t>Create master cleaning schedule</a:t>
            </a:r>
          </a:p>
          <a:p>
            <a:pPr lvl="1" indent="-342900">
              <a:buAutoNum type="arabicPeriod"/>
            </a:pPr>
            <a:r>
              <a:rPr lang="en-US" dirty="0"/>
              <a:t>Train staff</a:t>
            </a:r>
          </a:p>
          <a:p>
            <a:pPr lvl="1" indent="-342900">
              <a:buAutoNum type="arabicPeriod"/>
            </a:pPr>
            <a:r>
              <a:rPr lang="en-US" dirty="0"/>
              <a:t>Monitor</a:t>
            </a:r>
          </a:p>
        </p:txBody>
      </p:sp>
    </p:spTree>
    <p:extLst>
      <p:ext uri="{BB962C8B-B14F-4D97-AF65-F5344CB8AC3E}">
        <p14:creationId xmlns:p14="http://schemas.microsoft.com/office/powerpoint/2010/main" val="4172064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a Cleaning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create a schedule, look 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is cleaning being done?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How should cleaning be done?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Improvements?</a:t>
            </a:r>
          </a:p>
        </p:txBody>
      </p:sp>
    </p:spTree>
    <p:extLst>
      <p:ext uri="{BB962C8B-B14F-4D97-AF65-F5344CB8AC3E}">
        <p14:creationId xmlns:p14="http://schemas.microsoft.com/office/powerpoint/2010/main" val="297710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a Cleaning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To create a schedule,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Items to be cleaned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should be cleaned?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should items be cleaned?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type of cleaner?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Who should clean?</a:t>
            </a:r>
          </a:p>
        </p:txBody>
      </p:sp>
    </p:spTree>
    <p:extLst>
      <p:ext uri="{BB962C8B-B14F-4D97-AF65-F5344CB8AC3E}">
        <p14:creationId xmlns:p14="http://schemas.microsoft.com/office/powerpoint/2010/main" val="2538066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cleaning schedule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328" y="925763"/>
            <a:ext cx="7363407" cy="518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07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a Cleaning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 employees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schedule is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and update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4656" y="1435500"/>
            <a:ext cx="4047743" cy="238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5847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Developing a Cleaning Program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Effective cleaning helps keep the operation free of:</a:t>
            </a:r>
          </a:p>
          <a:p>
            <a:pPr lvl="1"/>
            <a:r>
              <a:rPr lang="en-US" dirty="0"/>
              <a:t>Smells</a:t>
            </a:r>
          </a:p>
          <a:p>
            <a:pPr lvl="1"/>
            <a:r>
              <a:rPr lang="en-US" dirty="0"/>
              <a:t>Noise</a:t>
            </a:r>
          </a:p>
          <a:p>
            <a:pPr lvl="1"/>
            <a:r>
              <a:rPr lang="en-US" dirty="0"/>
              <a:t>Pests</a:t>
            </a:r>
          </a:p>
          <a:p>
            <a:pPr lvl="1"/>
            <a:r>
              <a:rPr lang="en-US" dirty="0"/>
              <a:t>Messiness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Prevents transfer of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Keeps guests comfortable and safe</a:t>
            </a:r>
          </a:p>
        </p:txBody>
      </p:sp>
    </p:spTree>
    <p:extLst>
      <p:ext uri="{BB962C8B-B14F-4D97-AF65-F5344CB8AC3E}">
        <p14:creationId xmlns:p14="http://schemas.microsoft.com/office/powerpoint/2010/main" val="2294276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Cleanliness and Work Attire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first impression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Personal hygiene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Pathogens on hair and skin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Transferred to food and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Bathe or shower before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hair clean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715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Pests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Integrated pest management (IPM)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System that prevents, controls, or eliminates infestations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Prevention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 measures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12" t="-584" r="-12402" b="26254"/>
          <a:stretch/>
        </p:blipFill>
        <p:spPr>
          <a:xfrm>
            <a:off x="7498080" y="1456949"/>
            <a:ext cx="4084320" cy="23289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44281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Pests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Three basic rules: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Deny access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Deny food, water, and hiding/nesting place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Licensed pest control operator (PCO)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26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Pests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Pests can 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deliveries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Through openings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8" y="1453818"/>
            <a:ext cx="4066032" cy="236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97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Pests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Prevent pests from entering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Checking deliveries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Screening windows and 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Keeping exterior openings closed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Covering floor drains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Sealing cracks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Filling holes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6368" y="1453015"/>
            <a:ext cx="4066032" cy="2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683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Controlling Pests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Work with PCO: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safe and current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Trained on best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Experts at applying, storing, and throwing out pesticides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492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Cleanliness and Work Attire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Dirty clothing: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Makes bad impression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Carries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Causes foodborne illness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66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Cleanliness and Work Attire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Prevent spread of foodborne illness: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hair covering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Wear clean clothing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aprons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Remove jewelry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522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Wash hands before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Wash hands after</a:t>
            </a:r>
          </a:p>
          <a:p>
            <a:pPr lvl="1"/>
            <a:r>
              <a:rPr lang="en-US" dirty="0"/>
              <a:t>Using the restroom</a:t>
            </a:r>
          </a:p>
          <a:p>
            <a:pPr lvl="1"/>
            <a:r>
              <a:rPr lang="en-US" dirty="0"/>
              <a:t>Handling raw meat, poultry, seafood</a:t>
            </a:r>
          </a:p>
          <a:p>
            <a:pPr lvl="1"/>
            <a:r>
              <a:rPr lang="en-US" dirty="0"/>
              <a:t>Touching hair, face, body</a:t>
            </a:r>
          </a:p>
          <a:p>
            <a:pPr lvl="1"/>
            <a:r>
              <a:rPr lang="en-US" dirty="0"/>
              <a:t>Sneezing, coughing, using a tissue</a:t>
            </a:r>
          </a:p>
          <a:p>
            <a:pPr lvl="1"/>
            <a:r>
              <a:rPr lang="en-US" dirty="0"/>
              <a:t>Eating, drinking, smoking, or chewing gum or tobacco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54658"/>
            <a:ext cx="4120896" cy="23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27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Handwashing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Wash hands after:</a:t>
            </a:r>
          </a:p>
          <a:p>
            <a:pPr indent="-285750"/>
            <a:r>
              <a:rPr lang="en-US" dirty="0"/>
              <a:t>Handling chemicals</a:t>
            </a:r>
          </a:p>
          <a:p>
            <a:pPr indent="-285750"/>
            <a:r>
              <a:rPr lang="en-US" dirty="0"/>
              <a:t>Taking out garbage</a:t>
            </a:r>
          </a:p>
          <a:p>
            <a:pPr indent="-285750"/>
            <a:r>
              <a:rPr lang="en-US" dirty="0"/>
              <a:t>Clearing tables or busing dirty dishes</a:t>
            </a:r>
          </a:p>
          <a:p>
            <a:pPr indent="-285750"/>
            <a:r>
              <a:rPr lang="en-US" dirty="0"/>
              <a:t>Touching clothing or aprons</a:t>
            </a:r>
          </a:p>
          <a:p>
            <a:pPr indent="-285750"/>
            <a:r>
              <a:rPr lang="en-US" dirty="0"/>
              <a:t>Handling money</a:t>
            </a:r>
          </a:p>
          <a:p>
            <a:pPr indent="-285750"/>
            <a:r>
              <a:rPr lang="en-US" dirty="0"/>
              <a:t>Using a phone</a:t>
            </a:r>
          </a:p>
          <a:p>
            <a:pPr indent="-285750"/>
            <a:r>
              <a:rPr lang="en-US" dirty="0"/>
              <a:t>Touching a contaminated surface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8080" y="1454124"/>
            <a:ext cx="4084320" cy="235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732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</TotalTime>
  <Words>3981</Words>
  <Application>Microsoft Macintosh PowerPoint</Application>
  <PresentationFormat>Widescreen</PresentationFormat>
  <Paragraphs>626</Paragraphs>
  <Slides>54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ヒラギノ角ゴ Pro W3</vt:lpstr>
      <vt:lpstr>Arial</vt:lpstr>
      <vt:lpstr>Calibri</vt:lpstr>
      <vt:lpstr>Courier New</vt:lpstr>
      <vt:lpstr>Helvetica Neue Medium</vt:lpstr>
      <vt:lpstr>Wingdings</vt:lpstr>
      <vt:lpstr>1_Office Theme</vt:lpstr>
      <vt:lpstr>PowerPoint Presentation</vt:lpstr>
      <vt:lpstr>How to Prevent Food Handlers from Contaminating Food</vt:lpstr>
      <vt:lpstr>How to Prevent Food Handlers from Contaminating Food</vt:lpstr>
      <vt:lpstr>How to Prevent Food Handlers from Contaminating Food</vt:lpstr>
      <vt:lpstr>Personal Cleanliness and Work Attire</vt:lpstr>
      <vt:lpstr>Personal Cleanliness and Work Attire</vt:lpstr>
      <vt:lpstr>Personal Cleanliness and Work Attire</vt:lpstr>
      <vt:lpstr>Handwashing</vt:lpstr>
      <vt:lpstr>Handwashing</vt:lpstr>
      <vt:lpstr>Steps for Correct Handwashing</vt:lpstr>
      <vt:lpstr>Steps for Correct Handwashing</vt:lpstr>
      <vt:lpstr>Steps for Correct Handwashing</vt:lpstr>
      <vt:lpstr>Steps for Correct Handwashing</vt:lpstr>
      <vt:lpstr>Steps for Correct Handwashing</vt:lpstr>
      <vt:lpstr>Handwashing</vt:lpstr>
      <vt:lpstr>Hand Maintenance</vt:lpstr>
      <vt:lpstr>Hand Maintenance</vt:lpstr>
      <vt:lpstr>Hand Maintenance</vt:lpstr>
      <vt:lpstr>Hand Maintenance</vt:lpstr>
      <vt:lpstr>Bare-Hand Contact with Ready-to-Eat Food</vt:lpstr>
      <vt:lpstr>Work Requirements Related to Illness</vt:lpstr>
      <vt:lpstr>Handling Staff Illnesses</vt:lpstr>
      <vt:lpstr>Handling Staff Illnesses</vt:lpstr>
      <vt:lpstr>Handling Staff Illnesses</vt:lpstr>
      <vt:lpstr>Handling Staff Illnesses</vt:lpstr>
      <vt:lpstr>How to Clean Effectively</vt:lpstr>
      <vt:lpstr>How to Clean Effectively</vt:lpstr>
      <vt:lpstr>How to Clean Effectively</vt:lpstr>
      <vt:lpstr>Cleaners</vt:lpstr>
      <vt:lpstr>Cleaners</vt:lpstr>
      <vt:lpstr>Cleaners</vt:lpstr>
      <vt:lpstr>Cleaners</vt:lpstr>
      <vt:lpstr>Cleaners</vt:lpstr>
      <vt:lpstr>Sanitizing</vt:lpstr>
      <vt:lpstr>Sanitizing</vt:lpstr>
      <vt:lpstr>Sanitizing</vt:lpstr>
      <vt:lpstr>Sanitizing</vt:lpstr>
      <vt:lpstr>Factors That Influence the Effectiveness of Sanitizers</vt:lpstr>
      <vt:lpstr>Procedures for Cleaning and Sanitizing</vt:lpstr>
      <vt:lpstr>Cleaning and Maintaining a Dishwasher</vt:lpstr>
      <vt:lpstr>Cleaning and Maintaining a Dishwasher</vt:lpstr>
      <vt:lpstr>Cleaning and Maintaining a Dishwasher</vt:lpstr>
      <vt:lpstr>Equipment Standards</vt:lpstr>
      <vt:lpstr>Developing a Cleaning Program</vt:lpstr>
      <vt:lpstr>Developing a Cleaning Program</vt:lpstr>
      <vt:lpstr>Developing a Cleaning Program</vt:lpstr>
      <vt:lpstr>Master cleaning schedule</vt:lpstr>
      <vt:lpstr>Developing a Cleaning Program</vt:lpstr>
      <vt:lpstr>Developing a Cleaning Program</vt:lpstr>
      <vt:lpstr>Controlling Pests</vt:lpstr>
      <vt:lpstr>Controlling Pests</vt:lpstr>
      <vt:lpstr>Controlling Pests</vt:lpstr>
      <vt:lpstr>Controlling Pests</vt:lpstr>
      <vt:lpstr>Controlling Pests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 Hygiene and Cleanliness</dc:title>
  <dc:creator>Sarah Leszka</dc:creator>
  <cp:lastModifiedBy>Jarvis, Audrey</cp:lastModifiedBy>
  <cp:revision>123</cp:revision>
  <dcterms:created xsi:type="dcterms:W3CDTF">2017-03-22T20:26:36Z</dcterms:created>
  <dcterms:modified xsi:type="dcterms:W3CDTF">2018-08-13T14:33:39Z</dcterms:modified>
</cp:coreProperties>
</file>