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314" r:id="rId2"/>
    <p:sldId id="315" r:id="rId3"/>
    <p:sldId id="316" r:id="rId4"/>
    <p:sldId id="259" r:id="rId5"/>
    <p:sldId id="260" r:id="rId6"/>
    <p:sldId id="261" r:id="rId7"/>
    <p:sldId id="262" r:id="rId8"/>
    <p:sldId id="264" r:id="rId9"/>
    <p:sldId id="263" r:id="rId10"/>
    <p:sldId id="265" r:id="rId11"/>
    <p:sldId id="266" r:id="rId12"/>
    <p:sldId id="269" r:id="rId13"/>
    <p:sldId id="267" r:id="rId14"/>
    <p:sldId id="268" r:id="rId15"/>
    <p:sldId id="270" r:id="rId16"/>
    <p:sldId id="272" r:id="rId17"/>
    <p:sldId id="271"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1" r:id="rId45"/>
    <p:sldId id="302" r:id="rId46"/>
    <p:sldId id="300" r:id="rId47"/>
    <p:sldId id="303" r:id="rId48"/>
    <p:sldId id="304" r:id="rId49"/>
    <p:sldId id="305" r:id="rId50"/>
    <p:sldId id="306" r:id="rId51"/>
    <p:sldId id="307" r:id="rId52"/>
    <p:sldId id="308" r:id="rId53"/>
    <p:sldId id="309" r:id="rId54"/>
    <p:sldId id="310" r:id="rId55"/>
    <p:sldId id="311" r:id="rId56"/>
    <p:sldId id="312" r:id="rId57"/>
    <p:sldId id="313"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432" autoAdjust="0"/>
    <p:restoredTop sz="83488" autoAdjust="0"/>
  </p:normalViewPr>
  <p:slideViewPr>
    <p:cSldViewPr snapToGrid="0">
      <p:cViewPr varScale="1">
        <p:scale>
          <a:sx n="92" d="100"/>
          <a:sy n="92" d="100"/>
        </p:scale>
        <p:origin x="584" y="184"/>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34C4BB-5A89-4B88-B7CE-083FBE402999}" type="datetimeFigureOut">
              <a:rPr lang="en-US" smtClean="0"/>
              <a:t>8/13/18</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84ED71-994E-49B7-9531-232F100C2030}" type="slidenum">
              <a:rPr lang="en-US" smtClean="0"/>
              <a:t>‹#›</a:t>
            </a:fld>
            <a:endParaRPr lang="en-US" dirty="0"/>
          </a:p>
        </p:txBody>
      </p:sp>
    </p:spTree>
    <p:extLst>
      <p:ext uri="{BB962C8B-B14F-4D97-AF65-F5344CB8AC3E}">
        <p14:creationId xmlns:p14="http://schemas.microsoft.com/office/powerpoint/2010/main" val="112729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three general types of cooking methods are dry-heat cooking, moist-heat cooking, and combination cooking. Each method can be used to bring out the</a:t>
            </a:r>
          </a:p>
          <a:p>
            <a:r>
              <a:rPr lang="en-US" sz="1200" b="0" i="0" u="none" strike="noStrike" kern="1200" baseline="0" dirty="0">
                <a:solidFill>
                  <a:schemeClr val="tx1"/>
                </a:solidFill>
                <a:latin typeface="+mn-lt"/>
                <a:ea typeface="+mn-ea"/>
                <a:cs typeface="+mn-cs"/>
              </a:rPr>
              <a:t>flavor and tenderness of specific dishes. In addition, these methods can reflect cultural and regional preferences.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Heat is a type of energy. When two items of different temperatures have contact, energy, in the form of heat, transfers from the warmer item to the cooler until they both reach the same temperature. Heat travels in items in three ways: conduction, convection, and radiation.</a:t>
            </a:r>
            <a:endParaRPr lang="en-US" dirty="0"/>
          </a:p>
          <a:p>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2</a:t>
            </a:fld>
            <a:endParaRPr lang="en-US" dirty="0"/>
          </a:p>
        </p:txBody>
      </p:sp>
    </p:spTree>
    <p:extLst>
      <p:ext uri="{BB962C8B-B14F-4D97-AF65-F5344CB8AC3E}">
        <p14:creationId xmlns:p14="http://schemas.microsoft.com/office/powerpoint/2010/main" val="4046603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Roasting and baking are techniques that cook food by surrounding the items with hot, dry air in the oven. As the outer layers of the food become heated, the food’s natural juices turn to steam and are absorbed into the food. These juices create a natural sauce. Food items that can be baked or roasted include fish, tender meats and poultry, and some fruits and vegetables.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 can bake food covered or uncovered, depending on the recipe. Food items that are baked uncovered, such as cookies and casseroles, develop a golden-brown color on top.</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Roasting generally requires longer cooking times and often for the food to be raised off the pan by a rack or a bed of mirepoix. Roasting is most often used with large cuts of meat, whole birds (poultry), or fish. Adding liquid to the pan and/or basting during the roasting process will add flavor, moisture, and color to the food. Roasted food should have a golden-brown exterior and moist, tender interior.</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11</a:t>
            </a:fld>
            <a:endParaRPr lang="en-US" dirty="0"/>
          </a:p>
        </p:txBody>
      </p:sp>
    </p:spTree>
    <p:extLst>
      <p:ext uri="{BB962C8B-B14F-4D97-AF65-F5344CB8AC3E}">
        <p14:creationId xmlns:p14="http://schemas.microsoft.com/office/powerpoint/2010/main" val="40023526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Season, stuff, or marinate the main item. For meat other than a bird, sear, or quickly brown, its surface over direct heat.</a:t>
            </a:r>
          </a:p>
          <a:p>
            <a:pPr marL="228600" indent="-228600">
              <a:buFont typeface="+mj-lt"/>
              <a:buAutoNum type="arabicPeriod"/>
            </a:pPr>
            <a:r>
              <a:rPr lang="en-US" sz="1200" b="0" i="0" u="none" strike="noStrike" kern="1200" baseline="0" dirty="0">
                <a:solidFill>
                  <a:schemeClr val="tx1"/>
                </a:solidFill>
                <a:latin typeface="+mn-lt"/>
                <a:ea typeface="+mn-ea"/>
                <a:cs typeface="+mn-cs"/>
              </a:rPr>
              <a:t>Place the food on a rack in a roasting pan so that hot air can touch it on all sides. </a:t>
            </a:r>
          </a:p>
          <a:p>
            <a:pPr marL="228600" indent="-228600">
              <a:buFont typeface="+mj-lt"/>
              <a:buAutoNum type="arabicPeriod"/>
            </a:pPr>
            <a:r>
              <a:rPr lang="en-US" sz="1200" b="0" i="0" u="none" strike="noStrike" kern="1200" baseline="0" dirty="0">
                <a:solidFill>
                  <a:schemeClr val="tx1"/>
                </a:solidFill>
                <a:latin typeface="+mn-lt"/>
                <a:ea typeface="+mn-ea"/>
                <a:cs typeface="+mn-cs"/>
              </a:rPr>
              <a:t>Roast the item uncovered or covered, as the recipe calls for, until the desired temperature is reached. Allow for carryover cooking. Carryover cooking describes what happens to food after it has been removed from the oven. The roasted item holds a certain amount of heat that continues to cook the food.</a:t>
            </a:r>
          </a:p>
          <a:p>
            <a:pPr marL="228600" indent="-228600">
              <a:buFont typeface="+mj-lt"/>
              <a:buAutoNum type="arabicPeriod"/>
            </a:pPr>
            <a:r>
              <a:rPr lang="en-US" sz="1200" b="0" i="0" u="none" strike="noStrike" kern="1200" baseline="0" dirty="0">
                <a:solidFill>
                  <a:schemeClr val="tx1"/>
                </a:solidFill>
                <a:latin typeface="+mn-lt"/>
                <a:ea typeface="+mn-ea"/>
                <a:cs typeface="+mn-cs"/>
              </a:rPr>
              <a:t>Allow the roasted item to sit or rest before carving. Doing this allows the juices, which are being drawn out to the edges of the meat during roasting, to return to the center of the item and make it juicier.</a:t>
            </a:r>
          </a:p>
          <a:p>
            <a:pPr marL="228600" indent="-228600">
              <a:buFont typeface="+mj-lt"/>
              <a:buAutoNum type="arabicPeriod"/>
            </a:pPr>
            <a:r>
              <a:rPr lang="en-US" sz="1200" b="0" i="0" u="none" strike="noStrike" kern="1200" baseline="0" dirty="0">
                <a:solidFill>
                  <a:schemeClr val="tx1"/>
                </a:solidFill>
                <a:latin typeface="+mn-lt"/>
                <a:ea typeface="+mn-ea"/>
                <a:cs typeface="+mn-cs"/>
              </a:rPr>
              <a:t>Prepare pan gravy in the roasting pan.</a:t>
            </a:r>
          </a:p>
          <a:p>
            <a:pPr marL="228600" indent="-228600">
              <a:buFont typeface="+mj-lt"/>
              <a:buAutoNum type="arabicPeriod"/>
            </a:pPr>
            <a:r>
              <a:rPr lang="en-US" sz="1200" b="0" i="0" u="none" strike="noStrike" kern="1200" baseline="0" dirty="0">
                <a:solidFill>
                  <a:schemeClr val="tx1"/>
                </a:solidFill>
                <a:latin typeface="+mn-lt"/>
                <a:ea typeface="+mn-ea"/>
                <a:cs typeface="+mn-cs"/>
              </a:rPr>
              <a:t>Carve the roasted item, and serve it with the appropriate gravy or sauce.</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12</a:t>
            </a:fld>
            <a:endParaRPr lang="en-US" dirty="0"/>
          </a:p>
        </p:txBody>
      </p:sp>
    </p:spTree>
    <p:extLst>
      <p:ext uri="{BB962C8B-B14F-4D97-AF65-F5344CB8AC3E}">
        <p14:creationId xmlns:p14="http://schemas.microsoft.com/office/powerpoint/2010/main" val="31689329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Griddling is cooking a food item on a hot, flat surface (known as a griddle) or in a relatively dry, heavy-bottomed fry pan or cast-iron skillet. The goal is to give the product an even, golden-brown finish and a slightly crisp exterior texture. When cooking meats on a high-heat griddle or in a cast-iron pan, the result is a high level of browning that gives the finished product a unique taste and texture not achieved with other cooking methods. In particular, steaks, chops, and chicken breasts are often cooked on a griddle or in a hot cast-iron skillet.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griddle is also used to prepare one of the most popular breakfast menu items—griddle cakes (pancakes). To produce a quality product, clean the griddle well and make sure the temperature of the griddle surface is appropriate for the item being cooked.</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13</a:t>
            </a:fld>
            <a:endParaRPr lang="en-US" dirty="0"/>
          </a:p>
        </p:txBody>
      </p:sp>
    </p:spTree>
    <p:extLst>
      <p:ext uri="{BB962C8B-B14F-4D97-AF65-F5344CB8AC3E}">
        <p14:creationId xmlns:p14="http://schemas.microsoft.com/office/powerpoint/2010/main" val="3306329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sautéing (saw-TAY-ing) method cooks food rapidly in a small amount of fat over relatively high heat. The fat adds to the flavor. Select cuts of meat, chicken, and fish or seafood are often prepared this way. The thinner and more delicate the piece of meat, the faster it will cook.</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literal translation of the French term sauté is “jump.” To sauté is to cook the food quickly to keep water and vitamin loss at a minimum, while gaining a high degree of color and flavor. When sautéing, the pan is heated first, and just enough fat is added to coat the bottom of the pan.</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14</a:t>
            </a:fld>
            <a:endParaRPr lang="en-US" dirty="0"/>
          </a:p>
        </p:txBody>
      </p:sp>
    </p:spTree>
    <p:extLst>
      <p:ext uri="{BB962C8B-B14F-4D97-AF65-F5344CB8AC3E}">
        <p14:creationId xmlns:p14="http://schemas.microsoft.com/office/powerpoint/2010/main" val="1510167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Perform thorough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Cut food into appropriately sized pieces to allow maximum surface contact with the pan.</a:t>
            </a:r>
          </a:p>
          <a:p>
            <a:pPr marL="228600" indent="-228600">
              <a:buFont typeface="+mj-lt"/>
              <a:buAutoNum type="arabicPeriod"/>
            </a:pPr>
            <a:r>
              <a:rPr lang="en-US" sz="1200" b="0" i="0" u="none" strike="noStrike" kern="1200" baseline="0" dirty="0">
                <a:solidFill>
                  <a:schemeClr val="tx1"/>
                </a:solidFill>
                <a:latin typeface="+mn-lt"/>
                <a:ea typeface="+mn-ea"/>
                <a:cs typeface="+mn-cs"/>
              </a:rPr>
              <a:t>Select the correct pan, which should have the following characteristics:</a:t>
            </a:r>
          </a:p>
          <a:p>
            <a:pPr marL="685800" lvl="1" indent="-228600">
              <a:buFont typeface="+mj-lt"/>
              <a:buAutoNum type="alphaLcParenR"/>
            </a:pPr>
            <a:r>
              <a:rPr lang="en-US" sz="1200" b="0" i="0" u="none" strike="noStrike" kern="1200" baseline="0" dirty="0">
                <a:solidFill>
                  <a:schemeClr val="tx1"/>
                </a:solidFill>
                <a:latin typeface="+mn-lt"/>
                <a:ea typeface="+mn-ea"/>
                <a:cs typeface="+mn-cs"/>
              </a:rPr>
              <a:t>Large enough to allow food to spread well in pan (overloading the pan does not allow rapid cooking)</a:t>
            </a:r>
          </a:p>
          <a:p>
            <a:pPr marL="685800" lvl="1" indent="-228600">
              <a:buFont typeface="+mj-lt"/>
              <a:buAutoNum type="alphaLcParenR"/>
            </a:pPr>
            <a:r>
              <a:rPr lang="en-US" sz="1200" b="0" i="0" u="none" strike="noStrike" kern="1200" baseline="0" dirty="0">
                <a:solidFill>
                  <a:schemeClr val="tx1"/>
                </a:solidFill>
                <a:latin typeface="+mn-lt"/>
                <a:ea typeface="+mn-ea"/>
                <a:cs typeface="+mn-cs"/>
              </a:rPr>
              <a:t>Sides that slant outward to allow moisture vapors to easily escape</a:t>
            </a:r>
          </a:p>
          <a:p>
            <a:pPr marL="685800" lvl="1" indent="-228600">
              <a:buFont typeface="+mj-lt"/>
              <a:buAutoNum type="alphaLcParenR"/>
            </a:pPr>
            <a:r>
              <a:rPr lang="en-US" sz="1200" b="0" i="0" u="none" strike="noStrike" kern="1200" baseline="0" dirty="0">
                <a:solidFill>
                  <a:schemeClr val="tx1"/>
                </a:solidFill>
                <a:latin typeface="+mn-lt"/>
                <a:ea typeface="+mn-ea"/>
                <a:cs typeface="+mn-cs"/>
              </a:rPr>
              <a:t>Made of a metal that provides good heat conductivity</a:t>
            </a:r>
          </a:p>
          <a:p>
            <a:pPr marL="228600" indent="-228600">
              <a:buFont typeface="+mj-lt"/>
              <a:buAutoNum type="arabicPeriod"/>
            </a:pPr>
            <a:r>
              <a:rPr lang="en-US" sz="1200" b="0" i="0" u="none" strike="noStrike" kern="1200" baseline="0" dirty="0">
                <a:solidFill>
                  <a:schemeClr val="tx1"/>
                </a:solidFill>
                <a:latin typeface="+mn-lt"/>
                <a:ea typeface="+mn-ea"/>
                <a:cs typeface="+mn-cs"/>
              </a:rPr>
              <a:t>Use high to medium heat that can be easily controlled.</a:t>
            </a:r>
          </a:p>
          <a:p>
            <a:pPr marL="228600" indent="-228600">
              <a:buFont typeface="+mj-lt"/>
              <a:buAutoNum type="arabicPeriod"/>
            </a:pPr>
            <a:r>
              <a:rPr lang="en-US" sz="1200" b="0" i="0" u="none" strike="noStrike" kern="1200" baseline="0" dirty="0">
                <a:solidFill>
                  <a:schemeClr val="tx1"/>
                </a:solidFill>
                <a:latin typeface="+mn-lt"/>
                <a:ea typeface="+mn-ea"/>
                <a:cs typeface="+mn-cs"/>
              </a:rPr>
              <a:t>Use minimal fat or clarified butter; just enough to prevent sticking and help conduct heat and flavor.</a:t>
            </a:r>
          </a:p>
          <a:p>
            <a:pPr marL="228600" indent="-228600">
              <a:buFont typeface="+mj-lt"/>
              <a:buAutoNum type="arabicPeriod"/>
            </a:pPr>
            <a:r>
              <a:rPr lang="en-US" sz="1200" b="0" i="0" u="none" strike="noStrike" kern="1200" baseline="0" dirty="0">
                <a:solidFill>
                  <a:schemeClr val="tx1"/>
                </a:solidFill>
                <a:latin typeface="+mn-lt"/>
                <a:ea typeface="+mn-ea"/>
                <a:cs typeface="+mn-cs"/>
              </a:rPr>
              <a:t>Preheat the pan and fat to a high temperature (but not burning).</a:t>
            </a:r>
          </a:p>
          <a:p>
            <a:pPr marL="228600" indent="-228600">
              <a:buFont typeface="+mj-lt"/>
              <a:buAutoNum type="arabicPeriod"/>
            </a:pPr>
            <a:r>
              <a:rPr lang="en-US" sz="1200" b="0" i="0" u="none" strike="noStrike" kern="1200" baseline="0" dirty="0">
                <a:solidFill>
                  <a:schemeClr val="tx1"/>
                </a:solidFill>
                <a:latin typeface="+mn-lt"/>
                <a:ea typeface="+mn-ea"/>
                <a:cs typeface="+mn-cs"/>
              </a:rPr>
              <a:t>Place a thin layer of food in the hot pan (overloading the pan drops the temperature of the pan too rapidly and items will not brown).</a:t>
            </a:r>
          </a:p>
          <a:p>
            <a:pPr marL="228600" indent="-228600">
              <a:buFont typeface="+mj-lt"/>
              <a:buAutoNum type="arabicPeriod"/>
            </a:pPr>
            <a:r>
              <a:rPr lang="en-US" sz="1200" b="0" i="0" u="none" strike="noStrike" kern="1200" baseline="0" dirty="0">
                <a:solidFill>
                  <a:schemeClr val="tx1"/>
                </a:solidFill>
                <a:latin typeface="+mn-lt"/>
                <a:ea typeface="+mn-ea"/>
                <a:cs typeface="+mn-cs"/>
              </a:rPr>
              <a:t>Allow food to remain in contact with the surface long enough to brown, but move it often enough to prevent burning.</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15</a:t>
            </a:fld>
            <a:endParaRPr lang="en-US" dirty="0"/>
          </a:p>
        </p:txBody>
      </p:sp>
    </p:spTree>
    <p:extLst>
      <p:ext uri="{BB962C8B-B14F-4D97-AF65-F5344CB8AC3E}">
        <p14:creationId xmlns:p14="http://schemas.microsoft.com/office/powerpoint/2010/main" val="3938287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Stir-frying is a cooking method closely related to sautéing. Like sautéing, it is a quick-cooking, dry-heat method. Food is cooked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over a very high heat, generally in a wok with little fat, and stirred quickly. In this Asian style of cooking, sauce is usually created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 the same pan after the product has been sautéed. The items to be stir-fried, usually meats and fresh vegetables, are cut into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bite-sized pieces. The wok, a bowl-shaped pan, makes stir-frying easy. A wok is usually made of rolled steel and is used for nearly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all Chinese cooking methods.</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16</a:t>
            </a:fld>
            <a:endParaRPr lang="en-US" dirty="0"/>
          </a:p>
        </p:txBody>
      </p:sp>
    </p:spTree>
    <p:extLst>
      <p:ext uri="{BB962C8B-B14F-4D97-AF65-F5344CB8AC3E}">
        <p14:creationId xmlns:p14="http://schemas.microsoft.com/office/powerpoint/2010/main" val="3868888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Stir-frying is a cooking method closely related to sautéing. Like sautéing, it is a quick-cooking, dry-heat method. Food is cooked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over a very high heat, generally in a wok with little fat, and stirred quickly. In this Asian style of cooking, sauce is usually created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in the same pan after the product has been sautéed. The items to be stir-fried, usually meats and fresh vegetables, are cut into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bite-sized pieces. The wok, a bowl-shaped pan, makes stir-frying easy. A wok is usually made of rolled steel and is used for nearly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all Chinese cooking methods.</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17</a:t>
            </a:fld>
            <a:endParaRPr lang="en-US" dirty="0"/>
          </a:p>
        </p:txBody>
      </p:sp>
    </p:spTree>
    <p:extLst>
      <p:ext uri="{BB962C8B-B14F-4D97-AF65-F5344CB8AC3E}">
        <p14:creationId xmlns:p14="http://schemas.microsoft.com/office/powerpoint/2010/main" val="3014295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Perform thorough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Heat a small amount of oil in a wok or large sauté pan. </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main item.</a:t>
            </a:r>
          </a:p>
          <a:p>
            <a:pPr marL="228600" indent="-228600">
              <a:buFont typeface="+mj-lt"/>
              <a:buAutoNum type="arabicPeriod"/>
            </a:pPr>
            <a:r>
              <a:rPr lang="en-US" sz="1200" b="0" i="0" u="none" strike="noStrike" kern="1200" baseline="0" dirty="0">
                <a:solidFill>
                  <a:schemeClr val="tx1"/>
                </a:solidFill>
                <a:latin typeface="+mn-lt"/>
                <a:ea typeface="+mn-ea"/>
                <a:cs typeface="+mn-cs"/>
              </a:rPr>
              <a:t>Stir-fry, keeping the food in constant motion with a wooden paddle or spoon. </a:t>
            </a:r>
          </a:p>
          <a:p>
            <a:pPr marL="228600" indent="-228600">
              <a:buFont typeface="+mj-lt"/>
              <a:buAutoNum type="arabicPeriod"/>
            </a:pPr>
            <a:r>
              <a:rPr lang="en-US" sz="1200" b="0" i="0" u="none" strike="noStrike" kern="1200" baseline="0" dirty="0">
                <a:solidFill>
                  <a:schemeClr val="tx1"/>
                </a:solidFill>
                <a:latin typeface="+mn-lt"/>
                <a:ea typeface="+mn-ea"/>
                <a:cs typeface="+mn-cs"/>
              </a:rPr>
              <a:t>Add additional ingredients, including seasonings, in the proper sequence (longest-cooking ingredient in first, shortest-cooking ingredient in last).</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liquid ingredients to the pan to create the sauce. Then add the thickener, as necessary.</a:t>
            </a:r>
          </a:p>
          <a:p>
            <a:pPr marL="228600" indent="-228600">
              <a:buFont typeface="+mj-lt"/>
              <a:buAutoNum type="arabicPeriod"/>
            </a:pPr>
            <a:r>
              <a:rPr lang="en-US" sz="1200" b="0" i="0" u="none" strike="noStrike" kern="1200" baseline="0" dirty="0">
                <a:solidFill>
                  <a:schemeClr val="tx1"/>
                </a:solidFill>
                <a:latin typeface="+mn-lt"/>
                <a:ea typeface="+mn-ea"/>
                <a:cs typeface="+mn-cs"/>
              </a:rPr>
              <a:t>Serve the food immediately.</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18</a:t>
            </a:fld>
            <a:endParaRPr lang="en-US" dirty="0"/>
          </a:p>
        </p:txBody>
      </p:sp>
    </p:spTree>
    <p:extLst>
      <p:ext uri="{BB962C8B-B14F-4D97-AF65-F5344CB8AC3E}">
        <p14:creationId xmlns:p14="http://schemas.microsoft.com/office/powerpoint/2010/main" val="1517784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Perform thorough </a:t>
            </a:r>
            <a:r>
              <a:rPr lang="en-US" sz="1200" b="0" i="1" u="none" strike="noStrike" kern="1200" baseline="0" dirty="0">
                <a:solidFill>
                  <a:schemeClr val="tx1"/>
                </a:solidFill>
                <a:latin typeface="+mn-lt"/>
                <a:ea typeface="+mn-ea"/>
                <a:cs typeface="+mn-cs"/>
              </a:rPr>
              <a:t>mise en place</a:t>
            </a:r>
            <a:r>
              <a:rPr lang="en-US" sz="1200" b="0" i="0" u="none" strike="noStrike" kern="1200" baseline="0" dirty="0">
                <a:solidFill>
                  <a:schemeClr val="tx1"/>
                </a:solidFill>
                <a:latin typeface="+mn-lt"/>
                <a:ea typeface="+mn-ea"/>
                <a:cs typeface="+mn-cs"/>
              </a:rPr>
              <a:t>.</a:t>
            </a:r>
          </a:p>
          <a:p>
            <a:pPr marL="228600" indent="-228600">
              <a:buFont typeface="+mj-lt"/>
              <a:buAutoNum type="arabicPeriod"/>
            </a:pPr>
            <a:r>
              <a:rPr lang="en-US" sz="1200" b="0" i="0" u="none" strike="noStrike" kern="1200" baseline="0" dirty="0">
                <a:solidFill>
                  <a:schemeClr val="tx1"/>
                </a:solidFill>
                <a:latin typeface="+mn-lt"/>
                <a:ea typeface="+mn-ea"/>
                <a:cs typeface="+mn-cs"/>
              </a:rPr>
              <a:t>Fill a fry pan half to two-thirds full with appropriate oil or fat.</a:t>
            </a:r>
          </a:p>
          <a:p>
            <a:pPr marL="228600" indent="-228600">
              <a:buFont typeface="+mj-lt"/>
              <a:buAutoNum type="arabicPeriod"/>
            </a:pPr>
            <a:r>
              <a:rPr lang="en-US" sz="1200" b="0" i="0" u="none" strike="noStrike" kern="1200" baseline="0" dirty="0">
                <a:solidFill>
                  <a:schemeClr val="tx1"/>
                </a:solidFill>
                <a:latin typeface="+mn-lt"/>
                <a:ea typeface="+mn-ea"/>
                <a:cs typeface="+mn-cs"/>
              </a:rPr>
              <a:t>Heat the cooking oil to about 350°F (177°C). (Oil that is too cool will result in excess oil absorption by the item, and oil that is too hot will burn the outside coating before the item is cooked.)</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food item (usually breaded, coated with seasoned flour, or batter-coated) to the pan in a single layer.</a:t>
            </a:r>
          </a:p>
          <a:p>
            <a:pPr marL="228600" indent="-228600">
              <a:buFont typeface="+mj-lt"/>
              <a:buAutoNum type="arabicPeriod"/>
            </a:pPr>
            <a:r>
              <a:rPr lang="en-US" sz="1200" b="0" i="0" u="none" strike="noStrike" kern="1200" baseline="0" dirty="0">
                <a:solidFill>
                  <a:schemeClr val="tx1"/>
                </a:solidFill>
                <a:latin typeface="+mn-lt"/>
                <a:ea typeface="+mn-ea"/>
                <a:cs typeface="+mn-cs"/>
              </a:rPr>
              <a:t>Pan-fry the food on the first side until it is well browned.</a:t>
            </a:r>
          </a:p>
          <a:p>
            <a:pPr marL="228600" indent="-228600">
              <a:buFont typeface="+mj-lt"/>
              <a:buAutoNum type="arabicPeriod"/>
            </a:pPr>
            <a:r>
              <a:rPr lang="en-US" sz="1200" b="0" i="0" u="none" strike="noStrike" kern="1200" baseline="0" dirty="0">
                <a:solidFill>
                  <a:schemeClr val="tx1"/>
                </a:solidFill>
                <a:latin typeface="+mn-lt"/>
                <a:ea typeface="+mn-ea"/>
                <a:cs typeface="+mn-cs"/>
              </a:rPr>
              <a:t>Turn the item and cook it to the desired doneness. (If the item is extremely thick, it can be finished in the oven to prevent burning the crust.)</a:t>
            </a:r>
          </a:p>
          <a:p>
            <a:pPr marL="228600" indent="-228600">
              <a:buFont typeface="+mj-lt"/>
              <a:buAutoNum type="arabicPeriod"/>
            </a:pPr>
            <a:r>
              <a:rPr lang="en-US" sz="1200" b="0" i="0" u="none" strike="noStrike" kern="1200" baseline="0" dirty="0">
                <a:solidFill>
                  <a:schemeClr val="tx1"/>
                </a:solidFill>
                <a:latin typeface="+mn-lt"/>
                <a:ea typeface="+mn-ea"/>
                <a:cs typeface="+mn-cs"/>
              </a:rPr>
              <a:t>Drain the item on absorbent paper.</a:t>
            </a:r>
          </a:p>
          <a:p>
            <a:pPr marL="228600" indent="-228600">
              <a:buFont typeface="+mj-lt"/>
              <a:buAutoNum type="arabicPeriod"/>
            </a:pPr>
            <a:r>
              <a:rPr lang="en-US" sz="1200" b="0" i="0" u="none" strike="noStrike" kern="1200" baseline="0" dirty="0">
                <a:solidFill>
                  <a:schemeClr val="tx1"/>
                </a:solidFill>
                <a:latin typeface="+mn-lt"/>
                <a:ea typeface="+mn-ea"/>
                <a:cs typeface="+mn-cs"/>
              </a:rPr>
              <a:t>Season and serve it with the appropriate sauce and garnish.</a:t>
            </a:r>
          </a:p>
        </p:txBody>
      </p:sp>
      <p:sp>
        <p:nvSpPr>
          <p:cNvPr id="4" name="Slide Number Placeholder 3"/>
          <p:cNvSpPr>
            <a:spLocks noGrp="1"/>
          </p:cNvSpPr>
          <p:nvPr>
            <p:ph type="sldNum" sz="quarter" idx="10"/>
          </p:nvPr>
        </p:nvSpPr>
        <p:spPr/>
        <p:txBody>
          <a:bodyPr/>
          <a:lstStyle/>
          <a:p>
            <a:fld id="{8984ED71-994E-49B7-9531-232F100C2030}" type="slidenum">
              <a:rPr lang="en-US" smtClean="0"/>
              <a:t>19</a:t>
            </a:fld>
            <a:endParaRPr lang="en-US" dirty="0"/>
          </a:p>
        </p:txBody>
      </p:sp>
    </p:spTree>
    <p:extLst>
      <p:ext uri="{BB962C8B-B14F-4D97-AF65-F5344CB8AC3E}">
        <p14:creationId xmlns:p14="http://schemas.microsoft.com/office/powerpoint/2010/main" val="875860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a:t>
            </a:r>
            <a:r>
              <a:rPr lang="en-US" sz="1200" b="1" i="0" u="none" strike="noStrike" kern="1200" baseline="0" dirty="0">
                <a:solidFill>
                  <a:schemeClr val="tx1"/>
                </a:solidFill>
                <a:latin typeface="+mn-lt"/>
                <a:ea typeface="+mn-ea"/>
                <a:cs typeface="+mn-cs"/>
              </a:rPr>
              <a:t>deep-fry</a:t>
            </a:r>
            <a:r>
              <a:rPr lang="en-US" sz="1200" b="0" i="0" u="none" strike="noStrike" kern="1200" baseline="0" dirty="0">
                <a:solidFill>
                  <a:schemeClr val="tx1"/>
                </a:solidFill>
                <a:latin typeface="+mn-lt"/>
                <a:ea typeface="+mn-ea"/>
                <a:cs typeface="+mn-cs"/>
              </a:rPr>
              <a:t> food, bread or batter coat it, immerse (completely cover) it in hot fat, and fry it until it is done. The outside of the food item develops a crispy coating, while the inside stays moist and tender. The coating on the food item can be a standard breading or a batter. A </a:t>
            </a:r>
            <a:r>
              <a:rPr lang="en-US" sz="1200" b="1" i="0" u="none" strike="noStrike" kern="1200" baseline="0" dirty="0">
                <a:solidFill>
                  <a:schemeClr val="tx1"/>
                </a:solidFill>
                <a:latin typeface="+mn-lt"/>
                <a:ea typeface="+mn-ea"/>
                <a:cs typeface="+mn-cs"/>
              </a:rPr>
              <a:t>batter</a:t>
            </a:r>
            <a:r>
              <a:rPr lang="en-US" sz="1200" b="0" i="0" u="none" strike="noStrike" kern="1200" baseline="0" dirty="0">
                <a:solidFill>
                  <a:schemeClr val="tx1"/>
                </a:solidFill>
                <a:latin typeface="+mn-lt"/>
                <a:ea typeface="+mn-ea"/>
                <a:cs typeface="+mn-cs"/>
              </a:rPr>
              <a:t> combines dry and wet ingredients. It is a mixture of the primary dry ingredient (wheat flour, all-purpose flour, cornmeal, or rice flour), the liquid (beer, milk, wine, or water), and a binder (generally egg), which helps the mixture adhere to the product. Examples include the beer batter often used on fish, cornmeal batter used on corn dogs, and tempura batter (light batter) used on tempura vegetables and fish.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 </a:t>
            </a:r>
            <a:r>
              <a:rPr lang="en-US" sz="1200" b="1" i="0" u="none" strike="noStrike" kern="1200" baseline="0" dirty="0">
                <a:solidFill>
                  <a:schemeClr val="tx1"/>
                </a:solidFill>
                <a:latin typeface="+mn-lt"/>
                <a:ea typeface="+mn-ea"/>
                <a:cs typeface="+mn-cs"/>
              </a:rPr>
              <a:t>breading</a:t>
            </a:r>
            <a:r>
              <a:rPr lang="en-US" sz="1200" b="0" i="0" u="none" strike="noStrike" kern="1200" baseline="0" dirty="0">
                <a:solidFill>
                  <a:schemeClr val="tx1"/>
                </a:solidFill>
                <a:latin typeface="+mn-lt"/>
                <a:ea typeface="+mn-ea"/>
                <a:cs typeface="+mn-cs"/>
              </a:rPr>
              <a:t> has the same components as batter, but they are not blended together. A standard breading would be seasoned all-purpose flour and an egg and milk dip.</a:t>
            </a:r>
          </a:p>
        </p:txBody>
      </p:sp>
      <p:sp>
        <p:nvSpPr>
          <p:cNvPr id="4" name="Slide Number Placeholder 3"/>
          <p:cNvSpPr>
            <a:spLocks noGrp="1"/>
          </p:cNvSpPr>
          <p:nvPr>
            <p:ph type="sldNum" sz="quarter" idx="10"/>
          </p:nvPr>
        </p:nvSpPr>
        <p:spPr/>
        <p:txBody>
          <a:bodyPr/>
          <a:lstStyle/>
          <a:p>
            <a:fld id="{8984ED71-994E-49B7-9531-232F100C2030}" type="slidenum">
              <a:rPr lang="en-US" smtClean="0"/>
              <a:t>20</a:t>
            </a:fld>
            <a:endParaRPr lang="en-US" dirty="0"/>
          </a:p>
        </p:txBody>
      </p:sp>
    </p:spTree>
    <p:extLst>
      <p:ext uri="{BB962C8B-B14F-4D97-AF65-F5344CB8AC3E}">
        <p14:creationId xmlns:p14="http://schemas.microsoft.com/office/powerpoint/2010/main" val="4177373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Conduction is the transfer of heat from one item to another when the items come into direct contact with each other. Sometimes the heat is transferred to</a:t>
            </a:r>
          </a:p>
          <a:p>
            <a:r>
              <a:rPr lang="en-US" sz="1200" b="0" i="0" u="none" strike="noStrike" kern="1200" baseline="0" dirty="0">
                <a:solidFill>
                  <a:schemeClr val="tx1"/>
                </a:solidFill>
                <a:latin typeface="+mn-lt"/>
                <a:ea typeface="+mn-ea"/>
                <a:cs typeface="+mn-cs"/>
              </a:rPr>
              <a:t>the air or from surface to surface. An example is when a cold plate begins to warm when covered with hot food. The heat of the food is conducted into the</a:t>
            </a:r>
          </a:p>
          <a:p>
            <a:r>
              <a:rPr lang="en-US" sz="1200" b="0" i="0" u="none" strike="noStrike" kern="1200" baseline="0" dirty="0">
                <a:solidFill>
                  <a:schemeClr val="tx1"/>
                </a:solidFill>
                <a:latin typeface="+mn-lt"/>
                <a:ea typeface="+mn-ea"/>
                <a:cs typeface="+mn-cs"/>
              </a:rPr>
              <a:t>surface of the plate.</a:t>
            </a:r>
            <a:endParaRPr lang="en-US" dirty="0"/>
          </a:p>
          <a:p>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3</a:t>
            </a:fld>
            <a:endParaRPr lang="en-US" dirty="0"/>
          </a:p>
        </p:txBody>
      </p:sp>
    </p:spTree>
    <p:extLst>
      <p:ext uri="{BB962C8B-B14F-4D97-AF65-F5344CB8AC3E}">
        <p14:creationId xmlns:p14="http://schemas.microsoft.com/office/powerpoint/2010/main" val="41584779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Food that can be deep-fried must be naturally tender and of a shape and size that allows it to cook quickly without becoming tough or dry. As much as 35 percent of the flavor of a deep-fried food comes from the oil in which it is fried. Always use a good-quality oil.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float</a:t>
            </a:r>
            <a:r>
              <a:rPr lang="en-US" sz="1200" b="0" i="0" u="none" strike="noStrike" kern="1200" baseline="0" dirty="0">
                <a:solidFill>
                  <a:schemeClr val="tx1"/>
                </a:solidFill>
                <a:latin typeface="+mn-lt"/>
                <a:ea typeface="+mn-ea"/>
                <a:cs typeface="+mn-cs"/>
              </a:rPr>
              <a:t> of the item—the point when the item rises to the surface of the oil and appears golden brown—indicates doneness. To ensure doneness, check a piece of the item being cooked for the proper internal temperature. The crust should be crisp and delicate, surrounding a moist, tender piece of meat, fish, poultry, or vegetable.</a:t>
            </a:r>
          </a:p>
        </p:txBody>
      </p:sp>
      <p:sp>
        <p:nvSpPr>
          <p:cNvPr id="4" name="Slide Number Placeholder 3"/>
          <p:cNvSpPr>
            <a:spLocks noGrp="1"/>
          </p:cNvSpPr>
          <p:nvPr>
            <p:ph type="sldNum" sz="quarter" idx="10"/>
          </p:nvPr>
        </p:nvSpPr>
        <p:spPr/>
        <p:txBody>
          <a:bodyPr/>
          <a:lstStyle/>
          <a:p>
            <a:fld id="{8984ED71-994E-49B7-9531-232F100C2030}" type="slidenum">
              <a:rPr lang="en-US" smtClean="0"/>
              <a:t>21</a:t>
            </a:fld>
            <a:endParaRPr lang="en-US" dirty="0"/>
          </a:p>
        </p:txBody>
      </p:sp>
    </p:spTree>
    <p:extLst>
      <p:ext uri="{BB962C8B-B14F-4D97-AF65-F5344CB8AC3E}">
        <p14:creationId xmlns:p14="http://schemas.microsoft.com/office/powerpoint/2010/main" val="2392039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three methods for deep-frying food:</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In the </a:t>
            </a:r>
            <a:r>
              <a:rPr lang="en-US" sz="1200" b="1" i="0" u="none" strike="noStrike" kern="1200" baseline="0" dirty="0">
                <a:solidFill>
                  <a:schemeClr val="tx1"/>
                </a:solidFill>
                <a:latin typeface="+mn-lt"/>
                <a:ea typeface="+mn-ea"/>
                <a:cs typeface="+mn-cs"/>
              </a:rPr>
              <a:t>swimming method</a:t>
            </a:r>
            <a:r>
              <a:rPr lang="en-US" sz="1200" b="0" i="0" u="none" strike="noStrike" kern="1200" baseline="0" dirty="0">
                <a:solidFill>
                  <a:schemeClr val="tx1"/>
                </a:solidFill>
                <a:latin typeface="+mn-lt"/>
                <a:ea typeface="+mn-ea"/>
                <a:cs typeface="+mn-cs"/>
              </a:rPr>
              <a:t>, gently drop a breaded or batter-coated food in hot oil, where it falls to the bottom of the fryer and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then swims to the surface. Once the food items reach the surface, turn them over, if necessary, so they brown on both sides.</a:t>
            </a:r>
          </a:p>
        </p:txBody>
      </p:sp>
      <p:sp>
        <p:nvSpPr>
          <p:cNvPr id="4" name="Slide Number Placeholder 3"/>
          <p:cNvSpPr>
            <a:spLocks noGrp="1"/>
          </p:cNvSpPr>
          <p:nvPr>
            <p:ph type="sldNum" sz="quarter" idx="10"/>
          </p:nvPr>
        </p:nvSpPr>
        <p:spPr/>
        <p:txBody>
          <a:bodyPr/>
          <a:lstStyle/>
          <a:p>
            <a:fld id="{8984ED71-994E-49B7-9531-232F100C2030}" type="slidenum">
              <a:rPr lang="en-US" smtClean="0"/>
              <a:t>22</a:t>
            </a:fld>
            <a:endParaRPr lang="en-US" dirty="0"/>
          </a:p>
        </p:txBody>
      </p:sp>
    </p:spTree>
    <p:extLst>
      <p:ext uri="{BB962C8B-B14F-4D97-AF65-F5344CB8AC3E}">
        <p14:creationId xmlns:p14="http://schemas.microsoft.com/office/powerpoint/2010/main" val="2834599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2"/>
            </a:pPr>
            <a:r>
              <a:rPr lang="en-US" sz="1200" b="0" i="0" u="none" strike="noStrike" kern="1200" baseline="0" dirty="0">
                <a:solidFill>
                  <a:schemeClr val="tx1"/>
                </a:solidFill>
                <a:latin typeface="+mn-lt"/>
                <a:ea typeface="+mn-ea"/>
                <a:cs typeface="+mn-cs"/>
              </a:rPr>
              <a:t>In the </a:t>
            </a:r>
            <a:r>
              <a:rPr lang="en-US" sz="1200" b="1" i="0" u="none" strike="noStrike" kern="1200" baseline="0" dirty="0">
                <a:solidFill>
                  <a:schemeClr val="tx1"/>
                </a:solidFill>
                <a:latin typeface="+mn-lt"/>
                <a:ea typeface="+mn-ea"/>
                <a:cs typeface="+mn-cs"/>
              </a:rPr>
              <a:t>basket method</a:t>
            </a:r>
            <a:r>
              <a:rPr lang="en-US" sz="1200" b="0" i="0" u="none" strike="noStrike" kern="1200" baseline="0" dirty="0">
                <a:solidFill>
                  <a:schemeClr val="tx1"/>
                </a:solidFill>
                <a:latin typeface="+mn-lt"/>
                <a:ea typeface="+mn-ea"/>
                <a:cs typeface="+mn-cs"/>
              </a:rPr>
              <a:t>, bread the food, place it in a basket, lower the basket and food into the hot oil, and then lift it all out with the basket when the food is done.</a:t>
            </a:r>
          </a:p>
        </p:txBody>
      </p:sp>
      <p:sp>
        <p:nvSpPr>
          <p:cNvPr id="4" name="Slide Number Placeholder 3"/>
          <p:cNvSpPr>
            <a:spLocks noGrp="1"/>
          </p:cNvSpPr>
          <p:nvPr>
            <p:ph type="sldNum" sz="quarter" idx="10"/>
          </p:nvPr>
        </p:nvSpPr>
        <p:spPr/>
        <p:txBody>
          <a:bodyPr/>
          <a:lstStyle/>
          <a:p>
            <a:fld id="{8984ED71-994E-49B7-9531-232F100C2030}" type="slidenum">
              <a:rPr lang="en-US" smtClean="0"/>
              <a:t>23</a:t>
            </a:fld>
            <a:endParaRPr lang="en-US" dirty="0"/>
          </a:p>
        </p:txBody>
      </p:sp>
    </p:spTree>
    <p:extLst>
      <p:ext uri="{BB962C8B-B14F-4D97-AF65-F5344CB8AC3E}">
        <p14:creationId xmlns:p14="http://schemas.microsoft.com/office/powerpoint/2010/main" val="39365752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3"/>
            </a:pPr>
            <a:r>
              <a:rPr lang="en-US" sz="1200" b="0" i="0" u="none" strike="noStrike" kern="1200" baseline="0" dirty="0">
                <a:solidFill>
                  <a:schemeClr val="tx1"/>
                </a:solidFill>
                <a:latin typeface="+mn-lt"/>
                <a:ea typeface="+mn-ea"/>
                <a:cs typeface="+mn-cs"/>
              </a:rPr>
              <a:t>Use the </a:t>
            </a:r>
            <a:r>
              <a:rPr lang="en-US" sz="1200" b="1" i="0" u="none" strike="noStrike" kern="1200" baseline="0" dirty="0">
                <a:solidFill>
                  <a:schemeClr val="tx1"/>
                </a:solidFill>
                <a:latin typeface="+mn-lt"/>
                <a:ea typeface="+mn-ea"/>
                <a:cs typeface="+mn-cs"/>
              </a:rPr>
              <a:t>double-basket method </a:t>
            </a:r>
            <a:r>
              <a:rPr lang="en-US" sz="1200" b="0" i="0" u="none" strike="noStrike" kern="1200" baseline="0" dirty="0">
                <a:solidFill>
                  <a:schemeClr val="tx1"/>
                </a:solidFill>
                <a:latin typeface="+mn-lt"/>
                <a:ea typeface="+mn-ea"/>
                <a:cs typeface="+mn-cs"/>
              </a:rPr>
              <a:t>for certain foods that need to be fully submerged in hot oil for a longer period of time in order to develop a crisp crust. In this method, place the food item in a basket, and then fit another basket on top of the first. The top basket keeps the food from floating to the surface of the oil.</a:t>
            </a:r>
          </a:p>
        </p:txBody>
      </p:sp>
      <p:sp>
        <p:nvSpPr>
          <p:cNvPr id="4" name="Slide Number Placeholder 3"/>
          <p:cNvSpPr>
            <a:spLocks noGrp="1"/>
          </p:cNvSpPr>
          <p:nvPr>
            <p:ph type="sldNum" sz="quarter" idx="10"/>
          </p:nvPr>
        </p:nvSpPr>
        <p:spPr/>
        <p:txBody>
          <a:bodyPr/>
          <a:lstStyle/>
          <a:p>
            <a:fld id="{8984ED71-994E-49B7-9531-232F100C2030}" type="slidenum">
              <a:rPr lang="en-US" smtClean="0"/>
              <a:t>24</a:t>
            </a:fld>
            <a:endParaRPr lang="en-US" dirty="0"/>
          </a:p>
        </p:txBody>
      </p:sp>
    </p:spTree>
    <p:extLst>
      <p:ext uri="{BB962C8B-B14F-4D97-AF65-F5344CB8AC3E}">
        <p14:creationId xmlns:p14="http://schemas.microsoft.com/office/powerpoint/2010/main" val="7866520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Recovery time </a:t>
            </a:r>
            <a:r>
              <a:rPr lang="en-US" sz="1200" b="0" i="0" u="none" strike="noStrike" kern="1200" baseline="0" dirty="0">
                <a:solidFill>
                  <a:schemeClr val="tx1"/>
                </a:solidFill>
                <a:latin typeface="+mn-lt"/>
                <a:ea typeface="+mn-ea"/>
                <a:cs typeface="+mn-cs"/>
              </a:rPr>
              <a:t>is the amount of time it takes oil to reheat to the correct cooking temperature once food is added. The more food items dropped into the oil at one time, the longer the recovery time. The </a:t>
            </a:r>
            <a:r>
              <a:rPr lang="en-US" sz="1200" b="1" i="0" u="none" strike="noStrike" kern="1200" baseline="0" dirty="0">
                <a:solidFill>
                  <a:schemeClr val="tx1"/>
                </a:solidFill>
                <a:latin typeface="+mn-lt"/>
                <a:ea typeface="+mn-ea"/>
                <a:cs typeface="+mn-cs"/>
              </a:rPr>
              <a:t>smoking point </a:t>
            </a:r>
            <a:r>
              <a:rPr lang="en-US" sz="1200" b="0" i="0" u="none" strike="noStrike" kern="1200" baseline="0" dirty="0">
                <a:solidFill>
                  <a:schemeClr val="tx1"/>
                </a:solidFill>
                <a:latin typeface="+mn-lt"/>
                <a:ea typeface="+mn-ea"/>
                <a:cs typeface="+mn-cs"/>
              </a:rPr>
              <a:t>is the temperature at which fats and oils begin to smoke, which means that the fat has begun to break down. Use oil for deep-frying that has a neutral flavor and color and a high smoking point, around 425°F (218°C).</a:t>
            </a:r>
          </a:p>
        </p:txBody>
      </p:sp>
      <p:sp>
        <p:nvSpPr>
          <p:cNvPr id="4" name="Slide Number Placeholder 3"/>
          <p:cNvSpPr>
            <a:spLocks noGrp="1"/>
          </p:cNvSpPr>
          <p:nvPr>
            <p:ph type="sldNum" sz="quarter" idx="10"/>
          </p:nvPr>
        </p:nvSpPr>
        <p:spPr/>
        <p:txBody>
          <a:bodyPr/>
          <a:lstStyle/>
          <a:p>
            <a:fld id="{8984ED71-994E-49B7-9531-232F100C2030}" type="slidenum">
              <a:rPr lang="en-US" smtClean="0"/>
              <a:t>25</a:t>
            </a:fld>
            <a:endParaRPr lang="en-US" dirty="0"/>
          </a:p>
        </p:txBody>
      </p:sp>
    </p:spTree>
    <p:extLst>
      <p:ext uri="{BB962C8B-B14F-4D97-AF65-F5344CB8AC3E}">
        <p14:creationId xmlns:p14="http://schemas.microsoft.com/office/powerpoint/2010/main" val="114207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Cooks often give fried food items a crisp coating through the standard breading procedure, which involves dredging the seasoned items in flour, egg wash, and finally a crunchy ingredient (such as breadcrumbs or grated cheese).</a:t>
            </a:r>
          </a:p>
          <a:p>
            <a:endParaRPr lang="en-US" sz="1200" b="0" i="0" u="none" strike="noStrike" kern="1200" baseline="0" dirty="0">
              <a:solidFill>
                <a:schemeClr val="tx1"/>
              </a:solidFill>
              <a:latin typeface="+mn-lt"/>
              <a:ea typeface="+mn-ea"/>
              <a:cs typeface="+mn-cs"/>
            </a:endParaRPr>
          </a:p>
          <a:p>
            <a:pPr marL="228600" indent="-228600">
              <a:buFont typeface="+mj-lt"/>
              <a:buAutoNum type="arabicPeriod"/>
            </a:pPr>
            <a:r>
              <a:rPr lang="en-US" sz="1200" b="0" i="0" u="none" strike="noStrike" kern="1200" baseline="0" dirty="0">
                <a:solidFill>
                  <a:schemeClr val="tx1"/>
                </a:solidFill>
                <a:latin typeface="+mn-lt"/>
                <a:ea typeface="+mn-ea"/>
                <a:cs typeface="+mn-cs"/>
              </a:rPr>
              <a:t>Prepare an assembly line. Working from left to right (if you are right-handed), organize your seasoned, uncoated items, a pan of flour, a pan of egg wash, a pan of breadcrumbs or other crunchy substance, and a parchment-lined pan for the coated product.</a:t>
            </a:r>
          </a:p>
          <a:p>
            <a:pPr marL="228600" indent="-228600">
              <a:buFont typeface="+mj-lt"/>
              <a:buAutoNum type="arabicPeriod"/>
            </a:pPr>
            <a:r>
              <a:rPr lang="en-US" sz="1200" b="0" i="0" u="none" strike="noStrike" kern="1200" baseline="0" dirty="0">
                <a:solidFill>
                  <a:schemeClr val="tx1"/>
                </a:solidFill>
                <a:latin typeface="+mn-lt"/>
                <a:ea typeface="+mn-ea"/>
                <a:cs typeface="+mn-cs"/>
              </a:rPr>
              <a:t>Keeping one hand for wet food and one hand for dry food, submerge each item first in flour, then in egg wash, and then in crumbs, removing any excess as you go. Make sure to coat the entire product. </a:t>
            </a:r>
          </a:p>
          <a:p>
            <a:pPr marL="228600" indent="-228600">
              <a:buFont typeface="+mj-lt"/>
              <a:buAutoNum type="arabicPeriod"/>
            </a:pPr>
            <a:r>
              <a:rPr lang="en-US" sz="1200" b="0" i="0" u="none" strike="noStrike" kern="1200" baseline="0" dirty="0">
                <a:solidFill>
                  <a:schemeClr val="tx1"/>
                </a:solidFill>
                <a:latin typeface="+mn-lt"/>
                <a:ea typeface="+mn-ea"/>
                <a:cs typeface="+mn-cs"/>
              </a:rPr>
              <a:t>Carefully arrange the coated items on the lined pan, separating layers with additional parchment paper as needed.</a:t>
            </a:r>
          </a:p>
          <a:p>
            <a:pPr marL="228600" indent="-228600">
              <a:buFont typeface="+mj-lt"/>
              <a:buAutoNum type="arabicPeriod"/>
            </a:pPr>
            <a:r>
              <a:rPr lang="en-US" sz="1200" b="0" i="0" u="none" strike="noStrike" kern="1200" baseline="0" dirty="0">
                <a:solidFill>
                  <a:schemeClr val="tx1"/>
                </a:solidFill>
                <a:latin typeface="+mn-lt"/>
                <a:ea typeface="+mn-ea"/>
                <a:cs typeface="+mn-cs"/>
              </a:rPr>
              <a:t>Store the finished product in the refrigerator or freezer until needed.</a:t>
            </a:r>
          </a:p>
          <a:p>
            <a:pPr marL="228600" indent="-228600">
              <a:buFont typeface="+mj-lt"/>
              <a:buAutoNum type="arabicPeriod"/>
            </a:pPr>
            <a:r>
              <a:rPr lang="en-US" sz="1200" b="0" i="0" u="none" strike="noStrike" kern="1200" baseline="0" dirty="0">
                <a:solidFill>
                  <a:schemeClr val="tx1"/>
                </a:solidFill>
                <a:latin typeface="+mn-lt"/>
                <a:ea typeface="+mn-ea"/>
                <a:cs typeface="+mn-cs"/>
              </a:rPr>
              <a:t>Discard all unused flour, egg wash, and crumbs to prevent cross-contamination.</a:t>
            </a:r>
          </a:p>
        </p:txBody>
      </p:sp>
      <p:sp>
        <p:nvSpPr>
          <p:cNvPr id="4" name="Slide Number Placeholder 3"/>
          <p:cNvSpPr>
            <a:spLocks noGrp="1"/>
          </p:cNvSpPr>
          <p:nvPr>
            <p:ph type="sldNum" sz="quarter" idx="10"/>
          </p:nvPr>
        </p:nvSpPr>
        <p:spPr/>
        <p:txBody>
          <a:bodyPr/>
          <a:lstStyle/>
          <a:p>
            <a:fld id="{8984ED71-994E-49B7-9531-232F100C2030}" type="slidenum">
              <a:rPr lang="en-US" smtClean="0"/>
              <a:t>26</a:t>
            </a:fld>
            <a:endParaRPr lang="en-US" dirty="0"/>
          </a:p>
        </p:txBody>
      </p:sp>
    </p:spTree>
    <p:extLst>
      <p:ext uri="{BB962C8B-B14F-4D97-AF65-F5344CB8AC3E}">
        <p14:creationId xmlns:p14="http://schemas.microsoft.com/office/powerpoint/2010/main" val="249240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Heat the fat or oil to the proper temperature, usually 325°F to 375°F (163°C to 191°C).</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food item (usually breaded, floured, or batter-coated) to the hot oil, using the appropriate method (swimming, basket, or double-basket).</a:t>
            </a:r>
          </a:p>
          <a:p>
            <a:pPr marL="228600" indent="-228600">
              <a:buFont typeface="+mj-lt"/>
              <a:buAutoNum type="arabicPeriod"/>
            </a:pPr>
            <a:r>
              <a:rPr lang="en-US" sz="1200" b="0" i="0" u="none" strike="noStrike" kern="1200" baseline="0" dirty="0">
                <a:solidFill>
                  <a:schemeClr val="tx1"/>
                </a:solidFill>
                <a:latin typeface="+mn-lt"/>
                <a:ea typeface="+mn-ea"/>
                <a:cs typeface="+mn-cs"/>
              </a:rPr>
              <a:t>Turn the item during frying, if necessary. </a:t>
            </a:r>
          </a:p>
          <a:p>
            <a:pPr marL="228600" indent="-228600">
              <a:buFont typeface="+mj-lt"/>
              <a:buAutoNum type="arabicPeriod"/>
            </a:pPr>
            <a:r>
              <a:rPr lang="en-US" sz="1200" b="0" i="0" u="none" strike="noStrike" kern="1200" baseline="0" dirty="0">
                <a:solidFill>
                  <a:schemeClr val="tx1"/>
                </a:solidFill>
                <a:latin typeface="+mn-lt"/>
                <a:ea typeface="+mn-ea"/>
                <a:cs typeface="+mn-cs"/>
              </a:rPr>
              <a:t>If the item is too thick to cook fully in the oil, then crisp the item on the outside and finish it in the oven.</a:t>
            </a:r>
          </a:p>
          <a:p>
            <a:pPr marL="228600" indent="-228600">
              <a:buFont typeface="+mj-lt"/>
              <a:buAutoNum type="arabicPeriod"/>
            </a:pPr>
            <a:r>
              <a:rPr lang="en-US" sz="1200" b="0" i="0" u="none" strike="noStrike" kern="1200" baseline="0" dirty="0">
                <a:solidFill>
                  <a:schemeClr val="tx1"/>
                </a:solidFill>
                <a:latin typeface="+mn-lt"/>
                <a:ea typeface="+mn-ea"/>
                <a:cs typeface="+mn-cs"/>
              </a:rPr>
              <a:t>Place fried food on a rack to drain or on absorbent, single-use paper towels.</a:t>
            </a:r>
          </a:p>
          <a:p>
            <a:pPr marL="228600" indent="-228600">
              <a:buFont typeface="+mj-lt"/>
              <a:buAutoNum type="arabicPeriod"/>
            </a:pPr>
            <a:r>
              <a:rPr lang="en-US" sz="1200" b="0" i="0" u="none" strike="noStrike" kern="1200" baseline="0" dirty="0">
                <a:solidFill>
                  <a:schemeClr val="tx1"/>
                </a:solidFill>
                <a:latin typeface="+mn-lt"/>
                <a:ea typeface="+mn-ea"/>
                <a:cs typeface="+mn-cs"/>
              </a:rPr>
              <a:t>Season and serve with the appropriate sauce and garnish. </a:t>
            </a:r>
          </a:p>
        </p:txBody>
      </p:sp>
      <p:sp>
        <p:nvSpPr>
          <p:cNvPr id="4" name="Slide Number Placeholder 3"/>
          <p:cNvSpPr>
            <a:spLocks noGrp="1"/>
          </p:cNvSpPr>
          <p:nvPr>
            <p:ph type="sldNum" sz="quarter" idx="10"/>
          </p:nvPr>
        </p:nvSpPr>
        <p:spPr/>
        <p:txBody>
          <a:bodyPr/>
          <a:lstStyle/>
          <a:p>
            <a:fld id="{8984ED71-994E-49B7-9531-232F100C2030}" type="slidenum">
              <a:rPr lang="en-US" smtClean="0"/>
              <a:t>27</a:t>
            </a:fld>
            <a:endParaRPr lang="en-US" dirty="0"/>
          </a:p>
        </p:txBody>
      </p:sp>
    </p:spTree>
    <p:extLst>
      <p:ext uri="{BB962C8B-B14F-4D97-AF65-F5344CB8AC3E}">
        <p14:creationId xmlns:p14="http://schemas.microsoft.com/office/powerpoint/2010/main" val="1989150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Moist-heat cooking techniques produce food that is delicately flavored and moist, sometimes with a rich broth that can be served as a separate course or used as a sauce base. In fact, an entire dinner, complete with meat, fish, or poultry and vegetables, can be cooked in one pot. One example of this is the classic New England boiled dinner, consisting of corned beef, cabbage, carrots, and potatoes. Moist-heat cooking methods provide the opportunity to create nutritious, appealing dishes with a range of flavors and textures.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Moist-heat cooking methods include the following:</a:t>
            </a:r>
          </a:p>
          <a:p>
            <a:r>
              <a:rPr lang="en-US" sz="1200" b="0" i="0" u="none" strike="noStrike" kern="1200" baseline="0" dirty="0">
                <a:solidFill>
                  <a:schemeClr val="tx1"/>
                </a:solidFill>
                <a:latin typeface="+mn-lt"/>
                <a:ea typeface="+mn-ea"/>
                <a:cs typeface="+mn-cs"/>
              </a:rPr>
              <a:t>• Simmering</a:t>
            </a:r>
          </a:p>
          <a:p>
            <a:r>
              <a:rPr lang="en-US" sz="1200" b="0" i="0" u="none" strike="noStrike" kern="1200" baseline="0" dirty="0">
                <a:solidFill>
                  <a:schemeClr val="tx1"/>
                </a:solidFill>
                <a:latin typeface="+mn-lt"/>
                <a:ea typeface="+mn-ea"/>
                <a:cs typeface="+mn-cs"/>
              </a:rPr>
              <a:t>• Poaching and shallow poaching</a:t>
            </a:r>
          </a:p>
          <a:p>
            <a:r>
              <a:rPr lang="en-US" sz="1200" b="0" i="0" u="none" strike="noStrike" kern="1200" baseline="0" dirty="0">
                <a:solidFill>
                  <a:schemeClr val="tx1"/>
                </a:solidFill>
                <a:latin typeface="+mn-lt"/>
                <a:ea typeface="+mn-ea"/>
                <a:cs typeface="+mn-cs"/>
              </a:rPr>
              <a:t>• Blanching</a:t>
            </a:r>
          </a:p>
          <a:p>
            <a:r>
              <a:rPr lang="en-US" sz="1200" b="0" i="0" u="none" strike="noStrike" kern="1200" baseline="0" dirty="0">
                <a:solidFill>
                  <a:schemeClr val="tx1"/>
                </a:solidFill>
                <a:latin typeface="+mn-lt"/>
                <a:ea typeface="+mn-ea"/>
                <a:cs typeface="+mn-cs"/>
              </a:rPr>
              <a:t>• Steaming</a:t>
            </a:r>
          </a:p>
        </p:txBody>
      </p:sp>
      <p:sp>
        <p:nvSpPr>
          <p:cNvPr id="4" name="Slide Number Placeholder 3"/>
          <p:cNvSpPr>
            <a:spLocks noGrp="1"/>
          </p:cNvSpPr>
          <p:nvPr>
            <p:ph type="sldNum" sz="quarter" idx="10"/>
          </p:nvPr>
        </p:nvSpPr>
        <p:spPr/>
        <p:txBody>
          <a:bodyPr/>
          <a:lstStyle/>
          <a:p>
            <a:fld id="{8984ED71-994E-49B7-9531-232F100C2030}" type="slidenum">
              <a:rPr lang="en-US" smtClean="0"/>
              <a:t>28</a:t>
            </a:fld>
            <a:endParaRPr lang="en-US" dirty="0"/>
          </a:p>
        </p:txBody>
      </p:sp>
    </p:spTree>
    <p:extLst>
      <p:ext uri="{BB962C8B-B14F-4D97-AF65-F5344CB8AC3E}">
        <p14:creationId xmlns:p14="http://schemas.microsoft.com/office/powerpoint/2010/main" val="319390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a:t>
            </a:r>
            <a:r>
              <a:rPr lang="en-US" sz="1200" b="1" i="0" u="none" strike="noStrike" kern="1200" baseline="0" dirty="0">
                <a:solidFill>
                  <a:schemeClr val="tx1"/>
                </a:solidFill>
                <a:latin typeface="+mn-lt"/>
                <a:ea typeface="+mn-ea"/>
                <a:cs typeface="+mn-cs"/>
              </a:rPr>
              <a:t>simmering</a:t>
            </a:r>
            <a:r>
              <a:rPr lang="en-US" sz="1200" b="0" i="0" u="none" strike="noStrike" kern="1200" baseline="0" dirty="0">
                <a:solidFill>
                  <a:schemeClr val="tx1"/>
                </a:solidFill>
                <a:latin typeface="+mn-lt"/>
                <a:ea typeface="+mn-ea"/>
                <a:cs typeface="+mn-cs"/>
              </a:rPr>
              <a:t>, you completely submerge food in a liquid that is at a constant, moderate temperature. Use well-flavored liquid and cuts of meat that are less tender than those recommended for dry-heat cooking methods. Simmering less-tender items cooks them at a slightly higher temperature than other moist-heat methods, 185°F to 205°F (85°C to 96°C). Simmering differs from boiling in that bubbles in a simmering liquid rise gently and just begin to break the surface. Do not allow the water to come to a full boil, because the boiling motion will cause meat to become stringy and rubbery.</a:t>
            </a:r>
          </a:p>
        </p:txBody>
      </p:sp>
      <p:sp>
        <p:nvSpPr>
          <p:cNvPr id="4" name="Slide Number Placeholder 3"/>
          <p:cNvSpPr>
            <a:spLocks noGrp="1"/>
          </p:cNvSpPr>
          <p:nvPr>
            <p:ph type="sldNum" sz="quarter" idx="10"/>
          </p:nvPr>
        </p:nvSpPr>
        <p:spPr/>
        <p:txBody>
          <a:bodyPr/>
          <a:lstStyle/>
          <a:p>
            <a:fld id="{8984ED71-994E-49B7-9531-232F100C2030}" type="slidenum">
              <a:rPr lang="en-US" smtClean="0"/>
              <a:t>29</a:t>
            </a:fld>
            <a:endParaRPr lang="en-US" dirty="0"/>
          </a:p>
        </p:txBody>
      </p:sp>
    </p:spTree>
    <p:extLst>
      <p:ext uri="{BB962C8B-B14F-4D97-AF65-F5344CB8AC3E}">
        <p14:creationId xmlns:p14="http://schemas.microsoft.com/office/powerpoint/2010/main" val="3587341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a:t>
            </a:r>
            <a:r>
              <a:rPr lang="en-US" sz="1200" b="1" i="0" u="none" strike="noStrike" kern="1200" baseline="0" dirty="0">
                <a:solidFill>
                  <a:schemeClr val="tx1"/>
                </a:solidFill>
                <a:latin typeface="+mn-lt"/>
                <a:ea typeface="+mn-ea"/>
                <a:cs typeface="+mn-cs"/>
              </a:rPr>
              <a:t>poaching</a:t>
            </a:r>
            <a:r>
              <a:rPr lang="en-US" sz="1200" b="0" i="0" u="none" strike="noStrike" kern="1200" baseline="0" dirty="0">
                <a:solidFill>
                  <a:schemeClr val="tx1"/>
                </a:solidFill>
                <a:latin typeface="+mn-lt"/>
                <a:ea typeface="+mn-ea"/>
                <a:cs typeface="+mn-cs"/>
              </a:rPr>
              <a:t>, cook food between 160°F and 180°F (71°C and 82°C). The surface of the poaching liquid should show some motion, but no air bubbles should break the surface. Use well-flavored liquid, and make sure the food is naturally tender. Cooks commonly poach chicken and seafood.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Cooks also often serve poached and simmered items with a flavorful sauce prepared from the poaching/simmering liquid to add zest to the dish’s mild flavor. Be careful not to overcook poached and simmered food.</a:t>
            </a:r>
          </a:p>
        </p:txBody>
      </p:sp>
      <p:sp>
        <p:nvSpPr>
          <p:cNvPr id="4" name="Slide Number Placeholder 3"/>
          <p:cNvSpPr>
            <a:spLocks noGrp="1"/>
          </p:cNvSpPr>
          <p:nvPr>
            <p:ph type="sldNum" sz="quarter" idx="10"/>
          </p:nvPr>
        </p:nvSpPr>
        <p:spPr/>
        <p:txBody>
          <a:bodyPr/>
          <a:lstStyle/>
          <a:p>
            <a:fld id="{8984ED71-994E-49B7-9531-232F100C2030}" type="slidenum">
              <a:rPr lang="en-US" smtClean="0"/>
              <a:t>30</a:t>
            </a:fld>
            <a:endParaRPr lang="en-US" dirty="0"/>
          </a:p>
        </p:txBody>
      </p:sp>
    </p:spTree>
    <p:extLst>
      <p:ext uri="{BB962C8B-B14F-4D97-AF65-F5344CB8AC3E}">
        <p14:creationId xmlns:p14="http://schemas.microsoft.com/office/powerpoint/2010/main" val="7885038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Convection is the transfer of heat caused by the movement of molecules (in the air, water, or fat) from a warmer area to a cooler one. When heating water,</a:t>
            </a:r>
          </a:p>
          <a:p>
            <a:r>
              <a:rPr lang="en-US" sz="1200" b="0" i="0" u="none" strike="noStrike" kern="1200" baseline="0" dirty="0">
                <a:solidFill>
                  <a:schemeClr val="tx1"/>
                </a:solidFill>
                <a:latin typeface="+mn-lt"/>
                <a:ea typeface="+mn-ea"/>
                <a:cs typeface="+mn-cs"/>
              </a:rPr>
              <a:t>natural convection occurs. As water heats at the bottom of the pot, it travels upward. In the process, it transfers energy to the cooler water higher in the pot.</a:t>
            </a:r>
          </a:p>
          <a:p>
            <a:r>
              <a:rPr lang="en-US" sz="1200" b="0" i="0" u="none" strike="noStrike" kern="1200" baseline="0" dirty="0">
                <a:solidFill>
                  <a:schemeClr val="tx1"/>
                </a:solidFill>
                <a:latin typeface="+mn-lt"/>
                <a:ea typeface="+mn-ea"/>
                <a:cs typeface="+mn-cs"/>
              </a:rPr>
              <a:t>This is a continuous process, with the hot water constantly rising and replacing the cooling water. It also occurs as mechanical convection in a convection oven</a:t>
            </a:r>
          </a:p>
          <a:p>
            <a:r>
              <a:rPr lang="en-US" sz="1200" b="0" i="0" u="none" strike="noStrike" kern="1200" baseline="0" dirty="0">
                <a:solidFill>
                  <a:schemeClr val="tx1"/>
                </a:solidFill>
                <a:latin typeface="+mn-lt"/>
                <a:ea typeface="+mn-ea"/>
                <a:cs typeface="+mn-cs"/>
              </a:rPr>
              <a:t>when hot air is forced into the chamber.</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Note: </a:t>
            </a:r>
            <a:r>
              <a:rPr lang="en-US" sz="1200" b="0" i="1" u="none" strike="noStrike" kern="1200" baseline="0" dirty="0">
                <a:solidFill>
                  <a:schemeClr val="tx1"/>
                </a:solidFill>
                <a:latin typeface="+mn-lt"/>
                <a:ea typeface="+mn-ea"/>
                <a:cs typeface="+mn-cs"/>
              </a:rPr>
              <a:t>Chefs often think of convection cooking simply as moving air, which is in line with the common use of convection ovens. Remember, cooking methods might use two or more methods of heat transfer. So, for example, both conduction and convection heat are used in sautéing, pan-frying, braising, and stewing.</a:t>
            </a:r>
            <a:endParaRPr lang="en-US" i="1" dirty="0"/>
          </a:p>
        </p:txBody>
      </p:sp>
      <p:sp>
        <p:nvSpPr>
          <p:cNvPr id="4" name="Slide Number Placeholder 3"/>
          <p:cNvSpPr>
            <a:spLocks noGrp="1"/>
          </p:cNvSpPr>
          <p:nvPr>
            <p:ph type="sldNum" sz="quarter" idx="10"/>
          </p:nvPr>
        </p:nvSpPr>
        <p:spPr/>
        <p:txBody>
          <a:bodyPr/>
          <a:lstStyle/>
          <a:p>
            <a:fld id="{8984ED71-994E-49B7-9531-232F100C2030}" type="slidenum">
              <a:rPr lang="en-US" smtClean="0"/>
              <a:t>4</a:t>
            </a:fld>
            <a:endParaRPr lang="en-US" dirty="0"/>
          </a:p>
        </p:txBody>
      </p:sp>
    </p:spTree>
    <p:extLst>
      <p:ext uri="{BB962C8B-B14F-4D97-AF65-F5344CB8AC3E}">
        <p14:creationId xmlns:p14="http://schemas.microsoft.com/office/powerpoint/2010/main" val="1121701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Shallow poaching </a:t>
            </a:r>
            <a:r>
              <a:rPr lang="en-US" sz="1200" b="0" i="0" u="none" strike="noStrike" kern="1200" baseline="0" dirty="0">
                <a:solidFill>
                  <a:schemeClr val="tx1"/>
                </a:solidFill>
                <a:latin typeface="+mn-lt"/>
                <a:ea typeface="+mn-ea"/>
                <a:cs typeface="+mn-cs"/>
              </a:rPr>
              <a:t>cooks food using a combination of steam and a liquid bath. Shallow poaching is a last-minute cooking method most suitable for food that is cut into portion-sized or smaller pieces. The food is partially covered by a liquid containing an acid (usually wine or lemon juice), herbs, and spices in a covered pan. The steam cooks the items that are not directly covered by the poaching liquid. Food that has been shallow poached should be very tender and moist, with a fragile texture. Cooks commonly shallow poach paupiettes of sole and other white fishes. </a:t>
            </a:r>
            <a:r>
              <a:rPr lang="en-US" sz="1200" b="1" i="0" u="none" strike="noStrike" kern="1200" baseline="0" dirty="0">
                <a:solidFill>
                  <a:schemeClr val="tx1"/>
                </a:solidFill>
                <a:latin typeface="+mn-lt"/>
                <a:ea typeface="+mn-ea"/>
                <a:cs typeface="+mn-cs"/>
              </a:rPr>
              <a:t>Paupiettes</a:t>
            </a:r>
            <a:r>
              <a:rPr lang="en-US" sz="1200" b="0" i="0" u="none" strike="noStrike" kern="1200" baseline="0" dirty="0">
                <a:solidFill>
                  <a:schemeClr val="tx1"/>
                </a:solidFill>
                <a:latin typeface="+mn-lt"/>
                <a:ea typeface="+mn-ea"/>
                <a:cs typeface="+mn-cs"/>
              </a:rPr>
              <a:t> are long, thin slices of fish or meat that are rolled and stuffed with a filling. Shallow poaching transfers much of the flavor of the food from the food item to the liquid. To keep this lost flavor, use the liquid as a</a:t>
            </a:r>
          </a:p>
          <a:p>
            <a:r>
              <a:rPr lang="en-US" sz="1200" b="0" i="0" u="none" strike="noStrike" kern="1200" baseline="0" dirty="0">
                <a:solidFill>
                  <a:schemeClr val="tx1"/>
                </a:solidFill>
                <a:latin typeface="+mn-lt"/>
                <a:ea typeface="+mn-ea"/>
                <a:cs typeface="+mn-cs"/>
              </a:rPr>
              <a:t>sauce base. This liquid is called a </a:t>
            </a:r>
            <a:r>
              <a:rPr lang="en-US" sz="1200" b="1" i="0" u="none" strike="noStrike" kern="1200" baseline="0" dirty="0">
                <a:solidFill>
                  <a:schemeClr val="tx1"/>
                </a:solidFill>
                <a:latin typeface="+mn-lt"/>
                <a:ea typeface="+mn-ea"/>
                <a:cs typeface="+mn-cs"/>
              </a:rPr>
              <a:t>cuisson</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8984ED71-994E-49B7-9531-232F100C2030}" type="slidenum">
              <a:rPr lang="en-US" smtClean="0"/>
              <a:t>31</a:t>
            </a:fld>
            <a:endParaRPr lang="en-US" dirty="0"/>
          </a:p>
        </p:txBody>
      </p:sp>
    </p:spTree>
    <p:extLst>
      <p:ext uri="{BB962C8B-B14F-4D97-AF65-F5344CB8AC3E}">
        <p14:creationId xmlns:p14="http://schemas.microsoft.com/office/powerpoint/2010/main" val="27817963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Heat butter in a saucepan.</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seasonings to the pan, and level them out evenly.</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poaching liquid and the food item. The liquid should come partway up the food item.</a:t>
            </a:r>
          </a:p>
          <a:p>
            <a:pPr marL="228600" indent="-228600">
              <a:buFont typeface="+mj-lt"/>
              <a:buAutoNum type="arabicPeriod"/>
            </a:pPr>
            <a:r>
              <a:rPr lang="en-US" sz="1200" b="0" i="0" u="none" strike="noStrike" kern="1200" baseline="0" dirty="0">
                <a:solidFill>
                  <a:schemeClr val="tx1"/>
                </a:solidFill>
                <a:latin typeface="+mn-lt"/>
                <a:ea typeface="+mn-ea"/>
                <a:cs typeface="+mn-cs"/>
              </a:rPr>
              <a:t>Bring the liquid to a proper cooking temperature, usually 160°F–180°F (71°C–82°C).</a:t>
            </a:r>
          </a:p>
          <a:p>
            <a:pPr marL="228600" indent="-228600">
              <a:buFont typeface="+mj-lt"/>
              <a:buAutoNum type="arabicPeriod"/>
            </a:pPr>
            <a:r>
              <a:rPr lang="en-US" sz="1200" b="0" i="0" u="none" strike="noStrike" kern="1200" baseline="0" dirty="0">
                <a:solidFill>
                  <a:schemeClr val="tx1"/>
                </a:solidFill>
                <a:latin typeface="+mn-lt"/>
                <a:ea typeface="+mn-ea"/>
                <a:cs typeface="+mn-cs"/>
              </a:rPr>
              <a:t>Cover the saucepan with buttered parchment paper or a lid.</a:t>
            </a:r>
          </a:p>
          <a:p>
            <a:pPr marL="228600" indent="-228600">
              <a:buFont typeface="+mj-lt"/>
              <a:buAutoNum type="arabicPeriod"/>
            </a:pP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8984ED71-994E-49B7-9531-232F100C2030}" type="slidenum">
              <a:rPr lang="en-US" smtClean="0"/>
              <a:t>32</a:t>
            </a:fld>
            <a:endParaRPr lang="en-US" dirty="0"/>
          </a:p>
        </p:txBody>
      </p:sp>
    </p:spTree>
    <p:extLst>
      <p:ext uri="{BB962C8B-B14F-4D97-AF65-F5344CB8AC3E}">
        <p14:creationId xmlns:p14="http://schemas.microsoft.com/office/powerpoint/2010/main" val="29522526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0" i="0" u="none" strike="noStrike" kern="1200" baseline="0" dirty="0">
                <a:solidFill>
                  <a:schemeClr val="tx1"/>
                </a:solidFill>
                <a:latin typeface="+mn-lt"/>
                <a:ea typeface="+mn-ea"/>
                <a:cs typeface="+mn-cs"/>
              </a:rPr>
              <a:t>Finish the food in the saucepan, either over direct heat or in an oven.</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Remove the food item from the poaching pan, and keep it warm and moist.</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Reduce the poaching liquid, and prepare a sauce as desired.</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Plate the food item and serve it with the sauce and appropriate garnish.</a:t>
            </a:r>
          </a:p>
        </p:txBody>
      </p:sp>
      <p:sp>
        <p:nvSpPr>
          <p:cNvPr id="4" name="Slide Number Placeholder 3"/>
          <p:cNvSpPr>
            <a:spLocks noGrp="1"/>
          </p:cNvSpPr>
          <p:nvPr>
            <p:ph type="sldNum" sz="quarter" idx="10"/>
          </p:nvPr>
        </p:nvSpPr>
        <p:spPr/>
        <p:txBody>
          <a:bodyPr/>
          <a:lstStyle/>
          <a:p>
            <a:fld id="{8984ED71-994E-49B7-9531-232F100C2030}" type="slidenum">
              <a:rPr lang="en-US" smtClean="0"/>
              <a:t>33</a:t>
            </a:fld>
            <a:endParaRPr lang="en-US" dirty="0"/>
          </a:p>
        </p:txBody>
      </p:sp>
    </p:spTree>
    <p:extLst>
      <p:ext uri="{BB962C8B-B14F-4D97-AF65-F5344CB8AC3E}">
        <p14:creationId xmlns:p14="http://schemas.microsoft.com/office/powerpoint/2010/main" val="2230433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Blanching</a:t>
            </a:r>
            <a:r>
              <a:rPr lang="en-US" sz="1200" b="0" i="0" u="none" strike="noStrike" kern="1200" baseline="0" dirty="0">
                <a:solidFill>
                  <a:schemeClr val="tx1"/>
                </a:solidFill>
                <a:latin typeface="+mn-lt"/>
                <a:ea typeface="+mn-ea"/>
                <a:cs typeface="+mn-cs"/>
              </a:rPr>
              <a:t> is a variation of boiling. When blanching, partially cook food (also called parcooking), and then finish cooking it later. Cooks frequently use blanching to pre-prepare vegetables.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Blanching is a two-step process. Take green beans as an example. Once you know that the green beans are cooked, quickly remove them from the boiling water and plunge them into the ice bath to halt the cooking process. This technique is called shocking. Then give them a quick toss with seasoned butter in a hot pan at service. The result is a green bean cooked to perfection, with bright color, but prepared fresh and quickly at service. Many times, cooks blanch food that would otherwise take too long to cook thoroughly, before they deep-fry it.</a:t>
            </a:r>
          </a:p>
        </p:txBody>
      </p:sp>
      <p:sp>
        <p:nvSpPr>
          <p:cNvPr id="4" name="Slide Number Placeholder 3"/>
          <p:cNvSpPr>
            <a:spLocks noGrp="1"/>
          </p:cNvSpPr>
          <p:nvPr>
            <p:ph type="sldNum" sz="quarter" idx="10"/>
          </p:nvPr>
        </p:nvSpPr>
        <p:spPr/>
        <p:txBody>
          <a:bodyPr/>
          <a:lstStyle/>
          <a:p>
            <a:fld id="{8984ED71-994E-49B7-9531-232F100C2030}" type="slidenum">
              <a:rPr lang="en-US" smtClean="0"/>
              <a:t>34</a:t>
            </a:fld>
            <a:endParaRPr lang="en-US" dirty="0"/>
          </a:p>
        </p:txBody>
      </p:sp>
    </p:spTree>
    <p:extLst>
      <p:ext uri="{BB962C8B-B14F-4D97-AF65-F5344CB8AC3E}">
        <p14:creationId xmlns:p14="http://schemas.microsoft.com/office/powerpoint/2010/main" val="408358958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Bring water to a boil, and then place items in the boiling water.</a:t>
            </a:r>
          </a:p>
          <a:p>
            <a:pPr marL="228600" indent="-228600">
              <a:buFont typeface="+mj-lt"/>
              <a:buAutoNum type="arabicPeriod"/>
            </a:pPr>
            <a:r>
              <a:rPr lang="en-US" sz="1200" b="0" i="0" u="none" strike="noStrike" kern="1200" baseline="0" dirty="0">
                <a:solidFill>
                  <a:schemeClr val="tx1"/>
                </a:solidFill>
                <a:latin typeface="+mn-lt"/>
                <a:ea typeface="+mn-ea"/>
                <a:cs typeface="+mn-cs"/>
              </a:rPr>
              <a:t>Boil the food for a short time, not cooking it all the way.</a:t>
            </a:r>
          </a:p>
          <a:p>
            <a:pPr marL="228600" indent="-228600">
              <a:buFont typeface="+mj-lt"/>
              <a:buAutoNum type="arabicPeriod"/>
            </a:pPr>
            <a:r>
              <a:rPr lang="en-US" sz="1200" b="0" i="0" u="none" strike="noStrike" kern="1200" baseline="0" dirty="0">
                <a:solidFill>
                  <a:schemeClr val="tx1"/>
                </a:solidFill>
                <a:latin typeface="+mn-lt"/>
                <a:ea typeface="+mn-ea"/>
                <a:cs typeface="+mn-cs"/>
              </a:rPr>
              <a:t>Remove the item from the pot, and then shock it by placing it in ice water. This immediately stops the cooking.</a:t>
            </a:r>
          </a:p>
          <a:p>
            <a:pPr marL="228600" indent="-228600">
              <a:buFont typeface="+mj-lt"/>
              <a:buAutoNum type="arabicPeriod"/>
            </a:pPr>
            <a:r>
              <a:rPr lang="en-US" sz="1200" b="0" i="0" u="none" strike="noStrike" kern="1200" baseline="0" dirty="0">
                <a:solidFill>
                  <a:schemeClr val="tx1"/>
                </a:solidFill>
                <a:latin typeface="+mn-lt"/>
                <a:ea typeface="+mn-ea"/>
                <a:cs typeface="+mn-cs"/>
              </a:rPr>
              <a:t>Drain and dry the item, and then hold it until it is time for finishing.</a:t>
            </a:r>
          </a:p>
        </p:txBody>
      </p:sp>
      <p:sp>
        <p:nvSpPr>
          <p:cNvPr id="4" name="Slide Number Placeholder 3"/>
          <p:cNvSpPr>
            <a:spLocks noGrp="1"/>
          </p:cNvSpPr>
          <p:nvPr>
            <p:ph type="sldNum" sz="quarter" idx="10"/>
          </p:nvPr>
        </p:nvSpPr>
        <p:spPr/>
        <p:txBody>
          <a:bodyPr/>
          <a:lstStyle/>
          <a:p>
            <a:fld id="{8984ED71-994E-49B7-9531-232F100C2030}" type="slidenum">
              <a:rPr lang="en-US" smtClean="0"/>
              <a:t>35</a:t>
            </a:fld>
            <a:endParaRPr lang="en-US" dirty="0"/>
          </a:p>
        </p:txBody>
      </p:sp>
    </p:spTree>
    <p:extLst>
      <p:ext uri="{BB962C8B-B14F-4D97-AF65-F5344CB8AC3E}">
        <p14:creationId xmlns:p14="http://schemas.microsoft.com/office/powerpoint/2010/main" val="3621475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Steaming</a:t>
            </a:r>
            <a:r>
              <a:rPr lang="en-US" sz="1200" b="0" i="0" u="none" strike="noStrike" kern="1200" baseline="0" dirty="0">
                <a:solidFill>
                  <a:schemeClr val="tx1"/>
                </a:solidFill>
                <a:latin typeface="+mn-lt"/>
                <a:ea typeface="+mn-ea"/>
                <a:cs typeface="+mn-cs"/>
              </a:rPr>
              <a:t> is cooking food by surrounding it in steam in a confined space such as a steamer basket, steam cabinet, or combi-oven. Direct contact with the steam cooks the food. Care should be taken when removing items from a steamer, to avoid burns.</a:t>
            </a:r>
          </a:p>
        </p:txBody>
      </p:sp>
      <p:sp>
        <p:nvSpPr>
          <p:cNvPr id="4" name="Slide Number Placeholder 3"/>
          <p:cNvSpPr>
            <a:spLocks noGrp="1"/>
          </p:cNvSpPr>
          <p:nvPr>
            <p:ph type="sldNum" sz="quarter" idx="10"/>
          </p:nvPr>
        </p:nvSpPr>
        <p:spPr/>
        <p:txBody>
          <a:bodyPr/>
          <a:lstStyle/>
          <a:p>
            <a:fld id="{8984ED71-994E-49B7-9531-232F100C2030}" type="slidenum">
              <a:rPr lang="en-US" smtClean="0"/>
              <a:t>36</a:t>
            </a:fld>
            <a:endParaRPr lang="en-US" dirty="0"/>
          </a:p>
        </p:txBody>
      </p:sp>
    </p:spTree>
    <p:extLst>
      <p:ext uri="{BB962C8B-B14F-4D97-AF65-F5344CB8AC3E}">
        <p14:creationId xmlns:p14="http://schemas.microsoft.com/office/powerpoint/2010/main" val="2555148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Steaming can take place with or without pressure. Placing food in a steamer basket on top of a pot of boiling water directly exposes the food to steam, which is 212°F (100°C). Placing food in a commercial steam cabinet or combi-oven also cooks food through direct contact with the steam, but the temperature is generally higher because the steam is under pressure. It cannot escape the cabinet or oven. Both methods cook in the same way, but steaming with pressure cooks faster than steaming without pressure. Take this into consideration when preparing a dish.</a:t>
            </a:r>
          </a:p>
        </p:txBody>
      </p:sp>
      <p:sp>
        <p:nvSpPr>
          <p:cNvPr id="4" name="Slide Number Placeholder 3"/>
          <p:cNvSpPr>
            <a:spLocks noGrp="1"/>
          </p:cNvSpPr>
          <p:nvPr>
            <p:ph type="sldNum" sz="quarter" idx="10"/>
          </p:nvPr>
        </p:nvSpPr>
        <p:spPr/>
        <p:txBody>
          <a:bodyPr/>
          <a:lstStyle/>
          <a:p>
            <a:fld id="{8984ED71-994E-49B7-9531-232F100C2030}" type="slidenum">
              <a:rPr lang="en-US" smtClean="0"/>
              <a:t>37</a:t>
            </a:fld>
            <a:endParaRPr lang="en-US" dirty="0"/>
          </a:p>
        </p:txBody>
      </p:sp>
    </p:spTree>
    <p:extLst>
      <p:ext uri="{BB962C8B-B14F-4D97-AF65-F5344CB8AC3E}">
        <p14:creationId xmlns:p14="http://schemas.microsoft.com/office/powerpoint/2010/main" val="34923271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Enhance the flavor of food steamed over, but not directly in, boiling liquid by using broth instead of water as the liquid. Use naturally tender food, cut it into small pieces, and place it on a rack above the boiling liquid within a closed cooking pot. As the liquid comes to a boil, the steam created surrounds the food, heating it evenly and keeping it moist. Once all the ingredients are in the steamer and the cover is in place, do not remove the lid because the steam will escape, slowing down the cooking process.</a:t>
            </a:r>
          </a:p>
        </p:txBody>
      </p:sp>
      <p:sp>
        <p:nvSpPr>
          <p:cNvPr id="4" name="Slide Number Placeholder 3"/>
          <p:cNvSpPr>
            <a:spLocks noGrp="1"/>
          </p:cNvSpPr>
          <p:nvPr>
            <p:ph type="sldNum" sz="quarter" idx="10"/>
          </p:nvPr>
        </p:nvSpPr>
        <p:spPr/>
        <p:txBody>
          <a:bodyPr/>
          <a:lstStyle/>
          <a:p>
            <a:fld id="{8984ED71-994E-49B7-9531-232F100C2030}" type="slidenum">
              <a:rPr lang="en-US" smtClean="0"/>
              <a:t>38</a:t>
            </a:fld>
            <a:endParaRPr lang="en-US" dirty="0"/>
          </a:p>
        </p:txBody>
      </p:sp>
    </p:spTree>
    <p:extLst>
      <p:ext uri="{BB962C8B-B14F-4D97-AF65-F5344CB8AC3E}">
        <p14:creationId xmlns:p14="http://schemas.microsoft.com/office/powerpoint/2010/main" val="26811997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When you cook with steam, food keeps more of its nutritional value and there are no added calories from fat or oil. Items cooked with steam have mild, delicate flavors and often have a fresher taste, color, and appearance. Cooking time is longer with steaming than with boiling or simmering. But you have to be careful that food is not overcooked. Steamed food should be moist and plump, not rubbery or chewy.</a:t>
            </a:r>
          </a:p>
        </p:txBody>
      </p:sp>
      <p:sp>
        <p:nvSpPr>
          <p:cNvPr id="4" name="Slide Number Placeholder 3"/>
          <p:cNvSpPr>
            <a:spLocks noGrp="1"/>
          </p:cNvSpPr>
          <p:nvPr>
            <p:ph type="sldNum" sz="quarter" idx="10"/>
          </p:nvPr>
        </p:nvSpPr>
        <p:spPr/>
        <p:txBody>
          <a:bodyPr/>
          <a:lstStyle/>
          <a:p>
            <a:fld id="{8984ED71-994E-49B7-9531-232F100C2030}" type="slidenum">
              <a:rPr lang="en-US" smtClean="0"/>
              <a:t>39</a:t>
            </a:fld>
            <a:endParaRPr lang="en-US" dirty="0"/>
          </a:p>
        </p:txBody>
      </p:sp>
    </p:spTree>
    <p:extLst>
      <p:ext uri="{BB962C8B-B14F-4D97-AF65-F5344CB8AC3E}">
        <p14:creationId xmlns:p14="http://schemas.microsoft.com/office/powerpoint/2010/main" val="6112119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Bring the liquid to a boil.</a:t>
            </a:r>
          </a:p>
          <a:p>
            <a:pPr marL="228600" indent="-228600">
              <a:buFont typeface="+mj-lt"/>
              <a:buAutoNum type="arabicPeriod"/>
            </a:pPr>
            <a:r>
              <a:rPr lang="en-US" sz="1200" b="0" i="0" u="none" strike="noStrike" kern="1200" baseline="0" dirty="0">
                <a:solidFill>
                  <a:schemeClr val="tx1"/>
                </a:solidFill>
                <a:latin typeface="+mn-lt"/>
                <a:ea typeface="+mn-ea"/>
                <a:cs typeface="+mn-cs"/>
              </a:rPr>
              <a:t>Add the food item to the pot in a single layer on a rack raised above the boiling liquid.</a:t>
            </a:r>
          </a:p>
          <a:p>
            <a:pPr marL="228600" indent="-228600">
              <a:buFont typeface="+mj-lt"/>
              <a:buAutoNum type="arabicPeriod"/>
            </a:pPr>
            <a:r>
              <a:rPr lang="en-US" sz="1200" b="0" i="0" u="none" strike="noStrike" kern="1200" baseline="0" dirty="0">
                <a:solidFill>
                  <a:schemeClr val="tx1"/>
                </a:solidFill>
                <a:latin typeface="+mn-lt"/>
                <a:ea typeface="+mn-ea"/>
                <a:cs typeface="+mn-cs"/>
              </a:rPr>
              <a:t>Cover the pot.</a:t>
            </a:r>
          </a:p>
          <a:p>
            <a:pPr marL="228600" indent="-228600">
              <a:buFont typeface="+mj-lt"/>
              <a:buAutoNum type="arabicPeriod"/>
            </a:pPr>
            <a:r>
              <a:rPr lang="en-US" sz="1200" b="0" i="0" u="none" strike="noStrike" kern="1200" baseline="0" dirty="0">
                <a:solidFill>
                  <a:schemeClr val="tx1"/>
                </a:solidFill>
                <a:latin typeface="+mn-lt"/>
                <a:ea typeface="+mn-ea"/>
                <a:cs typeface="+mn-cs"/>
              </a:rPr>
              <a:t>Steam the food to the correct doneness. </a:t>
            </a:r>
          </a:p>
          <a:p>
            <a:pPr marL="228600" indent="-228600">
              <a:buFont typeface="+mj-lt"/>
              <a:buAutoNum type="arabicPeriod"/>
            </a:pPr>
            <a:r>
              <a:rPr lang="en-US" sz="1200" b="0" i="0" u="none" strike="noStrike" kern="1200" baseline="0" dirty="0">
                <a:solidFill>
                  <a:schemeClr val="tx1"/>
                </a:solidFill>
                <a:latin typeface="+mn-lt"/>
                <a:ea typeface="+mn-ea"/>
                <a:cs typeface="+mn-cs"/>
              </a:rPr>
              <a:t>Serve the food immediately with the appropriate sauce and garnish.</a:t>
            </a:r>
          </a:p>
        </p:txBody>
      </p:sp>
      <p:sp>
        <p:nvSpPr>
          <p:cNvPr id="4" name="Slide Number Placeholder 3"/>
          <p:cNvSpPr>
            <a:spLocks noGrp="1"/>
          </p:cNvSpPr>
          <p:nvPr>
            <p:ph type="sldNum" sz="quarter" idx="10"/>
          </p:nvPr>
        </p:nvSpPr>
        <p:spPr/>
        <p:txBody>
          <a:bodyPr/>
          <a:lstStyle/>
          <a:p>
            <a:fld id="{8984ED71-994E-49B7-9531-232F100C2030}" type="slidenum">
              <a:rPr lang="en-US" smtClean="0"/>
              <a:t>40</a:t>
            </a:fld>
            <a:endParaRPr lang="en-US" dirty="0"/>
          </a:p>
        </p:txBody>
      </p:sp>
    </p:spTree>
    <p:extLst>
      <p:ext uri="{BB962C8B-B14F-4D97-AF65-F5344CB8AC3E}">
        <p14:creationId xmlns:p14="http://schemas.microsoft.com/office/powerpoint/2010/main" val="4667500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Radiation does not require physical contact between the heat source and the food being cooked. Instead, heat moves by way of microwave and infrared</a:t>
            </a:r>
          </a:p>
          <a:p>
            <a:r>
              <a:rPr lang="en-US" sz="1200" b="0" i="0" u="none" strike="noStrike" kern="1200" baseline="0" dirty="0">
                <a:solidFill>
                  <a:schemeClr val="tx1"/>
                </a:solidFill>
                <a:latin typeface="+mn-lt"/>
                <a:ea typeface="+mn-ea"/>
                <a:cs typeface="+mn-cs"/>
              </a:rPr>
              <a:t>waves. Infrared heat is created when the heat from a source is absorbed by one material and then radiated out to the food. The flame in a broiler heats the</a:t>
            </a:r>
          </a:p>
          <a:p>
            <a:r>
              <a:rPr lang="en-US" sz="1200" b="0" i="0" u="none" strike="noStrike" kern="1200" baseline="0" dirty="0">
                <a:solidFill>
                  <a:schemeClr val="tx1"/>
                </a:solidFill>
                <a:latin typeface="+mn-lt"/>
                <a:ea typeface="+mn-ea"/>
                <a:cs typeface="+mn-cs"/>
              </a:rPr>
              <a:t>tiles in the broiler, which radiate the heat to the food. Microwaves agitate the water molecules in the food, creating a form of friction that heats the water and</a:t>
            </a:r>
          </a:p>
          <a:p>
            <a:r>
              <a:rPr lang="en-US" sz="1200" b="0" i="0" u="none" strike="noStrike" kern="1200" baseline="0" dirty="0">
                <a:solidFill>
                  <a:schemeClr val="tx1"/>
                </a:solidFill>
                <a:latin typeface="+mn-lt"/>
                <a:ea typeface="+mn-ea"/>
                <a:cs typeface="+mn-cs"/>
              </a:rPr>
              <a:t>thereby the food.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important to remember that infrared waves affect the exterior of the food. Heat on the outside of the food then spreads inward through conduction. The</a:t>
            </a:r>
          </a:p>
          <a:p>
            <a:r>
              <a:rPr lang="en-US" sz="1200" b="0" i="0" u="none" strike="noStrike" kern="1200" baseline="0" dirty="0">
                <a:solidFill>
                  <a:schemeClr val="tx1"/>
                </a:solidFill>
                <a:latin typeface="+mn-lt"/>
                <a:ea typeface="+mn-ea"/>
                <a:cs typeface="+mn-cs"/>
              </a:rPr>
              <a:t>result is that the outside of the food browns. Microwaves penetrate the item and cook it from the inside out, so browning does not take place. Microwaving is</a:t>
            </a:r>
          </a:p>
          <a:p>
            <a:r>
              <a:rPr lang="en-US" sz="1200" b="0" i="0" u="none" strike="noStrike" kern="1200" baseline="0" dirty="0">
                <a:solidFill>
                  <a:schemeClr val="tx1"/>
                </a:solidFill>
                <a:latin typeface="+mn-lt"/>
                <a:ea typeface="+mn-ea"/>
                <a:cs typeface="+mn-cs"/>
              </a:rPr>
              <a:t>good for some recipes, but many food items can quickly become tough and rubbery or dried out if microwaved too long.</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5</a:t>
            </a:fld>
            <a:endParaRPr lang="en-US" dirty="0"/>
          </a:p>
        </p:txBody>
      </p:sp>
    </p:spTree>
    <p:extLst>
      <p:ext uri="{BB962C8B-B14F-4D97-AF65-F5344CB8AC3E}">
        <p14:creationId xmlns:p14="http://schemas.microsoft.com/office/powerpoint/2010/main" val="34138361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Sometimes the best method for preparing a certain food is a combination of both dry-heat and moist-heat cooking methods. Such cooking is called combination cooking. For example, braising and stewing use both dry and moist heat to cook food that is less tender. Combination-cooking techniques are useful because they can transform the less tender and less expensive main ingredients into delicious and tender finished products.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Combination-cooking methods include the following: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 Braising: Primarily used for larger cuts of meat</a:t>
            </a:r>
          </a:p>
          <a:p>
            <a:r>
              <a:rPr lang="en-US" sz="1200" b="0" i="0" u="none" strike="noStrike" kern="1200" baseline="0" dirty="0">
                <a:solidFill>
                  <a:schemeClr val="tx1"/>
                </a:solidFill>
                <a:latin typeface="+mn-lt"/>
                <a:ea typeface="+mn-ea"/>
                <a:cs typeface="+mn-cs"/>
              </a:rPr>
              <a:t>• Stewing: Used for smaller pieces of food</a:t>
            </a:r>
          </a:p>
        </p:txBody>
      </p:sp>
      <p:sp>
        <p:nvSpPr>
          <p:cNvPr id="4" name="Slide Number Placeholder 3"/>
          <p:cNvSpPr>
            <a:spLocks noGrp="1"/>
          </p:cNvSpPr>
          <p:nvPr>
            <p:ph type="sldNum" sz="quarter" idx="10"/>
          </p:nvPr>
        </p:nvSpPr>
        <p:spPr/>
        <p:txBody>
          <a:bodyPr/>
          <a:lstStyle/>
          <a:p>
            <a:fld id="{8984ED71-994E-49B7-9531-232F100C2030}" type="slidenum">
              <a:rPr lang="en-US" smtClean="0"/>
              <a:t>41</a:t>
            </a:fld>
            <a:endParaRPr lang="en-US" dirty="0"/>
          </a:p>
        </p:txBody>
      </p:sp>
    </p:spTree>
    <p:extLst>
      <p:ext uri="{BB962C8B-B14F-4D97-AF65-F5344CB8AC3E}">
        <p14:creationId xmlns:p14="http://schemas.microsoft.com/office/powerpoint/2010/main" val="1415021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a:t>
            </a:r>
            <a:r>
              <a:rPr lang="en-US" sz="1200" b="1" i="0" u="none" strike="noStrike" kern="1200" baseline="0" dirty="0">
                <a:solidFill>
                  <a:schemeClr val="tx1"/>
                </a:solidFill>
                <a:latin typeface="+mn-lt"/>
                <a:ea typeface="+mn-ea"/>
                <a:cs typeface="+mn-cs"/>
              </a:rPr>
              <a:t>braising</a:t>
            </a:r>
            <a:r>
              <a:rPr lang="en-US" sz="1200" b="0" i="0" u="none" strike="noStrike" kern="1200" baseline="0" dirty="0">
                <a:solidFill>
                  <a:schemeClr val="tx1"/>
                </a:solidFill>
                <a:latin typeface="+mn-lt"/>
                <a:ea typeface="+mn-ea"/>
                <a:cs typeface="+mn-cs"/>
              </a:rPr>
              <a:t>, first sear the food item in hot oil, and then partially cover it in enough liquid to come halfway up the food item. Then cover the pot or pan tightly, and finish the food slowly in the oven or on the stove top until it is tender. A bed of seasonings adds moisture and flavor to the food. If the recipe calls for them, add vegetables to braised meat or poultry near the end of the cooking time. As the meat cooks, its flavor is released into the cooking liquid, which becomes the accompanying sauce. The key to quality braising is long, slow cooking. In an item such as coq au vin (chicken cooked in red wine), the meat should slide from the bone in the final product, and the meat itself should fall apart with a gentle touch.</a:t>
            </a:r>
          </a:p>
        </p:txBody>
      </p:sp>
      <p:sp>
        <p:nvSpPr>
          <p:cNvPr id="4" name="Slide Number Placeholder 3"/>
          <p:cNvSpPr>
            <a:spLocks noGrp="1"/>
          </p:cNvSpPr>
          <p:nvPr>
            <p:ph type="sldNum" sz="quarter" idx="10"/>
          </p:nvPr>
        </p:nvSpPr>
        <p:spPr/>
        <p:txBody>
          <a:bodyPr/>
          <a:lstStyle/>
          <a:p>
            <a:fld id="{8984ED71-994E-49B7-9531-232F100C2030}" type="slidenum">
              <a:rPr lang="en-US" smtClean="0"/>
              <a:t>42</a:t>
            </a:fld>
            <a:endParaRPr lang="en-US" dirty="0"/>
          </a:p>
        </p:txBody>
      </p:sp>
    </p:spTree>
    <p:extLst>
      <p:ext uri="{BB962C8B-B14F-4D97-AF65-F5344CB8AC3E}">
        <p14:creationId xmlns:p14="http://schemas.microsoft.com/office/powerpoint/2010/main" val="14310837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Slow, gentle braising causes the tougher connective tissue of lean meat to become fork tender and well done. More tender food requires less cooking fluid and can be heated at lower temperatures for a shorter time. Few nutrients are lost with braising. Braised food that is finished in the oven is less likely to be scorched than food that is finished on the stove top. Braised food should be extremely tender, but should not fall into shreds.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 example of a braising technique is </a:t>
            </a:r>
            <a:r>
              <a:rPr lang="en-US" sz="1200" b="1" i="0" u="none" strike="noStrike" kern="1200" baseline="0" dirty="0">
                <a:solidFill>
                  <a:schemeClr val="tx1"/>
                </a:solidFill>
                <a:latin typeface="+mn-lt"/>
                <a:ea typeface="+mn-ea"/>
                <a:cs typeface="+mn-cs"/>
              </a:rPr>
              <a:t>pot roasting</a:t>
            </a:r>
            <a:r>
              <a:rPr lang="en-US" sz="1200" b="0" i="0" u="none" strike="noStrike" kern="1200" baseline="0" dirty="0">
                <a:solidFill>
                  <a:schemeClr val="tx1"/>
                </a:solidFill>
                <a:latin typeface="+mn-lt"/>
                <a:ea typeface="+mn-ea"/>
                <a:cs typeface="+mn-cs"/>
              </a:rPr>
              <a:t>, which is a common American term for braising, and the name of a traditional dish (pot roast).</a:t>
            </a:r>
          </a:p>
        </p:txBody>
      </p:sp>
      <p:sp>
        <p:nvSpPr>
          <p:cNvPr id="4" name="Slide Number Placeholder 3"/>
          <p:cNvSpPr>
            <a:spLocks noGrp="1"/>
          </p:cNvSpPr>
          <p:nvPr>
            <p:ph type="sldNum" sz="quarter" idx="10"/>
          </p:nvPr>
        </p:nvSpPr>
        <p:spPr/>
        <p:txBody>
          <a:bodyPr/>
          <a:lstStyle/>
          <a:p>
            <a:fld id="{8984ED71-994E-49B7-9531-232F100C2030}" type="slidenum">
              <a:rPr lang="en-US" smtClean="0"/>
              <a:t>43</a:t>
            </a:fld>
            <a:endParaRPr lang="en-US" dirty="0"/>
          </a:p>
        </p:txBody>
      </p:sp>
    </p:spTree>
    <p:extLst>
      <p:ext uri="{BB962C8B-B14F-4D97-AF65-F5344CB8AC3E}">
        <p14:creationId xmlns:p14="http://schemas.microsoft.com/office/powerpoint/2010/main" val="36150910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Preheat both the pan and the oil.</a:t>
            </a:r>
          </a:p>
          <a:p>
            <a:pPr marL="228600" indent="-228600">
              <a:buFont typeface="+mj-lt"/>
              <a:buAutoNum type="arabicPeriod"/>
            </a:pPr>
            <a:r>
              <a:rPr lang="en-US" sz="1200" b="0" i="0" u="none" strike="noStrike" kern="1200" baseline="0" dirty="0">
                <a:solidFill>
                  <a:schemeClr val="tx1"/>
                </a:solidFill>
                <a:latin typeface="+mn-lt"/>
                <a:ea typeface="+mn-ea"/>
                <a:cs typeface="+mn-cs"/>
              </a:rPr>
              <a:t>Sear meat on all sides. </a:t>
            </a:r>
          </a:p>
          <a:p>
            <a:pPr marL="228600" indent="-228600">
              <a:buFont typeface="+mj-lt"/>
              <a:buAutoNum type="arabicPeriod"/>
            </a:pPr>
            <a:r>
              <a:rPr lang="en-US" sz="1200" b="0" i="0" u="none" strike="noStrike" kern="1200" baseline="0" dirty="0">
                <a:solidFill>
                  <a:schemeClr val="tx1"/>
                </a:solidFill>
                <a:latin typeface="+mn-lt"/>
                <a:ea typeface="+mn-ea"/>
                <a:cs typeface="+mn-cs"/>
              </a:rPr>
              <a:t>Add mirepoix and tomato. Be sure to pincé (peen-say) the mixture. (Pincé is a French culinary term for caramelizing sugars in tomato paste to a rusty brown color to add flavor.)</a:t>
            </a:r>
          </a:p>
          <a:p>
            <a:pPr marL="228600" indent="-228600">
              <a:buFont typeface="+mj-lt"/>
              <a:buAutoNum type="arabicPeriod"/>
            </a:pPr>
            <a:r>
              <a:rPr lang="en-US" sz="1200" b="0" i="0" u="none" strike="noStrike" kern="1200" baseline="0" dirty="0">
                <a:solidFill>
                  <a:schemeClr val="tx1"/>
                </a:solidFill>
                <a:latin typeface="+mn-lt"/>
                <a:ea typeface="+mn-ea"/>
                <a:cs typeface="+mn-cs"/>
              </a:rPr>
              <a:t>Stir a small amount of liquid into the mirepoix to deglaze the pan.</a:t>
            </a:r>
          </a:p>
        </p:txBody>
      </p:sp>
      <p:sp>
        <p:nvSpPr>
          <p:cNvPr id="4" name="Slide Number Placeholder 3"/>
          <p:cNvSpPr>
            <a:spLocks noGrp="1"/>
          </p:cNvSpPr>
          <p:nvPr>
            <p:ph type="sldNum" sz="quarter" idx="10"/>
          </p:nvPr>
        </p:nvSpPr>
        <p:spPr/>
        <p:txBody>
          <a:bodyPr/>
          <a:lstStyle/>
          <a:p>
            <a:fld id="{8984ED71-994E-49B7-9531-232F100C2030}" type="slidenum">
              <a:rPr lang="en-US" smtClean="0"/>
              <a:t>44</a:t>
            </a:fld>
            <a:endParaRPr lang="en-US" dirty="0"/>
          </a:p>
        </p:txBody>
      </p:sp>
    </p:spTree>
    <p:extLst>
      <p:ext uri="{BB962C8B-B14F-4D97-AF65-F5344CB8AC3E}">
        <p14:creationId xmlns:p14="http://schemas.microsoft.com/office/powerpoint/2010/main" val="18641606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5"/>
            </a:pPr>
            <a:r>
              <a:rPr lang="en-US" sz="1200" b="0" i="0" u="none" strike="noStrike" kern="1200" baseline="0" dirty="0">
                <a:solidFill>
                  <a:schemeClr val="tx1"/>
                </a:solidFill>
                <a:latin typeface="+mn-lt"/>
                <a:ea typeface="+mn-ea"/>
                <a:cs typeface="+mn-cs"/>
              </a:rPr>
              <a:t>Add the appropriate amount of liquid.</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Cover the pot and finish the braise.</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Check to see if the braised food items are done. </a:t>
            </a:r>
          </a:p>
          <a:p>
            <a:pPr marL="228600" indent="-228600">
              <a:buFont typeface="+mj-lt"/>
              <a:buAutoNum type="arabicPeriod" startAt="5"/>
            </a:pPr>
            <a:r>
              <a:rPr lang="en-US" sz="1200" b="0" i="0" u="none" strike="noStrike" kern="1200" baseline="0" dirty="0">
                <a:solidFill>
                  <a:schemeClr val="tx1"/>
                </a:solidFill>
                <a:latin typeface="+mn-lt"/>
                <a:ea typeface="+mn-ea"/>
                <a:cs typeface="+mn-cs"/>
              </a:rPr>
              <a:t>Place the pot over the direct heat, and continue to reduce the sauce to develop its flavor, body, and consistency. </a:t>
            </a:r>
          </a:p>
        </p:txBody>
      </p:sp>
      <p:sp>
        <p:nvSpPr>
          <p:cNvPr id="4" name="Slide Number Placeholder 3"/>
          <p:cNvSpPr>
            <a:spLocks noGrp="1"/>
          </p:cNvSpPr>
          <p:nvPr>
            <p:ph type="sldNum" sz="quarter" idx="10"/>
          </p:nvPr>
        </p:nvSpPr>
        <p:spPr/>
        <p:txBody>
          <a:bodyPr/>
          <a:lstStyle/>
          <a:p>
            <a:fld id="{8984ED71-994E-49B7-9531-232F100C2030}" type="slidenum">
              <a:rPr lang="en-US" smtClean="0"/>
              <a:t>45</a:t>
            </a:fld>
            <a:endParaRPr lang="en-US" dirty="0"/>
          </a:p>
        </p:txBody>
      </p:sp>
    </p:spTree>
    <p:extLst>
      <p:ext uri="{BB962C8B-B14F-4D97-AF65-F5344CB8AC3E}">
        <p14:creationId xmlns:p14="http://schemas.microsoft.com/office/powerpoint/2010/main" val="23657260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Stewing</a:t>
            </a:r>
            <a:r>
              <a:rPr lang="en-US" sz="1200" b="0" i="0" u="none" strike="noStrike" kern="1200" baseline="0" dirty="0">
                <a:solidFill>
                  <a:schemeClr val="tx1"/>
                </a:solidFill>
                <a:latin typeface="+mn-lt"/>
                <a:ea typeface="+mn-ea"/>
                <a:cs typeface="+mn-cs"/>
              </a:rPr>
              <a:t> techniques are similar to braising, but the pre-preparation is a little different. First, you cut the main food item into bite-sized pieces and either blanch or sear them. As with braising, you cook the food in oil first, and then add liquid. Stewing requires more liquid than braising. Cover the food completely while it is simmering.</a:t>
            </a:r>
          </a:p>
        </p:txBody>
      </p:sp>
      <p:sp>
        <p:nvSpPr>
          <p:cNvPr id="4" name="Slide Number Placeholder 3"/>
          <p:cNvSpPr>
            <a:spLocks noGrp="1"/>
          </p:cNvSpPr>
          <p:nvPr>
            <p:ph type="sldNum" sz="quarter" idx="10"/>
          </p:nvPr>
        </p:nvSpPr>
        <p:spPr/>
        <p:txBody>
          <a:bodyPr/>
          <a:lstStyle/>
          <a:p>
            <a:fld id="{8984ED71-994E-49B7-9531-232F100C2030}" type="slidenum">
              <a:rPr lang="en-US" smtClean="0"/>
              <a:t>46</a:t>
            </a:fld>
            <a:endParaRPr lang="en-US" dirty="0"/>
          </a:p>
        </p:txBody>
      </p:sp>
    </p:spTree>
    <p:extLst>
      <p:ext uri="{BB962C8B-B14F-4D97-AF65-F5344CB8AC3E}">
        <p14:creationId xmlns:p14="http://schemas.microsoft.com/office/powerpoint/2010/main" val="35383189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Cut the food to be stewed into uniform-sized pieces. Dredge pieces in flour (optional).</a:t>
            </a:r>
          </a:p>
          <a:p>
            <a:pPr marL="228600" indent="-228600">
              <a:buFont typeface="+mj-lt"/>
              <a:buAutoNum type="arabicPeriod"/>
            </a:pPr>
            <a:r>
              <a:rPr lang="en-US" sz="1200" b="0" i="0" u="none" strike="noStrike" kern="1200" baseline="0" dirty="0">
                <a:solidFill>
                  <a:schemeClr val="tx1"/>
                </a:solidFill>
                <a:latin typeface="+mn-lt"/>
                <a:ea typeface="+mn-ea"/>
                <a:cs typeface="+mn-cs"/>
              </a:rPr>
              <a:t>Heat fat in a small rondo. Brown pieces on all sides, until golden brown.</a:t>
            </a:r>
          </a:p>
          <a:p>
            <a:pPr marL="228600" indent="-228600">
              <a:buFont typeface="+mj-lt"/>
              <a:buAutoNum type="arabicPeriod"/>
            </a:pPr>
            <a:r>
              <a:rPr lang="en-US" sz="1200" b="0" i="0" u="none" strike="noStrike" kern="1200" baseline="0" dirty="0">
                <a:solidFill>
                  <a:schemeClr val="tx1"/>
                </a:solidFill>
                <a:latin typeface="+mn-lt"/>
                <a:ea typeface="+mn-ea"/>
                <a:cs typeface="+mn-cs"/>
              </a:rPr>
              <a:t>Add other ingredients and sauté.</a:t>
            </a:r>
          </a:p>
          <a:p>
            <a:pPr marL="228600" indent="-228600">
              <a:buFont typeface="+mj-lt"/>
              <a:buAutoNum type="arabicPeriod"/>
            </a:pPr>
            <a:r>
              <a:rPr lang="en-US" sz="1200" b="0" i="0" u="none" strike="noStrike" kern="1200" baseline="0" dirty="0">
                <a:solidFill>
                  <a:schemeClr val="tx1"/>
                </a:solidFill>
                <a:latin typeface="+mn-lt"/>
                <a:ea typeface="+mn-ea"/>
                <a:cs typeface="+mn-cs"/>
              </a:rPr>
              <a:t>Add roux or thickening agent.</a:t>
            </a:r>
          </a:p>
          <a:p>
            <a:pPr marL="228600" indent="-228600">
              <a:buFont typeface="+mj-lt"/>
              <a:buAutoNum type="arabicPeriod"/>
            </a:pPr>
            <a:r>
              <a:rPr lang="en-US" sz="1200" b="0" i="0" u="none" strike="noStrike" kern="1200" baseline="0" dirty="0">
                <a:solidFill>
                  <a:schemeClr val="tx1"/>
                </a:solidFill>
                <a:latin typeface="+mn-lt"/>
                <a:ea typeface="+mn-ea"/>
                <a:cs typeface="+mn-cs"/>
              </a:rPr>
              <a:t>Gradually add liquid, stirring to prevent lumps. Liquid should cover food items completely.</a:t>
            </a:r>
          </a:p>
        </p:txBody>
      </p:sp>
      <p:sp>
        <p:nvSpPr>
          <p:cNvPr id="4" name="Slide Number Placeholder 3"/>
          <p:cNvSpPr>
            <a:spLocks noGrp="1"/>
          </p:cNvSpPr>
          <p:nvPr>
            <p:ph type="sldNum" sz="quarter" idx="10"/>
          </p:nvPr>
        </p:nvSpPr>
        <p:spPr/>
        <p:txBody>
          <a:bodyPr/>
          <a:lstStyle/>
          <a:p>
            <a:fld id="{8984ED71-994E-49B7-9531-232F100C2030}" type="slidenum">
              <a:rPr lang="en-US" smtClean="0"/>
              <a:t>47</a:t>
            </a:fld>
            <a:endParaRPr lang="en-US" dirty="0"/>
          </a:p>
        </p:txBody>
      </p:sp>
    </p:spTree>
    <p:extLst>
      <p:ext uri="{BB962C8B-B14F-4D97-AF65-F5344CB8AC3E}">
        <p14:creationId xmlns:p14="http://schemas.microsoft.com/office/powerpoint/2010/main" val="19992155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startAt="6"/>
            </a:pPr>
            <a:r>
              <a:rPr lang="en-US" sz="1200" b="0" i="0" u="none" strike="noStrike" kern="1200" baseline="0" dirty="0">
                <a:solidFill>
                  <a:schemeClr val="tx1"/>
                </a:solidFill>
                <a:latin typeface="+mn-lt"/>
                <a:ea typeface="+mn-ea"/>
                <a:cs typeface="+mn-cs"/>
              </a:rPr>
              <a:t>Bring the stew to temperature. Place lid on container and stew on stove top until pieces are tender and cooked through.</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Remove food items and hold them in a warming drawer or on a warm stove top. </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Return sauce to a simmer and thicken as desired.</a:t>
            </a:r>
          </a:p>
          <a:p>
            <a:pPr marL="228600" indent="-228600">
              <a:buFont typeface="+mj-lt"/>
              <a:buAutoNum type="arabicPeriod" startAt="6"/>
            </a:pPr>
            <a:r>
              <a:rPr lang="en-US" sz="1200" b="0" i="0" u="none" strike="noStrike" kern="1200" baseline="0" dirty="0">
                <a:solidFill>
                  <a:schemeClr val="tx1"/>
                </a:solidFill>
                <a:latin typeface="+mn-lt"/>
                <a:ea typeface="+mn-ea"/>
                <a:cs typeface="+mn-cs"/>
              </a:rPr>
              <a:t>Return held items to the stew, then heat through and serve. </a:t>
            </a:r>
          </a:p>
        </p:txBody>
      </p:sp>
      <p:sp>
        <p:nvSpPr>
          <p:cNvPr id="4" name="Slide Number Placeholder 3"/>
          <p:cNvSpPr>
            <a:spLocks noGrp="1"/>
          </p:cNvSpPr>
          <p:nvPr>
            <p:ph type="sldNum" sz="quarter" idx="10"/>
          </p:nvPr>
        </p:nvSpPr>
        <p:spPr/>
        <p:txBody>
          <a:bodyPr/>
          <a:lstStyle/>
          <a:p>
            <a:fld id="{8984ED71-994E-49B7-9531-232F100C2030}" type="slidenum">
              <a:rPr lang="en-US" smtClean="0"/>
              <a:t>48</a:t>
            </a:fld>
            <a:endParaRPr lang="en-US" dirty="0"/>
          </a:p>
        </p:txBody>
      </p:sp>
    </p:spTree>
    <p:extLst>
      <p:ext uri="{BB962C8B-B14F-4D97-AF65-F5344CB8AC3E}">
        <p14:creationId xmlns:p14="http://schemas.microsoft.com/office/powerpoint/2010/main" val="33886721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Two other cooking methods are </a:t>
            </a:r>
            <a:r>
              <a:rPr lang="en-US" sz="1200" b="0" i="1" u="none" strike="noStrike" kern="1200" baseline="0" dirty="0">
                <a:solidFill>
                  <a:schemeClr val="tx1"/>
                </a:solidFill>
                <a:latin typeface="+mn-lt"/>
                <a:ea typeface="+mn-ea"/>
                <a:cs typeface="+mn-cs"/>
              </a:rPr>
              <a:t>sous vide </a:t>
            </a:r>
            <a:r>
              <a:rPr lang="en-US" sz="1200" b="0" i="0" u="none" strike="noStrike" kern="1200" baseline="0" dirty="0">
                <a:solidFill>
                  <a:schemeClr val="tx1"/>
                </a:solidFill>
                <a:latin typeface="+mn-lt"/>
                <a:ea typeface="+mn-ea"/>
                <a:cs typeface="+mn-cs"/>
              </a:rPr>
              <a:t>and microwave cooking.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involves sealing the food in sturdy plastic bags to keep in the juices and aroma that otherwise would be lost in the process. Microwave cooking involves heating food by passing microwave radiation through it.</a:t>
            </a:r>
          </a:p>
          <a:p>
            <a:endParaRPr lang="en-US" sz="1200" b="0" i="0" u="none" strike="noStrike" kern="1200" baseline="0" dirty="0">
              <a:solidFill>
                <a:schemeClr val="tx1"/>
              </a:solidFill>
              <a:latin typeface="+mn-lt"/>
              <a:ea typeface="+mn-ea"/>
              <a:cs typeface="+mn-cs"/>
            </a:endParaRPr>
          </a:p>
          <a:p>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is a method in which food is cooked for a long time, sometimes well over 24 hours.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is French for “under vacuum.” Rather than placing food in a slow cooker, the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method places food in airtight plastic bags in water that is hot but well below boiling point. This cooks the food using precisely controlled heating, at the temperature at which it should be served.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water might feel about as hot as a hot bath in a bathtub, but feeling is not enough. For safety and quality reasons,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water-bath temperatures are measured in tenths of a degree. The exact range is narrow and precise.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aroma of food cooking actually means that precious molecules of flavor are escaping from the food.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locks all of those flavor molecules in with the vacuum seal. </a:t>
            </a:r>
            <a:r>
              <a:rPr lang="en-US" sz="1200" b="0" i="1" u="none" strike="noStrike" kern="1200" baseline="0" dirty="0">
                <a:solidFill>
                  <a:schemeClr val="tx1"/>
                </a:solidFill>
                <a:latin typeface="+mn-lt"/>
                <a:ea typeface="+mn-ea"/>
                <a:cs typeface="+mn-cs"/>
              </a:rPr>
              <a:t>Sous vide</a:t>
            </a:r>
            <a:r>
              <a:rPr lang="en-US" sz="1200" b="0" i="0" u="none" strike="noStrike" kern="1200" baseline="0" dirty="0">
                <a:solidFill>
                  <a:schemeClr val="tx1"/>
                </a:solidFill>
                <a:latin typeface="+mn-lt"/>
                <a:ea typeface="+mn-ea"/>
                <a:cs typeface="+mn-cs"/>
              </a:rPr>
              <a:t> food items do not lose flavor. In fact, in some cases, the flavors actually intensify and improve.</a:t>
            </a:r>
          </a:p>
        </p:txBody>
      </p:sp>
      <p:sp>
        <p:nvSpPr>
          <p:cNvPr id="4" name="Slide Number Placeholder 3"/>
          <p:cNvSpPr>
            <a:spLocks noGrp="1"/>
          </p:cNvSpPr>
          <p:nvPr>
            <p:ph type="sldNum" sz="quarter" idx="10"/>
          </p:nvPr>
        </p:nvSpPr>
        <p:spPr/>
        <p:txBody>
          <a:bodyPr/>
          <a:lstStyle/>
          <a:p>
            <a:fld id="{8984ED71-994E-49B7-9531-232F100C2030}" type="slidenum">
              <a:rPr lang="en-US" smtClean="0"/>
              <a:t>49</a:t>
            </a:fld>
            <a:endParaRPr lang="en-US" dirty="0"/>
          </a:p>
        </p:txBody>
      </p:sp>
    </p:spTree>
    <p:extLst>
      <p:ext uri="{BB962C8B-B14F-4D97-AF65-F5344CB8AC3E}">
        <p14:creationId xmlns:p14="http://schemas.microsoft.com/office/powerpoint/2010/main" val="168691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Many food items can be baked or roasted in a microwave oven. However, microwave ovens do not give the same results as convection or conventional ovens because they cook food with waves of energy or radiation, rather than with heat.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Microwave cooking alters protein, causing it to toughen. This can be a problem in breads, eggs, and meats. Cooks can use special techniques with specific microwave recipes to maintain the quality of the finished recipe. Because there is no external heat source, there is no browning. Food cooks because microwave radiation increases molecular activity inside the food. It begins at the center, so the surface does not turn a crispy golden brown while the inside slowly cooks, as in a conventional oven.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Glass and ceramic cookware and plastics that are labeled microwave safe can be used in the microwave oven. Never use brown grocery bags, newspaper, metal, or foil in the microwave oven.</a:t>
            </a:r>
          </a:p>
        </p:txBody>
      </p:sp>
      <p:sp>
        <p:nvSpPr>
          <p:cNvPr id="4" name="Slide Number Placeholder 3"/>
          <p:cNvSpPr>
            <a:spLocks noGrp="1"/>
          </p:cNvSpPr>
          <p:nvPr>
            <p:ph type="sldNum" sz="quarter" idx="10"/>
          </p:nvPr>
        </p:nvSpPr>
        <p:spPr/>
        <p:txBody>
          <a:bodyPr/>
          <a:lstStyle/>
          <a:p>
            <a:fld id="{8984ED71-994E-49B7-9531-232F100C2030}" type="slidenum">
              <a:rPr lang="en-US" smtClean="0"/>
              <a:t>50</a:t>
            </a:fld>
            <a:endParaRPr lang="en-US" dirty="0"/>
          </a:p>
        </p:txBody>
      </p:sp>
    </p:spTree>
    <p:extLst>
      <p:ext uri="{BB962C8B-B14F-4D97-AF65-F5344CB8AC3E}">
        <p14:creationId xmlns:p14="http://schemas.microsoft.com/office/powerpoint/2010/main" val="7621526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In dry-heat cooking, food is cooked either by direct heat, like on a grill, or by indirect heat in a closed environment, like in an oven.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Dry-heat cooking methods without fat include the following:</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Broiling</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Grilling</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Roasting</a:t>
            </a:r>
          </a:p>
          <a:p>
            <a:pPr marL="171450" lvl="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Baking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Another way to prepare food is to use dry-heat cooking methods with fat and oil. These methods include the following: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Sautéing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Pan-frying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Stir-frying</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Deep-frying</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6</a:t>
            </a:fld>
            <a:endParaRPr lang="en-US" dirty="0"/>
          </a:p>
        </p:txBody>
      </p:sp>
    </p:spTree>
    <p:extLst>
      <p:ext uri="{BB962C8B-B14F-4D97-AF65-F5344CB8AC3E}">
        <p14:creationId xmlns:p14="http://schemas.microsoft.com/office/powerpoint/2010/main" val="234179024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two important qualities that are used to determine a product’s doneness:</a:t>
            </a:r>
          </a:p>
          <a:p>
            <a:r>
              <a:rPr lang="en-US" sz="1200" b="0" i="0" u="none" strike="noStrike" kern="1200" baseline="0" dirty="0">
                <a:solidFill>
                  <a:schemeClr val="tx1"/>
                </a:solidFill>
                <a:latin typeface="+mn-lt"/>
                <a:ea typeface="+mn-ea"/>
                <a:cs typeface="+mn-cs"/>
              </a:rPr>
              <a:t>• Has it achieved the desired texture?</a:t>
            </a:r>
          </a:p>
          <a:p>
            <a:r>
              <a:rPr lang="en-US" sz="1200" b="0" i="0" u="none" strike="noStrike" kern="1200" baseline="0" dirty="0">
                <a:solidFill>
                  <a:schemeClr val="tx1"/>
                </a:solidFill>
                <a:latin typeface="+mn-lt"/>
                <a:ea typeface="+mn-ea"/>
                <a:cs typeface="+mn-cs"/>
              </a:rPr>
              <a:t>• Has it reached the minimum internal temperature it needs to be safe?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products that are made in large quantities, many restaurant and foodservice operations will test the products to determine the standardized cooking temperature and the length of cooking time that will produce the same doneness every time. This type of control depends on cooking the same size or quantity of product every time.</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important to check the temperature of the item both in the tests that lead to standardized cooking times and temperatures and in the determination of doneness in smaller quantities and individual items, such as a steak or chicken breast. Never assume that an item is at the right temperature because it has finished its standardized cooking time. Table 18.1 shows minimum cooking temperatures for most food items. In addition, carryover cooking needs to be taken into consideration when gauging cooking times. Carryover cooking refers to the process of continued cooking after a food item has been removed from its heat source.</a:t>
            </a:r>
          </a:p>
        </p:txBody>
      </p:sp>
      <p:sp>
        <p:nvSpPr>
          <p:cNvPr id="4" name="Slide Number Placeholder 3"/>
          <p:cNvSpPr>
            <a:spLocks noGrp="1"/>
          </p:cNvSpPr>
          <p:nvPr>
            <p:ph type="sldNum" sz="quarter" idx="10"/>
          </p:nvPr>
        </p:nvSpPr>
        <p:spPr/>
        <p:txBody>
          <a:bodyPr/>
          <a:lstStyle/>
          <a:p>
            <a:fld id="{8984ED71-994E-49B7-9531-232F100C2030}" type="slidenum">
              <a:rPr lang="en-US" smtClean="0"/>
              <a:t>51</a:t>
            </a:fld>
            <a:endParaRPr lang="en-US" dirty="0"/>
          </a:p>
        </p:txBody>
      </p:sp>
    </p:spTree>
    <p:extLst>
      <p:ext uri="{BB962C8B-B14F-4D97-AF65-F5344CB8AC3E}">
        <p14:creationId xmlns:p14="http://schemas.microsoft.com/office/powerpoint/2010/main" val="9184708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are the cooking requirements for dishes that include previously cooked TCS ingredients (raw ingredients should be cooked to their minimum internal temperatures).</a:t>
            </a:r>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52</a:t>
            </a:fld>
            <a:endParaRPr lang="en-US" dirty="0"/>
          </a:p>
        </p:txBody>
      </p:sp>
    </p:spTree>
    <p:extLst>
      <p:ext uri="{BB962C8B-B14F-4D97-AF65-F5344CB8AC3E}">
        <p14:creationId xmlns:p14="http://schemas.microsoft.com/office/powerpoint/2010/main" val="39608837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53</a:t>
            </a:fld>
            <a:endParaRPr lang="en-US" dirty="0"/>
          </a:p>
        </p:txBody>
      </p:sp>
    </p:spTree>
    <p:extLst>
      <p:ext uri="{BB962C8B-B14F-4D97-AF65-F5344CB8AC3E}">
        <p14:creationId xmlns:p14="http://schemas.microsoft.com/office/powerpoint/2010/main" val="2793806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54</a:t>
            </a:fld>
            <a:endParaRPr lang="en-US" dirty="0"/>
          </a:p>
        </p:txBody>
      </p:sp>
    </p:spTree>
    <p:extLst>
      <p:ext uri="{BB962C8B-B14F-4D97-AF65-F5344CB8AC3E}">
        <p14:creationId xmlns:p14="http://schemas.microsoft.com/office/powerpoint/2010/main" val="2558368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55</a:t>
            </a:fld>
            <a:endParaRPr lang="en-US" dirty="0"/>
          </a:p>
        </p:txBody>
      </p:sp>
    </p:spTree>
    <p:extLst>
      <p:ext uri="{BB962C8B-B14F-4D97-AF65-F5344CB8AC3E}">
        <p14:creationId xmlns:p14="http://schemas.microsoft.com/office/powerpoint/2010/main" val="17476877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These are the cooking requirements for commercially processed, ready-to-eat food that will be hot held for service (e.g., cheese sticks, deep-fried vegetables).</a:t>
            </a:r>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56</a:t>
            </a:fld>
            <a:endParaRPr lang="en-US" dirty="0"/>
          </a:p>
        </p:txBody>
      </p:sp>
    </p:spTree>
    <p:extLst>
      <p:ext uri="{BB962C8B-B14F-4D97-AF65-F5344CB8AC3E}">
        <p14:creationId xmlns:p14="http://schemas.microsoft.com/office/powerpoint/2010/main" val="12151106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the required cooking temperature for fruit, vegetables, grains (e.g., rice, pasta), and legumes (e.g., beans, refried beans) that</a:t>
            </a:r>
          </a:p>
          <a:p>
            <a:r>
              <a:rPr lang="en-US" sz="1200" b="0" i="0" u="none" strike="noStrike" kern="1200" baseline="0" dirty="0">
                <a:solidFill>
                  <a:schemeClr val="tx1"/>
                </a:solidFill>
                <a:latin typeface="+mn-lt"/>
                <a:ea typeface="+mn-ea"/>
                <a:cs typeface="+mn-cs"/>
              </a:rPr>
              <a:t>will be hot held for service.</a:t>
            </a:r>
            <a:endParaRPr lang="en-US" dirty="0"/>
          </a:p>
        </p:txBody>
      </p:sp>
      <p:sp>
        <p:nvSpPr>
          <p:cNvPr id="4" name="Slide Number Placeholder 3"/>
          <p:cNvSpPr>
            <a:spLocks noGrp="1"/>
          </p:cNvSpPr>
          <p:nvPr>
            <p:ph type="sldNum" sz="quarter" idx="10"/>
          </p:nvPr>
        </p:nvSpPr>
        <p:spPr/>
        <p:txBody>
          <a:bodyPr/>
          <a:lstStyle/>
          <a:p>
            <a:fld id="{CC160FAA-C044-406B-AF61-DD2990B74D39}" type="slidenum">
              <a:rPr lang="en-US" smtClean="0"/>
              <a:t>57</a:t>
            </a:fld>
            <a:endParaRPr lang="en-US" dirty="0"/>
          </a:p>
        </p:txBody>
      </p:sp>
    </p:spTree>
    <p:extLst>
      <p:ext uri="{BB962C8B-B14F-4D97-AF65-F5344CB8AC3E}">
        <p14:creationId xmlns:p14="http://schemas.microsoft.com/office/powerpoint/2010/main" val="1707944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Broiling is a rapid cooking method that uses high heat from a source located above the food. Broiled food becomes browned on the top. </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Food items that can be broiled include tender cuts of meat, young poultry, fish, and some fruits and vegetables.</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7</a:t>
            </a:fld>
            <a:endParaRPr lang="en-US" dirty="0"/>
          </a:p>
        </p:txBody>
      </p:sp>
    </p:spTree>
    <p:extLst>
      <p:ext uri="{BB962C8B-B14F-4D97-AF65-F5344CB8AC3E}">
        <p14:creationId xmlns:p14="http://schemas.microsoft.com/office/powerpoint/2010/main" val="23472601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Preheat the broiler.</a:t>
            </a:r>
          </a:p>
          <a:p>
            <a:pPr marL="228600" indent="-228600">
              <a:buFont typeface="+mj-lt"/>
              <a:buAutoNum type="arabicPeriod"/>
            </a:pPr>
            <a:r>
              <a:rPr lang="en-US" sz="1200" b="0" i="0" u="none" strike="noStrike" kern="1200" baseline="0" dirty="0">
                <a:solidFill>
                  <a:schemeClr val="tx1"/>
                </a:solidFill>
                <a:latin typeface="+mn-lt"/>
                <a:ea typeface="+mn-ea"/>
                <a:cs typeface="+mn-cs"/>
              </a:rPr>
              <a:t>Oil the broiler grid lightly or oil item lightly, if necessary.</a:t>
            </a:r>
          </a:p>
          <a:p>
            <a:pPr marL="228600" indent="-228600">
              <a:buFont typeface="+mj-lt"/>
              <a:buAutoNum type="arabicPeriod"/>
            </a:pPr>
            <a:r>
              <a:rPr lang="en-US" sz="1200" b="0" i="0" u="none" strike="noStrike" kern="1200" baseline="0" dirty="0">
                <a:solidFill>
                  <a:schemeClr val="tx1"/>
                </a:solidFill>
                <a:latin typeface="+mn-lt"/>
                <a:ea typeface="+mn-ea"/>
                <a:cs typeface="+mn-cs"/>
              </a:rPr>
              <a:t>Place the item on the broiler grid and move it into the broiler cavity. See Figure 18.2a.</a:t>
            </a:r>
          </a:p>
          <a:p>
            <a:pPr marL="228600" indent="-228600">
              <a:buFont typeface="+mj-lt"/>
              <a:buAutoNum type="arabicPeriod"/>
            </a:pPr>
            <a:r>
              <a:rPr lang="en-US" sz="1200" b="0" i="0" u="none" strike="noStrike" kern="1200" baseline="0" dirty="0">
                <a:solidFill>
                  <a:schemeClr val="tx1"/>
                </a:solidFill>
                <a:latin typeface="+mn-lt"/>
                <a:ea typeface="+mn-ea"/>
                <a:cs typeface="+mn-cs"/>
              </a:rPr>
              <a:t>Adjust the distance between the item and the heat as needed to control the rate of cooking. Place the food farther away and cook it a little longer to reach a higher internal temperature in the finished product, and move it closer for less time for a lower internal temperature in the finished product. To cook red meat to a rare level, use shorter cooking times with more heat; for well-done use longer cooking times with less heat. Both should have a well-browned, flavorful crust on the outside and a juicy interior when finished. See Figure 18.2b.</a:t>
            </a:r>
          </a:p>
          <a:p>
            <a:pPr marL="228600" indent="-228600">
              <a:buFont typeface="+mj-lt"/>
              <a:buAutoNum type="arabicPeriod"/>
            </a:pPr>
            <a:r>
              <a:rPr lang="en-US" sz="1200" b="0" i="0" u="none" strike="noStrike" kern="1200" baseline="0" dirty="0">
                <a:solidFill>
                  <a:schemeClr val="tx1"/>
                </a:solidFill>
                <a:latin typeface="+mn-lt"/>
                <a:ea typeface="+mn-ea"/>
                <a:cs typeface="+mn-cs"/>
              </a:rPr>
              <a:t>Turn the item over halfway through the cooking process to achieve even cooking on both sides of the product.</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8</a:t>
            </a:fld>
            <a:endParaRPr lang="en-US" dirty="0"/>
          </a:p>
        </p:txBody>
      </p:sp>
    </p:spTree>
    <p:extLst>
      <p:ext uri="{BB962C8B-B14F-4D97-AF65-F5344CB8AC3E}">
        <p14:creationId xmlns:p14="http://schemas.microsoft.com/office/powerpoint/2010/main" val="10105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Grilling is a very simple dry-heat method that is excellent for cooking smaller pieces of food. The food is cooked on a grill rack above the heat source. No liquid is added to the food during cooking. A cook might add small amounts of fat or oil during the cooking process simply to add flavor to the finished dish.</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result of grilling is food with a highly flavored outside and a moist inside. Grilled food has a smoky, slightly charred flavor because the fat melts and drips down into the heat source, along with some of the meat’s juices. As the fat and juices burn, the smoke helps provide the charred flavor. The crosshatching look common to grilled food comes from the hot metal grill rack that the food sits on. Special woods, such as mesquite, hickory, or apple, can be used in the heat source to flavor the grilled food. Using a marinade can give the food a unique flavor, as well as making it moister.</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9</a:t>
            </a:fld>
            <a:endParaRPr lang="en-US" dirty="0"/>
          </a:p>
        </p:txBody>
      </p:sp>
    </p:spTree>
    <p:extLst>
      <p:ext uri="{BB962C8B-B14F-4D97-AF65-F5344CB8AC3E}">
        <p14:creationId xmlns:p14="http://schemas.microsoft.com/office/powerpoint/2010/main" val="3144611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28600" indent="-228600">
              <a:buFont typeface="+mj-lt"/>
              <a:buAutoNum type="arabicPeriod"/>
            </a:pPr>
            <a:r>
              <a:rPr lang="en-US" sz="1200" b="0" i="0" u="none" strike="noStrike" kern="1200" baseline="0" dirty="0">
                <a:solidFill>
                  <a:schemeClr val="tx1"/>
                </a:solidFill>
                <a:latin typeface="+mn-lt"/>
                <a:ea typeface="+mn-ea"/>
                <a:cs typeface="+mn-cs"/>
              </a:rPr>
              <a:t>Thoroughly clean and preheat the grill.</a:t>
            </a:r>
          </a:p>
          <a:p>
            <a:pPr marL="228600" indent="-228600">
              <a:buFont typeface="+mj-lt"/>
              <a:buAutoNum type="arabicPeriod"/>
            </a:pPr>
            <a:r>
              <a:rPr lang="en-US" sz="1200" b="0" i="0" u="none" strike="noStrike" kern="1200" baseline="0" dirty="0">
                <a:solidFill>
                  <a:schemeClr val="tx1"/>
                </a:solidFill>
                <a:latin typeface="+mn-lt"/>
                <a:ea typeface="+mn-ea"/>
                <a:cs typeface="+mn-cs"/>
              </a:rPr>
              <a:t>Season the main item. Marinate or brush it with oil, if necessary, to prevent it from sticking to the grill. </a:t>
            </a:r>
          </a:p>
          <a:p>
            <a:pPr marL="228600" indent="-228600">
              <a:buFont typeface="+mj-lt"/>
              <a:buAutoNum type="arabicPeriod"/>
            </a:pPr>
            <a:r>
              <a:rPr lang="en-US" sz="1200" b="0" i="0" u="none" strike="noStrike" kern="1200" baseline="0" dirty="0">
                <a:solidFill>
                  <a:schemeClr val="tx1"/>
                </a:solidFill>
                <a:latin typeface="+mn-lt"/>
                <a:ea typeface="+mn-ea"/>
                <a:cs typeface="+mn-cs"/>
              </a:rPr>
              <a:t>Place the item on the grill.</a:t>
            </a:r>
          </a:p>
          <a:p>
            <a:pPr marL="228600" indent="-228600">
              <a:buFont typeface="+mj-lt"/>
              <a:buAutoNum type="arabicPeriod"/>
            </a:pPr>
            <a:r>
              <a:rPr lang="en-US" sz="1200" b="0" i="0" u="none" strike="noStrike" kern="1200" baseline="0" dirty="0">
                <a:solidFill>
                  <a:schemeClr val="tx1"/>
                </a:solidFill>
                <a:latin typeface="+mn-lt"/>
                <a:ea typeface="+mn-ea"/>
                <a:cs typeface="+mn-cs"/>
              </a:rPr>
              <a:t>Turn the item about 60 degrees to produce crosshatch marks. </a:t>
            </a:r>
          </a:p>
          <a:p>
            <a:pPr marL="228600" indent="-228600">
              <a:buFont typeface="+mj-lt"/>
              <a:buAutoNum type="arabicPeriod"/>
            </a:pPr>
            <a:r>
              <a:rPr lang="en-US" sz="1200" b="0" i="0" u="none" strike="noStrike" kern="1200" baseline="0" dirty="0">
                <a:solidFill>
                  <a:schemeClr val="tx1"/>
                </a:solidFill>
                <a:latin typeface="+mn-lt"/>
                <a:ea typeface="+mn-ea"/>
                <a:cs typeface="+mn-cs"/>
              </a:rPr>
              <a:t>Flip the item over to complete cooking to the desired doneness.</a:t>
            </a:r>
          </a:p>
          <a:p>
            <a:pPr marL="228600" indent="-228600">
              <a:buFont typeface="+mj-lt"/>
              <a:buAutoNum type="arabicPeriod"/>
            </a:pPr>
            <a:r>
              <a:rPr lang="en-US" sz="1200" b="0" i="0" u="none" strike="noStrike" kern="1200" baseline="0" dirty="0">
                <a:solidFill>
                  <a:schemeClr val="tx1"/>
                </a:solidFill>
                <a:latin typeface="+mn-lt"/>
                <a:ea typeface="+mn-ea"/>
                <a:cs typeface="+mn-cs"/>
              </a:rPr>
              <a:t>The finished product should be cooked to the desired doneness and should be golden brown with no burning or charring. Achieving this requires control of the heat source.</a:t>
            </a:r>
            <a:endParaRPr lang="en-US" dirty="0"/>
          </a:p>
        </p:txBody>
      </p:sp>
      <p:sp>
        <p:nvSpPr>
          <p:cNvPr id="4" name="Slide Number Placeholder 3"/>
          <p:cNvSpPr>
            <a:spLocks noGrp="1"/>
          </p:cNvSpPr>
          <p:nvPr>
            <p:ph type="sldNum" sz="quarter" idx="10"/>
          </p:nvPr>
        </p:nvSpPr>
        <p:spPr/>
        <p:txBody>
          <a:bodyPr/>
          <a:lstStyle/>
          <a:p>
            <a:fld id="{8984ED71-994E-49B7-9531-232F100C2030}" type="slidenum">
              <a:rPr lang="en-US" smtClean="0"/>
              <a:t>10</a:t>
            </a:fld>
            <a:endParaRPr lang="en-US" dirty="0"/>
          </a:p>
        </p:txBody>
      </p:sp>
    </p:spTree>
    <p:extLst>
      <p:ext uri="{BB962C8B-B14F-4D97-AF65-F5344CB8AC3E}">
        <p14:creationId xmlns:p14="http://schemas.microsoft.com/office/powerpoint/2010/main" val="20912610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descr="WelcomeIndustry_GettyImages-470224758.jp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717800" y="304800"/>
            <a:ext cx="655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076156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133600" y="304800"/>
            <a:ext cx="78232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187694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51200" y="304800"/>
            <a:ext cx="59944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729456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52800" y="304800"/>
            <a:ext cx="6112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635557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308972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50535" y="2108200"/>
            <a:ext cx="7789333"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657600" y="304800"/>
            <a:ext cx="46736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765801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31535" y="304800"/>
            <a:ext cx="7128933"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225424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048001" y="304800"/>
            <a:ext cx="58758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6219439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1" y="304800"/>
            <a:ext cx="6891867"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8349523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pic>
        <p:nvPicPr>
          <p:cNvPr id="6"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3102427" y="2108200"/>
            <a:ext cx="58674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4245428" y="304800"/>
            <a:ext cx="35687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89093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44801" y="304800"/>
            <a:ext cx="6333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25498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454400" y="304800"/>
            <a:ext cx="54864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069529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540000" y="304800"/>
            <a:ext cx="68580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6159053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0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1" y="304800"/>
            <a:ext cx="6790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16138"/>
            <a:ext cx="7823200" cy="3895725"/>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0711715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1998133" y="304800"/>
            <a:ext cx="79586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6"/>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38209477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0"/>
          </p:nvPr>
        </p:nvSpPr>
        <p:spPr/>
        <p:txBody>
          <a:bodyPr/>
          <a:lstStyle>
            <a:lvl1pPr>
              <a:defRPr/>
            </a:lvl1pPr>
          </a:lstStyle>
          <a:p>
            <a:fld id="{A78628C4-2C43-4C5D-B3EB-3AC05A49830C}" type="slidenum">
              <a:rPr lang="en-US" altLang="en-US"/>
              <a:pPr/>
              <a:t>‹#›</a:t>
            </a:fld>
            <a:endParaRPr lang="en-US" altLang="en-US" dirty="0"/>
          </a:p>
        </p:txBody>
      </p:sp>
    </p:spTree>
    <p:extLst>
      <p:ext uri="{BB962C8B-B14F-4D97-AF65-F5344CB8AC3E}">
        <p14:creationId xmlns:p14="http://schemas.microsoft.com/office/powerpoint/2010/main" val="4043926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667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2362200"/>
          </a:xfrm>
          <a:ln w="12700">
            <a:solidFill>
              <a:schemeClr val="bg1"/>
            </a:solidFill>
          </a:ln>
          <a:effectLst/>
        </p:spPr>
        <p:txBody>
          <a:bodyPr/>
          <a:lstStyle/>
          <a:p>
            <a:pPr lvl="0"/>
            <a:endParaRPr lang="en-US" noProof="0" dirty="0"/>
          </a:p>
        </p:txBody>
      </p:sp>
      <p:sp>
        <p:nvSpPr>
          <p:cNvPr id="11" name="Slide Number Placeholder 5"/>
          <p:cNvSpPr>
            <a:spLocks noGrp="1"/>
          </p:cNvSpPr>
          <p:nvPr>
            <p:ph type="sldNum" sz="quarter" idx="12"/>
          </p:nvPr>
        </p:nvSpPr>
        <p:spPr/>
        <p:txBody>
          <a:bodyPr/>
          <a:lstStyle>
            <a:lvl1pPr>
              <a:defRPr/>
            </a:lvl1pPr>
          </a:lstStyle>
          <a:p>
            <a:fld id="{A4F57597-2E8E-43FF-AFF6-4B8C38E1A463}" type="slidenum">
              <a:rPr lang="en-US" altLang="en-US"/>
              <a:pPr/>
              <a:t>‹#›</a:t>
            </a:fld>
            <a:endParaRPr lang="en-US" altLang="en-US" dirty="0"/>
          </a:p>
        </p:txBody>
      </p:sp>
    </p:spTree>
    <p:extLst>
      <p:ext uri="{BB962C8B-B14F-4D97-AF65-F5344CB8AC3E}">
        <p14:creationId xmlns:p14="http://schemas.microsoft.com/office/powerpoint/2010/main" val="15314945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2_picture">
    <p:spTree>
      <p:nvGrpSpPr>
        <p:cNvPr id="1" name=""/>
        <p:cNvGrpSpPr/>
        <p:nvPr/>
      </p:nvGrpSpPr>
      <p:grpSpPr>
        <a:xfrm>
          <a:off x="0" y="0"/>
          <a:ext cx="0" cy="0"/>
          <a:chOff x="0" y="0"/>
          <a:chExt cx="0" cy="0"/>
        </a:xfrm>
      </p:grpSpPr>
      <p:cxnSp>
        <p:nvCxnSpPr>
          <p:cNvPr id="6" name="Straight Connector 5"/>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7" name="Oval 6"/>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8" name="Rectangle 7"/>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p:nvPr userDrawn="1"/>
        </p:nvSpPr>
        <p:spPr>
          <a:xfrm>
            <a:off x="7315200" y="1295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3581400"/>
            <a:ext cx="4470400" cy="21336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447800"/>
            <a:ext cx="4064000" cy="1828800"/>
          </a:xfrm>
          <a:ln w="12700">
            <a:solidFill>
              <a:schemeClr val="bg1"/>
            </a:solidFill>
          </a:ln>
          <a:effectLst/>
        </p:spPr>
        <p:txBody>
          <a:bodyPr/>
          <a:lstStyle/>
          <a:p>
            <a:pPr lvl="0"/>
            <a:endParaRPr lang="en-US" noProof="0" dirty="0"/>
          </a:p>
        </p:txBody>
      </p:sp>
      <p:sp>
        <p:nvSpPr>
          <p:cNvPr id="15" name="Picture Placeholder 4"/>
          <p:cNvSpPr>
            <a:spLocks noGrp="1"/>
          </p:cNvSpPr>
          <p:nvPr>
            <p:ph type="pic" sz="quarter" idx="13"/>
          </p:nvPr>
        </p:nvSpPr>
        <p:spPr>
          <a:xfrm>
            <a:off x="7518400" y="3733800"/>
            <a:ext cx="4064000" cy="1828800"/>
          </a:xfrm>
          <a:ln w="12700">
            <a:solidFill>
              <a:schemeClr val="bg1"/>
            </a:solidFill>
          </a:ln>
          <a:effectLst/>
        </p:spPr>
        <p:txBody>
          <a:bodyPr/>
          <a:lstStyle/>
          <a:p>
            <a:pPr lvl="0"/>
            <a:endParaRPr lang="en-US" noProof="0" dirty="0"/>
          </a:p>
        </p:txBody>
      </p:sp>
      <p:sp>
        <p:nvSpPr>
          <p:cNvPr id="12" name="Slide Number Placeholder 5"/>
          <p:cNvSpPr>
            <a:spLocks noGrp="1"/>
          </p:cNvSpPr>
          <p:nvPr>
            <p:ph type="sldNum" sz="quarter" idx="14"/>
          </p:nvPr>
        </p:nvSpPr>
        <p:spPr/>
        <p:txBody>
          <a:bodyPr/>
          <a:lstStyle>
            <a:lvl1pPr>
              <a:defRPr/>
            </a:lvl1pPr>
          </a:lstStyle>
          <a:p>
            <a:fld id="{F9DD9658-3150-43D7-9E57-FCBCD0345A38}" type="slidenum">
              <a:rPr lang="en-US" altLang="en-US"/>
              <a:pPr/>
              <a:t>‹#›</a:t>
            </a:fld>
            <a:endParaRPr lang="en-US" altLang="en-US" dirty="0"/>
          </a:p>
        </p:txBody>
      </p:sp>
    </p:spTree>
    <p:extLst>
      <p:ext uri="{BB962C8B-B14F-4D97-AF65-F5344CB8AC3E}">
        <p14:creationId xmlns:p14="http://schemas.microsoft.com/office/powerpoint/2010/main" val="3308145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3_picture">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7315200" y="9906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7315200" y="27432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7315200" y="4495800"/>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1"/>
            <a:ext cx="6502400" cy="480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1"/>
          </p:nvPr>
        </p:nvSpPr>
        <p:spPr>
          <a:xfrm>
            <a:off x="7518400" y="1143000"/>
            <a:ext cx="3556000" cy="1371600"/>
          </a:xfrm>
          <a:ln w="12700">
            <a:solidFill>
              <a:schemeClr val="bg1"/>
            </a:solidFill>
          </a:ln>
          <a:effectLst/>
        </p:spPr>
        <p:txBody>
          <a:bodyPr/>
          <a:lstStyle/>
          <a:p>
            <a:pPr lvl="0"/>
            <a:endParaRPr lang="en-US" noProof="0" dirty="0"/>
          </a:p>
        </p:txBody>
      </p:sp>
      <p:sp>
        <p:nvSpPr>
          <p:cNvPr id="24" name="Picture Placeholder 4"/>
          <p:cNvSpPr>
            <a:spLocks noGrp="1"/>
          </p:cNvSpPr>
          <p:nvPr>
            <p:ph type="pic" sz="quarter" idx="13"/>
          </p:nvPr>
        </p:nvSpPr>
        <p:spPr>
          <a:xfrm>
            <a:off x="7518400" y="2895600"/>
            <a:ext cx="3556000" cy="1371600"/>
          </a:xfrm>
          <a:ln w="12700">
            <a:solidFill>
              <a:schemeClr val="bg1"/>
            </a:solidFill>
          </a:ln>
          <a:effectLst/>
        </p:spPr>
        <p:txBody>
          <a:bodyPr/>
          <a:lstStyle/>
          <a:p>
            <a:pPr lvl="0"/>
            <a:endParaRPr lang="en-US" noProof="0" dirty="0"/>
          </a:p>
        </p:txBody>
      </p:sp>
      <p:sp>
        <p:nvSpPr>
          <p:cNvPr id="26" name="Picture Placeholder 4"/>
          <p:cNvSpPr>
            <a:spLocks noGrp="1"/>
          </p:cNvSpPr>
          <p:nvPr>
            <p:ph type="pic" sz="quarter" idx="14"/>
          </p:nvPr>
        </p:nvSpPr>
        <p:spPr>
          <a:xfrm>
            <a:off x="7518400" y="4648200"/>
            <a:ext cx="3556000" cy="1371600"/>
          </a:xfrm>
          <a:ln w="12700">
            <a:solidFill>
              <a:schemeClr val="bg1"/>
            </a:solidFill>
          </a:ln>
          <a:effectLst/>
        </p:spPr>
        <p:txBody>
          <a:bodyPr/>
          <a:lstStyle/>
          <a:p>
            <a:pPr lvl="0"/>
            <a:endParaRPr lang="en-US" noProof="0" dirty="0"/>
          </a:p>
        </p:txBody>
      </p:sp>
      <p:sp>
        <p:nvSpPr>
          <p:cNvPr id="14" name="Slide Number Placeholder 5"/>
          <p:cNvSpPr>
            <a:spLocks noGrp="1"/>
          </p:cNvSpPr>
          <p:nvPr>
            <p:ph type="sldNum" sz="quarter" idx="15"/>
          </p:nvPr>
        </p:nvSpPr>
        <p:spPr/>
        <p:txBody>
          <a:bodyPr/>
          <a:lstStyle>
            <a:lvl1pPr>
              <a:defRPr/>
            </a:lvl1pPr>
          </a:lstStyle>
          <a:p>
            <a:fld id="{B2F95292-BD30-4DB4-9451-63E61FE1399F}" type="slidenum">
              <a:rPr lang="en-US" altLang="en-US"/>
              <a:pPr/>
              <a:t>‹#›</a:t>
            </a:fld>
            <a:endParaRPr lang="en-US" altLang="en-US" dirty="0"/>
          </a:p>
        </p:txBody>
      </p:sp>
    </p:spTree>
    <p:extLst>
      <p:ext uri="{BB962C8B-B14F-4D97-AF65-F5344CB8AC3E}">
        <p14:creationId xmlns:p14="http://schemas.microsoft.com/office/powerpoint/2010/main" val="2934512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Column_picture_text">
    <p:spTree>
      <p:nvGrpSpPr>
        <p:cNvPr id="1" name=""/>
        <p:cNvGrpSpPr/>
        <p:nvPr/>
      </p:nvGrpSpPr>
      <p:grpSpPr>
        <a:xfrm>
          <a:off x="0" y="0"/>
          <a:ext cx="0" cy="0"/>
          <a:chOff x="0" y="0"/>
          <a:chExt cx="0" cy="0"/>
        </a:xfrm>
      </p:grpSpPr>
      <p:cxnSp>
        <p:nvCxnSpPr>
          <p:cNvPr id="7" name="Straight Connector 6"/>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8" name="Oval 7"/>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9" name="Rectangle 8"/>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Rectangle 9"/>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p:nvPr userDrawn="1"/>
        </p:nvSpPr>
        <p:spPr>
          <a:xfrm>
            <a:off x="6096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p:nvPr userDrawn="1"/>
        </p:nvSpPr>
        <p:spPr>
          <a:xfrm>
            <a:off x="4978400" y="995363"/>
            <a:ext cx="39624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556000" cy="1371600"/>
          </a:xfrm>
          <a:ln w="12700">
            <a:solidFill>
              <a:schemeClr val="bg1"/>
            </a:solidFill>
          </a:ln>
          <a:effectLst/>
        </p:spPr>
        <p:txBody>
          <a:bodyPr/>
          <a:lstStyle/>
          <a:p>
            <a:pPr lvl="0"/>
            <a:endParaRPr lang="en-US" noProof="0" dirty="0"/>
          </a:p>
        </p:txBody>
      </p:sp>
      <p:sp>
        <p:nvSpPr>
          <p:cNvPr id="23" name="Content Placeholder 2"/>
          <p:cNvSpPr>
            <a:spLocks noGrp="1"/>
          </p:cNvSpPr>
          <p:nvPr>
            <p:ph idx="13"/>
          </p:nvPr>
        </p:nvSpPr>
        <p:spPr>
          <a:xfrm>
            <a:off x="4978400" y="2824482"/>
            <a:ext cx="39624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4" name="Picture Placeholder 4"/>
          <p:cNvSpPr>
            <a:spLocks noGrp="1"/>
          </p:cNvSpPr>
          <p:nvPr>
            <p:ph type="pic" sz="quarter" idx="14"/>
          </p:nvPr>
        </p:nvSpPr>
        <p:spPr>
          <a:xfrm>
            <a:off x="5181600" y="1148081"/>
            <a:ext cx="3556000" cy="1371600"/>
          </a:xfrm>
          <a:ln w="12700">
            <a:solidFill>
              <a:schemeClr val="bg1"/>
            </a:solidFill>
          </a:ln>
          <a:effectLst/>
        </p:spPr>
        <p:txBody>
          <a:bodyPr/>
          <a:lstStyle/>
          <a:p>
            <a:pPr lvl="0"/>
            <a:endParaRPr lang="en-US" noProof="0" dirty="0"/>
          </a:p>
        </p:txBody>
      </p:sp>
      <p:sp>
        <p:nvSpPr>
          <p:cNvPr id="13" name="Slide Number Placeholder 5"/>
          <p:cNvSpPr>
            <a:spLocks noGrp="1"/>
          </p:cNvSpPr>
          <p:nvPr>
            <p:ph type="sldNum" sz="quarter" idx="15"/>
          </p:nvPr>
        </p:nvSpPr>
        <p:spPr/>
        <p:txBody>
          <a:bodyPr/>
          <a:lstStyle>
            <a:lvl1pPr>
              <a:defRPr/>
            </a:lvl1pPr>
          </a:lstStyle>
          <a:p>
            <a:fld id="{23533FEE-6023-42EC-AC47-51B130D06E63}" type="slidenum">
              <a:rPr lang="en-US" altLang="en-US"/>
              <a:pPr/>
              <a:t>‹#›</a:t>
            </a:fld>
            <a:endParaRPr lang="en-US" altLang="en-US" dirty="0"/>
          </a:p>
        </p:txBody>
      </p:sp>
    </p:spTree>
    <p:extLst>
      <p:ext uri="{BB962C8B-B14F-4D97-AF65-F5344CB8AC3E}">
        <p14:creationId xmlns:p14="http://schemas.microsoft.com/office/powerpoint/2010/main" val="4125952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Column_picture_text">
    <p:spTree>
      <p:nvGrpSpPr>
        <p:cNvPr id="1" name=""/>
        <p:cNvGrpSpPr/>
        <p:nvPr/>
      </p:nvGrpSpPr>
      <p:grpSpPr>
        <a:xfrm>
          <a:off x="0" y="0"/>
          <a:ext cx="0" cy="0"/>
          <a:chOff x="0" y="0"/>
          <a:chExt cx="0" cy="0"/>
        </a:xfrm>
      </p:grpSpPr>
      <p:cxnSp>
        <p:nvCxnSpPr>
          <p:cNvPr id="9" name="Straight Connector 8"/>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1" name="Rectangle 10"/>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2" name="Rectangle 11"/>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3" name="Rectangle 12"/>
          <p:cNvSpPr/>
          <p:nvPr userDrawn="1"/>
        </p:nvSpPr>
        <p:spPr>
          <a:xfrm>
            <a:off x="6096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4" name="Rectangle 13"/>
          <p:cNvSpPr/>
          <p:nvPr userDrawn="1"/>
        </p:nvSpPr>
        <p:spPr>
          <a:xfrm>
            <a:off x="4470400" y="990600"/>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5" name="Rectangle 14"/>
          <p:cNvSpPr/>
          <p:nvPr userDrawn="1"/>
        </p:nvSpPr>
        <p:spPr>
          <a:xfrm>
            <a:off x="8331200" y="995363"/>
            <a:ext cx="3556000" cy="1676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2824482"/>
            <a:ext cx="3556000" cy="3271518"/>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Picture Placeholder 4"/>
          <p:cNvSpPr>
            <a:spLocks noGrp="1"/>
          </p:cNvSpPr>
          <p:nvPr>
            <p:ph type="pic" sz="quarter" idx="11"/>
          </p:nvPr>
        </p:nvSpPr>
        <p:spPr>
          <a:xfrm>
            <a:off x="812800" y="1148081"/>
            <a:ext cx="3149600" cy="1371600"/>
          </a:xfrm>
          <a:ln w="12700">
            <a:solidFill>
              <a:schemeClr val="bg1"/>
            </a:solidFill>
          </a:ln>
          <a:effectLst/>
        </p:spPr>
        <p:txBody>
          <a:bodyPr/>
          <a:lstStyle/>
          <a:p>
            <a:pPr lvl="0"/>
            <a:endParaRPr lang="en-US" noProof="0" dirty="0"/>
          </a:p>
        </p:txBody>
      </p:sp>
      <p:sp>
        <p:nvSpPr>
          <p:cNvPr id="17" name="Picture Placeholder 4"/>
          <p:cNvSpPr>
            <a:spLocks noGrp="1"/>
          </p:cNvSpPr>
          <p:nvPr>
            <p:ph type="pic" sz="quarter" idx="14"/>
          </p:nvPr>
        </p:nvSpPr>
        <p:spPr>
          <a:xfrm>
            <a:off x="4673600" y="1143000"/>
            <a:ext cx="3149600" cy="1371600"/>
          </a:xfrm>
          <a:ln w="12700">
            <a:solidFill>
              <a:schemeClr val="bg1"/>
            </a:solidFill>
          </a:ln>
          <a:effectLst/>
        </p:spPr>
        <p:txBody>
          <a:bodyPr/>
          <a:lstStyle/>
          <a:p>
            <a:pPr lvl="0"/>
            <a:endParaRPr lang="en-US" noProof="0" dirty="0"/>
          </a:p>
        </p:txBody>
      </p:sp>
      <p:sp>
        <p:nvSpPr>
          <p:cNvPr id="20" name="Picture Placeholder 4"/>
          <p:cNvSpPr>
            <a:spLocks noGrp="1"/>
          </p:cNvSpPr>
          <p:nvPr>
            <p:ph type="pic" sz="quarter" idx="16"/>
          </p:nvPr>
        </p:nvSpPr>
        <p:spPr>
          <a:xfrm>
            <a:off x="8534400" y="1148080"/>
            <a:ext cx="3149600" cy="1371600"/>
          </a:xfrm>
          <a:ln w="12700">
            <a:solidFill>
              <a:schemeClr val="bg1"/>
            </a:solidFill>
          </a:ln>
          <a:effectLst/>
        </p:spPr>
        <p:txBody>
          <a:bodyPr/>
          <a:lstStyle/>
          <a:p>
            <a:pPr lvl="0"/>
            <a:endParaRPr lang="en-US" noProof="0" dirty="0"/>
          </a:p>
        </p:txBody>
      </p:sp>
      <p:sp>
        <p:nvSpPr>
          <p:cNvPr id="21" name="Content Placeholder 2"/>
          <p:cNvSpPr>
            <a:spLocks noGrp="1"/>
          </p:cNvSpPr>
          <p:nvPr>
            <p:ph idx="17"/>
          </p:nvPr>
        </p:nvSpPr>
        <p:spPr>
          <a:xfrm>
            <a:off x="4470400" y="2824483"/>
            <a:ext cx="3556000" cy="327151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22" name="Content Placeholder 2"/>
          <p:cNvSpPr>
            <a:spLocks noGrp="1"/>
          </p:cNvSpPr>
          <p:nvPr>
            <p:ph idx="18"/>
          </p:nvPr>
        </p:nvSpPr>
        <p:spPr>
          <a:xfrm>
            <a:off x="8331200" y="2819403"/>
            <a:ext cx="3556000" cy="3276599"/>
          </a:xfrm>
        </p:spPr>
        <p:txBody>
          <a:bodyPr/>
          <a:lstStyle>
            <a:lvl1pPr>
              <a:defRPr sz="1600"/>
            </a:lvl1pPr>
            <a:lvl2pPr>
              <a:defRPr sz="1400"/>
            </a:lvl2pPr>
            <a:lvl3pPr>
              <a:defRPr sz="1200">
                <a:solidFill>
                  <a:srgbClr val="EA5E2F"/>
                </a:solidFill>
              </a:defRPr>
            </a:lvl3pPr>
            <a:lvl4pPr>
              <a:defRPr sz="1000"/>
            </a:lvl4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6" name="Slide Number Placeholder 5"/>
          <p:cNvSpPr>
            <a:spLocks noGrp="1"/>
          </p:cNvSpPr>
          <p:nvPr>
            <p:ph type="sldNum" sz="quarter" idx="19"/>
          </p:nvPr>
        </p:nvSpPr>
        <p:spPr/>
        <p:txBody>
          <a:bodyPr/>
          <a:lstStyle>
            <a:lvl1pPr>
              <a:defRPr/>
            </a:lvl1pPr>
          </a:lstStyle>
          <a:p>
            <a:fld id="{81069BE9-6237-4586-904C-84B17ACD5E3A}" type="slidenum">
              <a:rPr lang="en-US" altLang="en-US"/>
              <a:pPr/>
              <a:t>‹#›</a:t>
            </a:fld>
            <a:endParaRPr lang="en-US" altLang="en-US" dirty="0"/>
          </a:p>
        </p:txBody>
      </p:sp>
    </p:spTree>
    <p:extLst>
      <p:ext uri="{BB962C8B-B14F-4D97-AF65-F5344CB8AC3E}">
        <p14:creationId xmlns:p14="http://schemas.microsoft.com/office/powerpoint/2010/main" val="36116295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_large image">
    <p:spTree>
      <p:nvGrpSpPr>
        <p:cNvPr id="1" name=""/>
        <p:cNvGrpSpPr/>
        <p:nvPr/>
      </p:nvGrpSpPr>
      <p:grpSpPr>
        <a:xfrm>
          <a:off x="0" y="0"/>
          <a:ext cx="0" cy="0"/>
          <a:chOff x="0" y="0"/>
          <a:chExt cx="0" cy="0"/>
        </a:xfrm>
      </p:grpSpPr>
      <p:cxnSp>
        <p:nvCxnSpPr>
          <p:cNvPr id="4" name="Straight Connector 3"/>
          <p:cNvCxnSpPr/>
          <p:nvPr userDrawn="1"/>
        </p:nvCxnSpPr>
        <p:spPr>
          <a:xfrm>
            <a:off x="508000" y="381000"/>
            <a:ext cx="0" cy="5715000"/>
          </a:xfrm>
          <a:prstGeom prst="line">
            <a:avLst/>
          </a:prstGeom>
          <a:ln w="9525" cmpd="sng">
            <a:solidFill>
              <a:srgbClr val="EA5E2F"/>
            </a:solidFill>
          </a:ln>
          <a:effectLst/>
        </p:spPr>
        <p:style>
          <a:lnRef idx="2">
            <a:schemeClr val="accent1"/>
          </a:lnRef>
          <a:fillRef idx="0">
            <a:schemeClr val="accent1"/>
          </a:fillRef>
          <a:effectRef idx="1">
            <a:schemeClr val="accent1"/>
          </a:effectRef>
          <a:fontRef idx="minor">
            <a:schemeClr val="tx1"/>
          </a:fontRef>
        </p:style>
      </p:cxnSp>
      <p:sp>
        <p:nvSpPr>
          <p:cNvPr id="5" name="Oval 4"/>
          <p:cNvSpPr/>
          <p:nvPr userDrawn="1"/>
        </p:nvSpPr>
        <p:spPr>
          <a:xfrm>
            <a:off x="406400" y="152400"/>
            <a:ext cx="609600" cy="457200"/>
          </a:xfrm>
          <a:prstGeom prst="ellipse">
            <a:avLst/>
          </a:prstGeom>
          <a:solidFill>
            <a:schemeClr val="bg1"/>
          </a:solidFill>
          <a:ln>
            <a:solidFill>
              <a:srgbClr val="EA5E2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6" name="Rectangle 5"/>
          <p:cNvSpPr>
            <a:spLocks noChangeAspect="1"/>
          </p:cNvSpPr>
          <p:nvPr userDrawn="1"/>
        </p:nvSpPr>
        <p:spPr>
          <a:xfrm>
            <a:off x="609600" y="228600"/>
            <a:ext cx="20320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7" name="Rectangle 6"/>
          <p:cNvSpPr>
            <a:spLocks noChangeAspect="1"/>
          </p:cNvSpPr>
          <p:nvPr userDrawn="1"/>
        </p:nvSpPr>
        <p:spPr>
          <a:xfrm>
            <a:off x="0" y="6324600"/>
            <a:ext cx="12192000" cy="5334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2" name="Title 1"/>
          <p:cNvSpPr>
            <a:spLocks noGrp="1"/>
          </p:cNvSpPr>
          <p:nvPr>
            <p:ph type="title"/>
          </p:nvPr>
        </p:nvSpPr>
        <p:spPr/>
        <p:txBody>
          <a:bodyPr/>
          <a:lstStyle>
            <a:lvl1pPr>
              <a:defRPr/>
            </a:lvl1pPr>
          </a:lstStyle>
          <a:p>
            <a:r>
              <a:rPr lang="en-US" dirty="0"/>
              <a:t>Click to edit Master title style</a:t>
            </a:r>
          </a:p>
        </p:txBody>
      </p:sp>
      <p:sp>
        <p:nvSpPr>
          <p:cNvPr id="8" name="Picture Placeholder 7"/>
          <p:cNvSpPr>
            <a:spLocks noGrp="1"/>
          </p:cNvSpPr>
          <p:nvPr>
            <p:ph type="pic" sz="quarter" idx="11"/>
          </p:nvPr>
        </p:nvSpPr>
        <p:spPr>
          <a:xfrm>
            <a:off x="609600" y="1295400"/>
            <a:ext cx="10972800" cy="4800600"/>
          </a:xfrm>
        </p:spPr>
        <p:txBody>
          <a:bodyPr/>
          <a:lstStyle/>
          <a:p>
            <a:pPr lvl="0"/>
            <a:endParaRPr lang="en-US" noProof="0" dirty="0"/>
          </a:p>
        </p:txBody>
      </p:sp>
      <p:sp>
        <p:nvSpPr>
          <p:cNvPr id="9" name="Slide Number Placeholder 5"/>
          <p:cNvSpPr>
            <a:spLocks noGrp="1"/>
          </p:cNvSpPr>
          <p:nvPr>
            <p:ph type="sldNum" sz="quarter" idx="12"/>
          </p:nvPr>
        </p:nvSpPr>
        <p:spPr/>
        <p:txBody>
          <a:bodyPr/>
          <a:lstStyle>
            <a:lvl1pPr>
              <a:defRPr/>
            </a:lvl1pPr>
          </a:lstStyle>
          <a:p>
            <a:fld id="{F43EDBDB-EA5D-4B5F-9676-19D34277065C}" type="slidenum">
              <a:rPr lang="en-US" altLang="en-US"/>
              <a:pPr/>
              <a:t>‹#›</a:t>
            </a:fld>
            <a:endParaRPr lang="en-US" altLang="en-US" dirty="0"/>
          </a:p>
        </p:txBody>
      </p:sp>
    </p:spTree>
    <p:extLst>
      <p:ext uri="{BB962C8B-B14F-4D97-AF65-F5344CB8AC3E}">
        <p14:creationId xmlns:p14="http://schemas.microsoft.com/office/powerpoint/2010/main" val="3852109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641600" y="304800"/>
            <a:ext cx="6908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33600"/>
            <a:ext cx="7823200" cy="38862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900096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lvl1pPr>
          </a:lstStyle>
          <a:p>
            <a:r>
              <a:rPr lang="en-US" dirty="0"/>
              <a:t>Click to edit Master title style</a:t>
            </a:r>
          </a:p>
        </p:txBody>
      </p:sp>
      <p:sp>
        <p:nvSpPr>
          <p:cNvPr id="3" name="Content Placeholder 2"/>
          <p:cNvSpPr>
            <a:spLocks noGrp="1"/>
          </p:cNvSpPr>
          <p:nvPr>
            <p:ph idx="1"/>
          </p:nvPr>
        </p:nvSpPr>
        <p:spPr>
          <a:xfrm>
            <a:off x="609600" y="2362203"/>
            <a:ext cx="10972800" cy="3763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3"/>
          </p:nvPr>
        </p:nvSpPr>
        <p:spPr>
          <a:xfrm>
            <a:off x="609600" y="1524003"/>
            <a:ext cx="10972800" cy="761999"/>
          </a:xfrm>
        </p:spPr>
        <p:txBody>
          <a:bodyPr>
            <a:normAutofit/>
          </a:bodyPr>
          <a:lstStyle>
            <a:lvl1pPr marL="1588" indent="-1588">
              <a:buNone/>
              <a:defRPr sz="2000"/>
            </a:lvl1pPr>
          </a:lstStyle>
          <a:p>
            <a:pPr lvl="0"/>
            <a:endParaRPr lang="en-US" dirty="0"/>
          </a:p>
        </p:txBody>
      </p:sp>
      <p:sp>
        <p:nvSpPr>
          <p:cNvPr id="5" name="Slide Number Placeholder 5"/>
          <p:cNvSpPr>
            <a:spLocks noGrp="1"/>
          </p:cNvSpPr>
          <p:nvPr>
            <p:ph type="sldNum" sz="quarter" idx="14"/>
          </p:nvPr>
        </p:nvSpPr>
        <p:spPr/>
        <p:txBody>
          <a:bodyPr/>
          <a:lstStyle>
            <a:lvl1pPr>
              <a:defRPr/>
            </a:lvl1pPr>
          </a:lstStyle>
          <a:p>
            <a:fld id="{E25F6DF3-4296-4767-AD14-F66CE4B086A0}" type="slidenum">
              <a:rPr lang="en-US" altLang="en-US"/>
              <a:pPr/>
              <a:t>‹#›</a:t>
            </a:fld>
            <a:endParaRPr lang="en-US" altLang="en-US" dirty="0"/>
          </a:p>
        </p:txBody>
      </p:sp>
    </p:spTree>
    <p:extLst>
      <p:ext uri="{BB962C8B-B14F-4D97-AF65-F5344CB8AC3E}">
        <p14:creationId xmlns:p14="http://schemas.microsoft.com/office/powerpoint/2010/main" val="42605750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fld id="{4BE7D290-3F41-4C98-9161-D9044CADA71F}" type="slidenum">
              <a:rPr lang="en-US" altLang="en-US"/>
              <a:pPr/>
              <a:t>‹#›</a:t>
            </a:fld>
            <a:endParaRPr lang="en-US" altLang="en-US" dirty="0"/>
          </a:p>
        </p:txBody>
      </p:sp>
    </p:spTree>
    <p:extLst>
      <p:ext uri="{BB962C8B-B14F-4D97-AF65-F5344CB8AC3E}">
        <p14:creationId xmlns:p14="http://schemas.microsoft.com/office/powerpoint/2010/main" val="4007902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3C7079CB-6C4B-4EE8-A145-BCEF924AD908}" type="slidenum">
              <a:rPr lang="en-US" altLang="en-US"/>
              <a:pPr/>
              <a:t>‹#›</a:t>
            </a:fld>
            <a:endParaRPr lang="en-US" altLang="en-US" dirty="0"/>
          </a:p>
        </p:txBody>
      </p:sp>
    </p:spTree>
    <p:extLst>
      <p:ext uri="{BB962C8B-B14F-4D97-AF65-F5344CB8AC3E}">
        <p14:creationId xmlns:p14="http://schemas.microsoft.com/office/powerpoint/2010/main" val="40860995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Slide Number Placeholder 5"/>
          <p:cNvSpPr>
            <a:spLocks noGrp="1"/>
          </p:cNvSpPr>
          <p:nvPr>
            <p:ph type="sldNum" sz="quarter" idx="10"/>
          </p:nvPr>
        </p:nvSpPr>
        <p:spPr/>
        <p:txBody>
          <a:bodyPr/>
          <a:lstStyle>
            <a:lvl1pPr>
              <a:defRPr/>
            </a:lvl1pPr>
          </a:lstStyle>
          <a:p>
            <a:fld id="{67C9F509-7014-42DD-A5FA-F597BF948770}" type="slidenum">
              <a:rPr lang="en-US" altLang="en-US"/>
              <a:pPr/>
              <a:t>‹#›</a:t>
            </a:fld>
            <a:endParaRPr lang="en-US" altLang="en-US" dirty="0"/>
          </a:p>
        </p:txBody>
      </p:sp>
    </p:spTree>
    <p:extLst>
      <p:ext uri="{BB962C8B-B14F-4D97-AF65-F5344CB8AC3E}">
        <p14:creationId xmlns:p14="http://schemas.microsoft.com/office/powerpoint/2010/main" val="7418673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F91B2340-1A82-425F-950A-F341CB9AEB81}" type="slidenum">
              <a:rPr lang="en-US" altLang="en-US"/>
              <a:pPr/>
              <a:t>‹#›</a:t>
            </a:fld>
            <a:endParaRPr lang="en-US" altLang="en-US" dirty="0"/>
          </a:p>
        </p:txBody>
      </p:sp>
    </p:spTree>
    <p:extLst>
      <p:ext uri="{BB962C8B-B14F-4D97-AF65-F5344CB8AC3E}">
        <p14:creationId xmlns:p14="http://schemas.microsoft.com/office/powerpoint/2010/main" val="3533840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fld id="{CBB6C29C-B04C-4FDA-A371-AC727D2FEDB1}" type="slidenum">
              <a:rPr lang="en-US" altLang="en-US"/>
              <a:pPr/>
              <a:t>‹#›</a:t>
            </a:fld>
            <a:endParaRPr lang="en-US" altLang="en-US" dirty="0"/>
          </a:p>
        </p:txBody>
      </p:sp>
    </p:spTree>
    <p:extLst>
      <p:ext uri="{BB962C8B-B14F-4D97-AF65-F5344CB8AC3E}">
        <p14:creationId xmlns:p14="http://schemas.microsoft.com/office/powerpoint/2010/main" val="40796036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208868" y="304800"/>
            <a:ext cx="57742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54775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946401" y="304800"/>
            <a:ext cx="607906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49488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2" name="Picture 4"/>
          <p:cNvPicPr>
            <a:picLocks noChangeAspect="1"/>
          </p:cNvPicPr>
          <p:nvPr userDrawn="1"/>
        </p:nvPicPr>
        <p:blipFill>
          <a:blip r:embed="rId2">
            <a:extLst>
              <a:ext uri="{28A0092B-C50C-407E-A947-70E740481C1C}">
                <a14:useLocalDpi xmlns:a14="http://schemas.microsoft.com/office/drawing/2010/main"/>
              </a:ext>
            </a:extLst>
          </a:blip>
          <a:srcRect/>
          <a:stretch>
            <a:fillRect/>
          </a:stretch>
        </p:blipFill>
        <p:spPr bwMode="auto">
          <a:xfrm>
            <a:off x="2336800" y="304800"/>
            <a:ext cx="768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4" name="Picture 7"/>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452962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2887135" y="304800"/>
            <a:ext cx="64177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5911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08200"/>
            <a:ext cx="7823200" cy="3911600"/>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352800" y="304800"/>
            <a:ext cx="589280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28169776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Rectangle 1"/>
          <p:cNvSpPr/>
          <p:nvPr userDrawn="1"/>
        </p:nvSpPr>
        <p:spPr>
          <a:xfrm>
            <a:off x="0" y="1905000"/>
            <a:ext cx="12192000" cy="4953000"/>
          </a:xfrm>
          <a:prstGeom prst="rect">
            <a:avLst/>
          </a:prstGeom>
          <a:solidFill>
            <a:srgbClr val="E6E7E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pic>
        <p:nvPicPr>
          <p:cNvPr id="3" name="Picture 6"/>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2133600" y="2116138"/>
            <a:ext cx="7823200" cy="3897312"/>
          </a:xfrm>
          <a:prstGeom prst="rect">
            <a:avLst/>
          </a:prstGeom>
          <a:noFill/>
          <a:ln w="190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3860800" y="304800"/>
            <a:ext cx="4588933"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
          <p:cNvSpPr txBox="1">
            <a:spLocks noChangeArrowheads="1"/>
          </p:cNvSpPr>
          <p:nvPr userDrawn="1"/>
        </p:nvSpPr>
        <p:spPr bwMode="auto">
          <a:xfrm>
            <a:off x="0" y="6356351"/>
            <a:ext cx="12192000" cy="1846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eaLnBrk="0" hangingPunct="0">
              <a:defRPr sz="2400">
                <a:solidFill>
                  <a:schemeClr val="tx1"/>
                </a:solidFill>
                <a:latin typeface="Arial" panose="020B0604020202020204" pitchFamily="34" charset="0"/>
                <a:ea typeface="ヒラギノ角ゴ Pro W3" charset="-128"/>
              </a:defRPr>
            </a:lvl1pPr>
            <a:lvl2pPr marL="742950" indent="-285750" eaLnBrk="0" hangingPunct="0">
              <a:defRPr sz="2400">
                <a:solidFill>
                  <a:schemeClr val="tx1"/>
                </a:solidFill>
                <a:latin typeface="Arial" panose="020B0604020202020204" pitchFamily="34" charset="0"/>
                <a:ea typeface="ヒラギノ角ゴ Pro W3" charset="-128"/>
              </a:defRPr>
            </a:lvl2pPr>
            <a:lvl3pPr marL="1143000" indent="-228600" eaLnBrk="0" hangingPunct="0">
              <a:defRPr sz="2400">
                <a:solidFill>
                  <a:schemeClr val="tx1"/>
                </a:solidFill>
                <a:latin typeface="Arial" panose="020B0604020202020204" pitchFamily="34" charset="0"/>
                <a:ea typeface="ヒラギノ角ゴ Pro W3" charset="-128"/>
              </a:defRPr>
            </a:lvl3pPr>
            <a:lvl4pPr marL="1600200" indent="-228600" eaLnBrk="0" hangingPunct="0">
              <a:defRPr sz="2400">
                <a:solidFill>
                  <a:schemeClr val="tx1"/>
                </a:solidFill>
                <a:latin typeface="Arial" panose="020B0604020202020204" pitchFamily="34" charset="0"/>
                <a:ea typeface="ヒラギノ角ゴ Pro W3" charset="-128"/>
              </a:defRPr>
            </a:lvl4pPr>
            <a:lvl5pPr marL="2057400" indent="-228600" eaLnBrk="0" hangingPunct="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algn="ctr" eaLnBrk="1" hangingPunct="1">
              <a:spcBef>
                <a:spcPct val="50000"/>
              </a:spcBef>
            </a:pPr>
            <a:r>
              <a:rPr lang="en-US" altLang="en-US" sz="600" dirty="0">
                <a:solidFill>
                  <a:schemeClr val="bg1"/>
                </a:solidFill>
                <a:cs typeface="Arial" panose="020B0604020202020204" pitchFamily="34" charset="0"/>
              </a:rPr>
              <a:t>© Copyright 2017 by the National Restaurant Association Educational Foundation (NRAEF). All rights reserved.</a:t>
            </a:r>
          </a:p>
        </p:txBody>
      </p:sp>
    </p:spTree>
    <p:extLst>
      <p:ext uri="{BB962C8B-B14F-4D97-AF65-F5344CB8AC3E}">
        <p14:creationId xmlns:p14="http://schemas.microsoft.com/office/powerpoint/2010/main" val="170437433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487362"/>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Text Placeholder 2"/>
          <p:cNvSpPr>
            <a:spLocks noGrp="1"/>
          </p:cNvSpPr>
          <p:nvPr>
            <p:ph type="body" idx="1"/>
          </p:nvPr>
        </p:nvSpPr>
        <p:spPr bwMode="auto">
          <a:xfrm>
            <a:off x="609600" y="1295400"/>
            <a:ext cx="10972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4EC1B4"/>
                </a:solidFill>
                <a:latin typeface="Helvetica Neue Medium" charset="0"/>
              </a:defRPr>
            </a:lvl1pPr>
          </a:lstStyle>
          <a:p>
            <a:fld id="{A330524E-6584-4237-86F4-4CE9CB6604A5}" type="slidenum">
              <a:rPr lang="en-US" altLang="en-US"/>
              <a:pPr/>
              <a:t>‹#›</a:t>
            </a:fld>
            <a:endParaRPr lang="en-US" altLang="en-US" dirty="0"/>
          </a:p>
        </p:txBody>
      </p:sp>
    </p:spTree>
    <p:extLst>
      <p:ext uri="{BB962C8B-B14F-4D97-AF65-F5344CB8AC3E}">
        <p14:creationId xmlns:p14="http://schemas.microsoft.com/office/powerpoint/2010/main" val="2478373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Lst>
  <p:hf hdr="0"/>
  <p:txStyles>
    <p:titleStyle>
      <a:lvl1pPr algn="l" rtl="0" eaLnBrk="0" fontAlgn="base" hangingPunct="0">
        <a:lnSpc>
          <a:spcPct val="50000"/>
        </a:lnSpc>
        <a:spcBef>
          <a:spcPct val="0"/>
        </a:spcBef>
        <a:spcAft>
          <a:spcPct val="0"/>
        </a:spcAft>
        <a:defRPr sz="1600" kern="1200" cap="all">
          <a:solidFill>
            <a:srgbClr val="EA5E2F"/>
          </a:solidFill>
          <a:latin typeface="Helvetica Neue Medium"/>
          <a:ea typeface="ヒラギノ角ゴ Pro W3" charset="0"/>
          <a:cs typeface="Arial" pitchFamily="34" charset="0"/>
        </a:defRPr>
      </a:lvl1pPr>
      <a:lvl2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2pPr>
      <a:lvl3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3pPr>
      <a:lvl4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4pPr>
      <a:lvl5pPr algn="l" rtl="0" eaLnBrk="0" fontAlgn="base" hangingPunct="0">
        <a:lnSpc>
          <a:spcPct val="50000"/>
        </a:lnSpc>
        <a:spcBef>
          <a:spcPct val="0"/>
        </a:spcBef>
        <a:spcAft>
          <a:spcPct val="0"/>
        </a:spcAft>
        <a:defRPr sz="1600">
          <a:solidFill>
            <a:srgbClr val="EA5E2F"/>
          </a:solidFill>
          <a:latin typeface="Helvetica Neue Medium" charset="0"/>
          <a:ea typeface="ヒラギノ角ゴ Pro W3" charset="0"/>
          <a:cs typeface="Arial" charset="0"/>
        </a:defRPr>
      </a:lvl5pPr>
      <a:lvl6pPr marL="457189" algn="ctr" rtl="0" fontAlgn="base">
        <a:spcBef>
          <a:spcPct val="0"/>
        </a:spcBef>
        <a:spcAft>
          <a:spcPct val="0"/>
        </a:spcAft>
        <a:defRPr sz="4000" b="1">
          <a:solidFill>
            <a:srgbClr val="FF6600"/>
          </a:solidFill>
          <a:latin typeface="Arial" charset="0"/>
          <a:cs typeface="Arial" charset="0"/>
        </a:defRPr>
      </a:lvl6pPr>
      <a:lvl7pPr marL="914377" algn="ctr" rtl="0" fontAlgn="base">
        <a:spcBef>
          <a:spcPct val="0"/>
        </a:spcBef>
        <a:spcAft>
          <a:spcPct val="0"/>
        </a:spcAft>
        <a:defRPr sz="4000" b="1">
          <a:solidFill>
            <a:srgbClr val="FF6600"/>
          </a:solidFill>
          <a:latin typeface="Arial" charset="0"/>
          <a:cs typeface="Arial" charset="0"/>
        </a:defRPr>
      </a:lvl7pPr>
      <a:lvl8pPr marL="1371566" algn="ctr" rtl="0" fontAlgn="base">
        <a:spcBef>
          <a:spcPct val="0"/>
        </a:spcBef>
        <a:spcAft>
          <a:spcPct val="0"/>
        </a:spcAft>
        <a:defRPr sz="4000" b="1">
          <a:solidFill>
            <a:srgbClr val="FF6600"/>
          </a:solidFill>
          <a:latin typeface="Arial" charset="0"/>
          <a:cs typeface="Arial" charset="0"/>
        </a:defRPr>
      </a:lvl8pPr>
      <a:lvl9pPr marL="1828754" algn="ctr" rtl="0" fontAlgn="base">
        <a:spcBef>
          <a:spcPct val="0"/>
        </a:spcBef>
        <a:spcAft>
          <a:spcPct val="0"/>
        </a:spcAft>
        <a:defRPr sz="4000" b="1">
          <a:solidFill>
            <a:srgbClr val="FF6600"/>
          </a:solidFill>
          <a:latin typeface="Arial" charset="0"/>
          <a:cs typeface="Arial" charset="0"/>
        </a:defRPr>
      </a:lvl9pPr>
    </p:titleStyle>
    <p:bodyStyle>
      <a:lvl1pPr marL="342891" indent="-342891" algn="l" rtl="0" eaLnBrk="0" fontAlgn="base" hangingPunct="0">
        <a:spcBef>
          <a:spcPct val="20000"/>
        </a:spcBef>
        <a:spcAft>
          <a:spcPct val="0"/>
        </a:spcAft>
        <a:buClr>
          <a:srgbClr val="EA5E2F"/>
        </a:buClr>
        <a:buFont typeface="Arial" panose="020B0604020202020204" pitchFamily="34" charset="0"/>
        <a:buChar char="•"/>
        <a:defRPr kern="1200">
          <a:solidFill>
            <a:schemeClr val="tx1"/>
          </a:solidFill>
          <a:latin typeface="Arial" pitchFamily="34" charset="0"/>
          <a:ea typeface="ヒラギノ角ゴ Pro W3" charset="0"/>
          <a:cs typeface="Arial" pitchFamily="34" charset="0"/>
        </a:defRPr>
      </a:lvl1pPr>
      <a:lvl2pPr marL="742932" indent="-285744" algn="l" rtl="0" eaLnBrk="0" fontAlgn="base" hangingPunct="0">
        <a:spcBef>
          <a:spcPct val="20000"/>
        </a:spcBef>
        <a:spcAft>
          <a:spcPct val="0"/>
        </a:spcAft>
        <a:buClr>
          <a:srgbClr val="EA5E2F"/>
        </a:buClr>
        <a:buFont typeface="Courier New" panose="02070309020205020404" pitchFamily="49" charset="0"/>
        <a:buChar char="o"/>
        <a:defRPr sz="1600" kern="1200">
          <a:solidFill>
            <a:schemeClr val="tx1"/>
          </a:solidFill>
          <a:latin typeface="Arial" pitchFamily="34" charset="0"/>
          <a:ea typeface="Arial" charset="0"/>
          <a:cs typeface="Arial" pitchFamily="34" charset="0"/>
        </a:defRPr>
      </a:lvl2pPr>
      <a:lvl3pPr marL="1142971" indent="-228594" algn="l" rtl="0" eaLnBrk="0" fontAlgn="base" hangingPunct="0">
        <a:spcBef>
          <a:spcPct val="20000"/>
        </a:spcBef>
        <a:spcAft>
          <a:spcPct val="0"/>
        </a:spcAft>
        <a:buClr>
          <a:srgbClr val="EA5E2F"/>
        </a:buClr>
        <a:buFont typeface="Wingdings" panose="05000000000000000000" pitchFamily="2" charset="2"/>
        <a:buChar char="§"/>
        <a:defRPr sz="1400" kern="1200">
          <a:solidFill>
            <a:schemeClr val="tx1"/>
          </a:solidFill>
          <a:latin typeface="Arial" pitchFamily="34" charset="0"/>
          <a:ea typeface="Arial" charset="0"/>
          <a:cs typeface="Arial" pitchFamily="34" charset="0"/>
        </a:defRPr>
      </a:lvl3pPr>
      <a:lvl4pPr marL="1600160" indent="-228594" algn="l" rtl="0" eaLnBrk="0" fontAlgn="base" hangingPunct="0">
        <a:spcBef>
          <a:spcPct val="20000"/>
        </a:spcBef>
        <a:spcAft>
          <a:spcPct val="0"/>
        </a:spcAft>
        <a:buClr>
          <a:srgbClr val="EA5E2F"/>
        </a:buClr>
        <a:buFont typeface="Arial" panose="020B0604020202020204" pitchFamily="34" charset="0"/>
        <a:buChar char="–"/>
        <a:defRPr sz="1200" kern="1200">
          <a:solidFill>
            <a:srgbClr val="EA5E2F"/>
          </a:solidFill>
          <a:latin typeface="Arial" pitchFamily="34" charset="0"/>
          <a:ea typeface="Arial" charset="0"/>
          <a:cs typeface="Arial" pitchFamily="34" charset="0"/>
        </a:defRPr>
      </a:lvl4pPr>
      <a:lvl5pPr marL="2057349" indent="-228594" algn="l" rtl="0" eaLnBrk="0" fontAlgn="base" hangingPunct="0">
        <a:spcBef>
          <a:spcPct val="20000"/>
        </a:spcBef>
        <a:spcAft>
          <a:spcPct val="0"/>
        </a:spcAft>
        <a:buClr>
          <a:srgbClr val="EA5E2F"/>
        </a:buClr>
        <a:buFont typeface="Arial" panose="020B0604020202020204" pitchFamily="34" charset="0"/>
        <a:buChar char="»"/>
        <a:defRPr sz="1000" kern="1200">
          <a:solidFill>
            <a:srgbClr val="EA5E2F"/>
          </a:solidFill>
          <a:latin typeface="Arial" pitchFamily="34" charset="0"/>
          <a:ea typeface="Arial" charset="0"/>
          <a:cs typeface="Arial" pitchFamily="34" charset="0"/>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5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55.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7.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7.xml"/><Relationship Id="rId1" Type="http://schemas.openxmlformats.org/officeDocument/2006/relationships/slideLayout" Target="../slideLayouts/slideLayout25.xml"/><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5.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notesSlide" Target="../notesSlides/notesSlide36.xml"/><Relationship Id="rId1" Type="http://schemas.openxmlformats.org/officeDocument/2006/relationships/slideLayout" Target="../slideLayouts/slideLayout23.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4.xml"/><Relationship Id="rId1" Type="http://schemas.openxmlformats.org/officeDocument/2006/relationships/slideLayout" Target="../slideLayouts/slideLayout23.xml"/><Relationship Id="rId4" Type="http://schemas.openxmlformats.org/officeDocument/2006/relationships/image" Target="../media/image73.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7.xml"/><Relationship Id="rId1" Type="http://schemas.openxmlformats.org/officeDocument/2006/relationships/slideLayout" Target="../slideLayouts/slideLayout25.xml"/><Relationship Id="rId4" Type="http://schemas.openxmlformats.org/officeDocument/2006/relationships/image" Target="../media/image76.jpeg"/></Relationships>
</file>

<file path=ppt/slides/_rels/slide4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8.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79.tiff"/><Relationship Id="rId2" Type="http://schemas.openxmlformats.org/officeDocument/2006/relationships/notesSlide" Target="../notesSlides/notesSlide51.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52.xml"/><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3" Type="http://schemas.openxmlformats.org/officeDocument/2006/relationships/image" Target="../media/image81.tiff"/><Relationship Id="rId2" Type="http://schemas.openxmlformats.org/officeDocument/2006/relationships/notesSlide" Target="../notesSlides/notesSlide53.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82.tiff"/><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3" Type="http://schemas.openxmlformats.org/officeDocument/2006/relationships/image" Target="../media/image84.tiff"/><Relationship Id="rId2" Type="http://schemas.openxmlformats.org/officeDocument/2006/relationships/notesSlide" Target="../notesSlides/notesSlide56.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6708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Grilling Food</a:t>
            </a:r>
          </a:p>
        </p:txBody>
      </p:sp>
      <p:sp>
        <p:nvSpPr>
          <p:cNvPr id="4" name="Text Placeholder 3"/>
          <p:cNvSpPr>
            <a:spLocks noGrp="1"/>
          </p:cNvSpPr>
          <p:nvPr>
            <p:ph idx="1"/>
          </p:nvPr>
        </p:nvSpPr>
        <p:spPr/>
        <p:txBody>
          <a:bodyPr>
            <a:normAutofit/>
          </a:bodyPr>
          <a:lstStyle/>
          <a:p>
            <a:pPr>
              <a:buAutoNum type="arabicPeriod"/>
            </a:pPr>
            <a:r>
              <a:rPr lang="en-US" dirty="0"/>
              <a:t>Clean and preheat grill</a:t>
            </a:r>
          </a:p>
          <a:p>
            <a:pPr lvl="1"/>
            <a:r>
              <a:rPr lang="en-US" dirty="0"/>
              <a:t>Season main item</a:t>
            </a:r>
          </a:p>
          <a:p>
            <a:pPr marL="342900" indent="-342900">
              <a:buFont typeface="+mj-lt"/>
              <a:buAutoNum type="arabicPeriod" startAt="2"/>
            </a:pPr>
            <a:r>
              <a:rPr lang="en-US" dirty="0"/>
              <a:t>Marinate or brush with oil</a:t>
            </a:r>
          </a:p>
          <a:p>
            <a:pPr>
              <a:buAutoNum type="arabicPeriod" startAt="3"/>
            </a:pPr>
            <a:r>
              <a:rPr lang="en-US" dirty="0"/>
              <a:t>Place on grill</a:t>
            </a:r>
          </a:p>
          <a:p>
            <a:pPr>
              <a:buAutoNum type="arabicPeriod" startAt="3"/>
            </a:pPr>
            <a:r>
              <a:rPr lang="en-US" dirty="0"/>
              <a:t>Turn 60 degrees</a:t>
            </a:r>
          </a:p>
          <a:p>
            <a:pPr>
              <a:buAutoNum type="arabicPeriod" startAt="3"/>
            </a:pPr>
            <a:r>
              <a:rPr lang="en-US" dirty="0"/>
              <a:t>Flip item over</a:t>
            </a:r>
          </a:p>
          <a:p>
            <a:pPr>
              <a:buAutoNum type="arabicPeriod" startAt="3"/>
            </a:pPr>
            <a:r>
              <a:rPr lang="en-US" dirty="0"/>
              <a:t>Cook to desired doneness</a:t>
            </a:r>
          </a:p>
          <a:p>
            <a:pPr>
              <a:buAutoNum type="arabicPeriod" startAt="4"/>
            </a:pPr>
            <a:endParaRPr lang="en-US" dirty="0"/>
          </a:p>
          <a:p>
            <a:endParaRPr lang="en-US" dirty="0"/>
          </a:p>
          <a:p>
            <a:endParaRPr lang="en-US" dirty="0"/>
          </a:p>
          <a:p>
            <a:endParaRPr lang="en-US" dirty="0"/>
          </a:p>
          <a:p>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025735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Roasting</a:t>
            </a:r>
          </a:p>
        </p:txBody>
      </p:sp>
      <p:sp>
        <p:nvSpPr>
          <p:cNvPr id="4" name="Text Placeholder 3"/>
          <p:cNvSpPr>
            <a:spLocks noGrp="1"/>
          </p:cNvSpPr>
          <p:nvPr>
            <p:ph idx="1"/>
          </p:nvPr>
        </p:nvSpPr>
        <p:spPr/>
        <p:txBody>
          <a:bodyPr/>
          <a:lstStyle/>
          <a:p>
            <a:pPr marL="285744" indent="-285744"/>
            <a:r>
              <a:rPr lang="en-US" dirty="0"/>
              <a:t>Hot, dry air</a:t>
            </a:r>
          </a:p>
          <a:p>
            <a:pPr marL="285744" indent="-285744"/>
            <a:r>
              <a:rPr lang="en-US" dirty="0"/>
              <a:t>Outer layers heat, juices turn to steam</a:t>
            </a:r>
          </a:p>
          <a:p>
            <a:pPr marL="285744" indent="-285744"/>
            <a:r>
              <a:rPr lang="en-US" dirty="0"/>
              <a:t>Juices create natural sauce</a:t>
            </a:r>
          </a:p>
          <a:p>
            <a:pPr marL="285744" indent="-285744"/>
            <a:r>
              <a:rPr lang="en-US" dirty="0"/>
              <a:t>Fish, tender meats and poultry, some fruits/vegetables</a:t>
            </a:r>
          </a:p>
          <a:p>
            <a:pPr marL="285744" indent="-285744"/>
            <a:r>
              <a:rPr lang="en-US" dirty="0"/>
              <a:t>Covered or uncovered</a:t>
            </a:r>
          </a:p>
          <a:p>
            <a:pPr marL="285744" indent="-285744"/>
            <a:r>
              <a:rPr lang="en-US" dirty="0"/>
              <a:t>Longer cooking times</a:t>
            </a:r>
          </a:p>
          <a:p>
            <a:pPr marL="285744" indent="-285744"/>
            <a:r>
              <a:rPr lang="en-US" dirty="0"/>
              <a:t>Food raised off of cooking pan</a:t>
            </a:r>
          </a:p>
          <a:p>
            <a:pPr marL="285744" indent="-285744"/>
            <a:r>
              <a:rPr lang="en-US" dirty="0"/>
              <a:t>Basting—adds flavor, moisture, color</a:t>
            </a:r>
          </a:p>
          <a:p>
            <a:pPr marL="285744" indent="-285744"/>
            <a:r>
              <a:rPr lang="en-US" dirty="0"/>
              <a:t>Golden-brown exterior</a:t>
            </a:r>
          </a:p>
          <a:p>
            <a:pPr marL="285744" indent="-285744"/>
            <a:r>
              <a:rPr lang="en-US" dirty="0"/>
              <a:t>Moist, tender interior</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2489464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Roasting Meat</a:t>
            </a:r>
          </a:p>
        </p:txBody>
      </p:sp>
      <p:sp>
        <p:nvSpPr>
          <p:cNvPr id="4" name="Text Placeholder 3"/>
          <p:cNvSpPr>
            <a:spLocks noGrp="1"/>
          </p:cNvSpPr>
          <p:nvPr>
            <p:ph idx="1"/>
          </p:nvPr>
        </p:nvSpPr>
        <p:spPr/>
        <p:txBody>
          <a:bodyPr/>
          <a:lstStyle/>
          <a:p>
            <a:pPr>
              <a:buAutoNum type="arabicPeriod"/>
            </a:pPr>
            <a:r>
              <a:rPr lang="en-US" dirty="0"/>
              <a:t>Season, stuff, or marinate</a:t>
            </a:r>
          </a:p>
          <a:p>
            <a:pPr>
              <a:buAutoNum type="arabicPeriod"/>
            </a:pPr>
            <a:r>
              <a:rPr lang="en-US" dirty="0"/>
              <a:t>Place on rack in roasting pan</a:t>
            </a:r>
          </a:p>
          <a:p>
            <a:pPr>
              <a:buAutoNum type="arabicPeriod"/>
            </a:pPr>
            <a:r>
              <a:rPr lang="en-US" dirty="0"/>
              <a:t>Uncovered or covered</a:t>
            </a:r>
          </a:p>
          <a:p>
            <a:pPr lvl="1" indent="-342891"/>
            <a:r>
              <a:rPr lang="en-US" dirty="0"/>
              <a:t>Carryover cooking</a:t>
            </a:r>
          </a:p>
          <a:p>
            <a:pPr>
              <a:buAutoNum type="arabicPeriod" startAt="4"/>
            </a:pPr>
            <a:r>
              <a:rPr lang="en-US" dirty="0"/>
              <a:t>Rest before carving</a:t>
            </a:r>
          </a:p>
          <a:p>
            <a:pPr>
              <a:buAutoNum type="arabicPeriod" startAt="4"/>
            </a:pPr>
            <a:r>
              <a:rPr lang="en-US" dirty="0"/>
              <a:t>Prepare pan gravy</a:t>
            </a:r>
          </a:p>
          <a:p>
            <a:pPr>
              <a:buAutoNum type="arabicPeriod" startAt="4"/>
            </a:pPr>
            <a:r>
              <a:rPr lang="en-US" dirty="0"/>
              <a:t>Carve</a:t>
            </a:r>
          </a:p>
          <a:p>
            <a:endParaRPr lang="en-US" dirty="0"/>
          </a:p>
          <a:p>
            <a:endParaRPr lang="en-US" dirty="0"/>
          </a:p>
          <a:p>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8780994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Griddling</a:t>
            </a:r>
          </a:p>
        </p:txBody>
      </p:sp>
      <p:sp>
        <p:nvSpPr>
          <p:cNvPr id="4" name="Text Placeholder 3"/>
          <p:cNvSpPr>
            <a:spLocks noGrp="1"/>
          </p:cNvSpPr>
          <p:nvPr>
            <p:ph idx="1"/>
          </p:nvPr>
        </p:nvSpPr>
        <p:spPr/>
        <p:txBody>
          <a:bodyPr/>
          <a:lstStyle/>
          <a:p>
            <a:pPr marL="285744" indent="-285744"/>
            <a:r>
              <a:rPr lang="en-US" dirty="0"/>
              <a:t>Hot, flat surface</a:t>
            </a:r>
          </a:p>
          <a:p>
            <a:pPr marL="285744" indent="-285744"/>
            <a:r>
              <a:rPr lang="en-US" dirty="0"/>
              <a:t>Dry, heavy-bottomed fry pan or cast-iron skillet</a:t>
            </a:r>
          </a:p>
          <a:p>
            <a:pPr marL="285744" indent="-285744"/>
            <a:r>
              <a:rPr lang="en-US" dirty="0"/>
              <a:t>Even, golden-brown finish</a:t>
            </a:r>
          </a:p>
          <a:p>
            <a:pPr marL="285744" indent="-285744"/>
            <a:r>
              <a:rPr lang="en-US" dirty="0"/>
              <a:t>Slightly crisp exterior</a:t>
            </a:r>
          </a:p>
          <a:p>
            <a:pPr marL="285744" indent="-285744"/>
            <a:r>
              <a:rPr lang="en-US" dirty="0"/>
              <a:t>Steaks, chops, chicken breasts</a:t>
            </a:r>
          </a:p>
          <a:p>
            <a:pPr marL="285744" indent="-285744"/>
            <a:r>
              <a:rPr lang="en-US" dirty="0"/>
              <a:t>Griddle cakes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94185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Sautéing</a:t>
            </a:r>
          </a:p>
        </p:txBody>
      </p:sp>
      <p:sp>
        <p:nvSpPr>
          <p:cNvPr id="4" name="Text Placeholder 3"/>
          <p:cNvSpPr>
            <a:spLocks noGrp="1"/>
          </p:cNvSpPr>
          <p:nvPr>
            <p:ph idx="1"/>
          </p:nvPr>
        </p:nvSpPr>
        <p:spPr/>
        <p:txBody>
          <a:bodyPr/>
          <a:lstStyle/>
          <a:p>
            <a:pPr marL="285744" indent="-285744"/>
            <a:r>
              <a:rPr lang="en-US" dirty="0"/>
              <a:t>“Jump”</a:t>
            </a:r>
          </a:p>
          <a:p>
            <a:pPr marL="285744" indent="-285744"/>
            <a:r>
              <a:rPr lang="en-US" dirty="0"/>
              <a:t>Cooks food rapidly</a:t>
            </a:r>
          </a:p>
          <a:p>
            <a:pPr lvl="1"/>
            <a:r>
              <a:rPr lang="en-US" dirty="0"/>
              <a:t>Water and vitamin loss low</a:t>
            </a:r>
          </a:p>
          <a:p>
            <a:pPr lvl="1"/>
            <a:r>
              <a:rPr lang="en-US" dirty="0"/>
              <a:t>High amount of color and flavor</a:t>
            </a:r>
          </a:p>
          <a:p>
            <a:pPr marL="285744" indent="-285744"/>
            <a:r>
              <a:rPr lang="en-US" dirty="0"/>
              <a:t>Small amount of fat—adds flavor</a:t>
            </a:r>
          </a:p>
          <a:p>
            <a:pPr marL="285744" indent="-285744"/>
            <a:r>
              <a:rPr lang="en-US" dirty="0"/>
              <a:t>High heat</a:t>
            </a:r>
          </a:p>
          <a:p>
            <a:pPr marL="285744" indent="-285744"/>
            <a:r>
              <a:rPr lang="en-US" dirty="0"/>
              <a:t>Select cuts of meat, chicken, and fish/seafood</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98198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Sautéing</a:t>
            </a:r>
          </a:p>
        </p:txBody>
      </p:sp>
      <p:sp>
        <p:nvSpPr>
          <p:cNvPr id="4" name="Text Placeholder 3"/>
          <p:cNvSpPr>
            <a:spLocks noGrp="1"/>
          </p:cNvSpPr>
          <p:nvPr>
            <p:ph idx="1"/>
          </p:nvPr>
        </p:nvSpPr>
        <p:spPr/>
        <p:txBody>
          <a:bodyPr/>
          <a:lstStyle/>
          <a:p>
            <a:pPr>
              <a:buAutoNum type="arabicPeriod"/>
            </a:pPr>
            <a:r>
              <a:rPr lang="en-US" i="1" dirty="0"/>
              <a:t>Mise en place</a:t>
            </a:r>
          </a:p>
          <a:p>
            <a:pPr>
              <a:buAutoNum type="arabicPeriod"/>
            </a:pPr>
            <a:r>
              <a:rPr lang="en-US" dirty="0"/>
              <a:t>Cut food into appropriate-sized pieces</a:t>
            </a:r>
          </a:p>
          <a:p>
            <a:pPr>
              <a:buAutoNum type="arabicPeriod"/>
            </a:pPr>
            <a:r>
              <a:rPr lang="en-US" dirty="0"/>
              <a:t>Select correct pan</a:t>
            </a:r>
          </a:p>
          <a:p>
            <a:pPr>
              <a:buAutoNum type="arabicPeriod"/>
            </a:pPr>
            <a:r>
              <a:rPr lang="en-US" dirty="0"/>
              <a:t>High to medium heat</a:t>
            </a:r>
          </a:p>
          <a:p>
            <a:pPr>
              <a:buAutoNum type="arabicPeriod"/>
            </a:pPr>
            <a:r>
              <a:rPr lang="en-US" dirty="0"/>
              <a:t>Minimal fat</a:t>
            </a:r>
          </a:p>
          <a:p>
            <a:pPr>
              <a:buAutoNum type="arabicPeriod"/>
            </a:pPr>
            <a:r>
              <a:rPr lang="en-US" dirty="0"/>
              <a:t>Preheat pan</a:t>
            </a:r>
          </a:p>
          <a:p>
            <a:pPr>
              <a:buAutoNum type="arabicPeriod"/>
            </a:pPr>
            <a:r>
              <a:rPr lang="en-US" dirty="0"/>
              <a:t>Place thin layer of food</a:t>
            </a:r>
          </a:p>
          <a:p>
            <a:pPr>
              <a:buAutoNum type="arabicPeriod"/>
            </a:pPr>
            <a:r>
              <a:rPr lang="en-US" dirty="0"/>
              <a:t>Brown food</a:t>
            </a:r>
          </a:p>
          <a:p>
            <a:endParaRPr lang="en-US" dirty="0"/>
          </a:p>
          <a:p>
            <a:endParaRPr lang="en-US" dirty="0"/>
          </a:p>
          <a:p>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50617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Stir-Frying</a:t>
            </a:r>
          </a:p>
        </p:txBody>
      </p:sp>
      <p:sp>
        <p:nvSpPr>
          <p:cNvPr id="4" name="Text Placeholder 3"/>
          <p:cNvSpPr>
            <a:spLocks noGrp="1"/>
          </p:cNvSpPr>
          <p:nvPr>
            <p:ph idx="1"/>
          </p:nvPr>
        </p:nvSpPr>
        <p:spPr/>
        <p:txBody>
          <a:bodyPr/>
          <a:lstStyle/>
          <a:p>
            <a:pPr marL="285744" indent="-285744"/>
            <a:r>
              <a:rPr lang="en-US" dirty="0"/>
              <a:t>Related to sautéing</a:t>
            </a:r>
          </a:p>
          <a:p>
            <a:pPr marL="285744" indent="-285744"/>
            <a:r>
              <a:rPr lang="en-US" dirty="0"/>
              <a:t>Quick-cooking</a:t>
            </a:r>
          </a:p>
          <a:p>
            <a:pPr marL="285744" indent="-285744"/>
            <a:r>
              <a:rPr lang="en-US" dirty="0"/>
              <a:t>High heat</a:t>
            </a:r>
          </a:p>
          <a:p>
            <a:pPr marL="285744" indent="-285744"/>
            <a:r>
              <a:rPr lang="en-US" dirty="0"/>
              <a:t>Little fat</a:t>
            </a:r>
          </a:p>
          <a:p>
            <a:pPr marL="285744" indent="-285744"/>
            <a:r>
              <a:rPr lang="en-US" dirty="0"/>
              <a:t>Stir quickly</a:t>
            </a:r>
          </a:p>
          <a:p>
            <a:pPr marL="285744" indent="-285744"/>
            <a:r>
              <a:rPr lang="en-US" dirty="0"/>
              <a:t>Sauce created in pan</a:t>
            </a:r>
          </a:p>
          <a:p>
            <a:pPr marL="285744" indent="-285744"/>
            <a:r>
              <a:rPr lang="en-US" dirty="0"/>
              <a:t>Meats and vegetables—bite-sized pieces</a:t>
            </a:r>
          </a:p>
          <a:p>
            <a:pPr marL="285744" indent="-285744"/>
            <a:r>
              <a:rPr lang="en-US" dirty="0"/>
              <a:t>Wok—bowl-shaped pan</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5234850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Pan-Frying</a:t>
            </a:r>
          </a:p>
        </p:txBody>
      </p:sp>
      <p:sp>
        <p:nvSpPr>
          <p:cNvPr id="4" name="Text Placeholder 3"/>
          <p:cNvSpPr>
            <a:spLocks noGrp="1"/>
          </p:cNvSpPr>
          <p:nvPr>
            <p:ph idx="1"/>
          </p:nvPr>
        </p:nvSpPr>
        <p:spPr/>
        <p:txBody>
          <a:bodyPr/>
          <a:lstStyle/>
          <a:p>
            <a:pPr marL="285744" indent="-285744"/>
            <a:r>
              <a:rPr lang="en-US" dirty="0"/>
              <a:t>Cook in oil</a:t>
            </a:r>
          </a:p>
          <a:p>
            <a:pPr marL="285744" indent="-285744"/>
            <a:r>
              <a:rPr lang="en-US" dirty="0"/>
              <a:t>Less-intense heat</a:t>
            </a:r>
          </a:p>
          <a:p>
            <a:pPr marL="285744" indent="-285744"/>
            <a:r>
              <a:rPr lang="en-US" dirty="0"/>
              <a:t>Coat food with batter, seasoned flour, or breading</a:t>
            </a:r>
          </a:p>
          <a:p>
            <a:pPr marL="285744" indent="-285744"/>
            <a:r>
              <a:rPr lang="en-US" dirty="0"/>
              <a:t>Flavorful exterior</a:t>
            </a:r>
          </a:p>
          <a:p>
            <a:pPr marL="285744" indent="-285744"/>
            <a:r>
              <a:rPr lang="en-US" dirty="0"/>
              <a:t>Crisp, brown curst</a:t>
            </a:r>
          </a:p>
          <a:p>
            <a:pPr marL="285744" indent="-285744"/>
            <a:r>
              <a:rPr lang="en-US" dirty="0"/>
              <a:t>Juices and flavor retained</a:t>
            </a:r>
          </a:p>
          <a:p>
            <a:pPr marL="285744" indent="-285744"/>
            <a:r>
              <a:rPr lang="en-US" dirty="0"/>
              <a:t>Beef tenderloin, fish fillets</a:t>
            </a:r>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805866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Stir-Frying</a:t>
            </a:r>
          </a:p>
        </p:txBody>
      </p:sp>
      <p:sp>
        <p:nvSpPr>
          <p:cNvPr id="4" name="Text Placeholder 3"/>
          <p:cNvSpPr>
            <a:spLocks noGrp="1"/>
          </p:cNvSpPr>
          <p:nvPr>
            <p:ph idx="1"/>
          </p:nvPr>
        </p:nvSpPr>
        <p:spPr/>
        <p:txBody>
          <a:bodyPr/>
          <a:lstStyle/>
          <a:p>
            <a:pPr>
              <a:buAutoNum type="arabicPeriod"/>
            </a:pPr>
            <a:r>
              <a:rPr lang="en-US" i="1" dirty="0"/>
              <a:t>Mise en place</a:t>
            </a:r>
          </a:p>
          <a:p>
            <a:pPr>
              <a:buAutoNum type="arabicPeriod"/>
            </a:pPr>
            <a:r>
              <a:rPr lang="en-US" dirty="0"/>
              <a:t>Heat small amount of oil</a:t>
            </a:r>
          </a:p>
          <a:p>
            <a:pPr marL="742941" lvl="1" indent="-342900"/>
            <a:r>
              <a:rPr lang="en-US" dirty="0"/>
              <a:t>Wok </a:t>
            </a:r>
          </a:p>
          <a:p>
            <a:pPr marL="742941" lvl="1" indent="-342900"/>
            <a:r>
              <a:rPr lang="en-US" dirty="0"/>
              <a:t>Large sauté pan</a:t>
            </a:r>
          </a:p>
          <a:p>
            <a:pPr marL="342900" indent="-342900">
              <a:buFont typeface="+mj-lt"/>
              <a:buAutoNum type="arabicPeriod"/>
            </a:pPr>
            <a:r>
              <a:rPr lang="en-US" dirty="0"/>
              <a:t>Add main item</a:t>
            </a:r>
          </a:p>
          <a:p>
            <a:pPr>
              <a:buAutoNum type="arabicPeriod"/>
            </a:pPr>
            <a:r>
              <a:rPr lang="en-US" dirty="0"/>
              <a:t>Stir-fry—constant motion</a:t>
            </a:r>
          </a:p>
          <a:p>
            <a:pPr>
              <a:buAutoNum type="arabicPeriod"/>
            </a:pPr>
            <a:r>
              <a:rPr lang="en-US" dirty="0"/>
              <a:t>Add additional ingredients</a:t>
            </a:r>
          </a:p>
          <a:p>
            <a:pPr>
              <a:buAutoNum type="arabicPeriod"/>
            </a:pPr>
            <a:r>
              <a:rPr lang="en-US" dirty="0"/>
              <a:t>Add liquid ingredients</a:t>
            </a:r>
          </a:p>
          <a:p>
            <a:pPr lvl="1"/>
            <a:r>
              <a:rPr lang="en-US" dirty="0"/>
              <a:t>Thickener</a:t>
            </a:r>
          </a:p>
          <a:p>
            <a:pPr marL="342900" indent="-342900">
              <a:buFont typeface="+mj-lt"/>
              <a:buAutoNum type="arabicPeriod"/>
            </a:pPr>
            <a:r>
              <a:rPr lang="en-US" dirty="0"/>
              <a:t>Serve immediately</a:t>
            </a:r>
          </a:p>
          <a:p>
            <a:pPr marL="342900" indent="-342900">
              <a:buFont typeface="+mj-lt"/>
              <a:buAutoNum type="arabicPeriod"/>
            </a:pPr>
            <a:endParaRPr lang="en-US" dirty="0"/>
          </a:p>
          <a:p>
            <a:pPr marL="342900" indent="-342900">
              <a:buFont typeface="+mj-lt"/>
              <a:buAutoNum type="arabicPeriod"/>
            </a:pPr>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997294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Pan-Frying</a:t>
            </a:r>
          </a:p>
        </p:txBody>
      </p:sp>
      <p:sp>
        <p:nvSpPr>
          <p:cNvPr id="4" name="Text Placeholder 3"/>
          <p:cNvSpPr>
            <a:spLocks noGrp="1"/>
          </p:cNvSpPr>
          <p:nvPr>
            <p:ph idx="1"/>
          </p:nvPr>
        </p:nvSpPr>
        <p:spPr/>
        <p:txBody>
          <a:bodyPr/>
          <a:lstStyle/>
          <a:p>
            <a:pPr>
              <a:buAutoNum type="arabicPeriod"/>
            </a:pPr>
            <a:r>
              <a:rPr lang="en-US" i="1" dirty="0"/>
              <a:t>Mise en place</a:t>
            </a:r>
          </a:p>
          <a:p>
            <a:pPr>
              <a:buAutoNum type="arabicPeriod"/>
            </a:pPr>
            <a:r>
              <a:rPr lang="en-US" dirty="0"/>
              <a:t>Fill fry pan ⅔ full—oil or fat</a:t>
            </a:r>
          </a:p>
          <a:p>
            <a:pPr>
              <a:buAutoNum type="arabicPeriod"/>
            </a:pPr>
            <a:r>
              <a:rPr lang="en-US" dirty="0"/>
              <a:t>Heat to 350°F (177°C)</a:t>
            </a:r>
          </a:p>
          <a:p>
            <a:pPr>
              <a:buAutoNum type="arabicPeriod"/>
            </a:pPr>
            <a:r>
              <a:rPr lang="en-US" dirty="0"/>
              <a:t>Add food item</a:t>
            </a:r>
          </a:p>
          <a:p>
            <a:pPr>
              <a:buAutoNum type="arabicPeriod"/>
            </a:pPr>
            <a:r>
              <a:rPr lang="en-US" dirty="0"/>
              <a:t>Pan-fry first side</a:t>
            </a:r>
          </a:p>
          <a:p>
            <a:pPr>
              <a:buAutoNum type="arabicPeriod"/>
            </a:pPr>
            <a:r>
              <a:rPr lang="en-US" dirty="0"/>
              <a:t>Turn item over</a:t>
            </a:r>
          </a:p>
          <a:p>
            <a:pPr lvl="1"/>
            <a:r>
              <a:rPr lang="en-US" dirty="0"/>
              <a:t>Cook to desired doneness</a:t>
            </a:r>
          </a:p>
          <a:p>
            <a:pPr>
              <a:buAutoNum type="arabicPeriod" startAt="7"/>
            </a:pPr>
            <a:r>
              <a:rPr lang="en-US" dirty="0"/>
              <a:t>Drain on absorbent paper</a:t>
            </a:r>
          </a:p>
          <a:p>
            <a:pPr>
              <a:buAutoNum type="arabicPeriod" startAt="7"/>
            </a:pPr>
            <a:r>
              <a:rPr lang="en-US" dirty="0"/>
              <a:t>Season and serve with sauce and garnish</a:t>
            </a:r>
          </a:p>
          <a:p>
            <a:pPr>
              <a:buAutoNum type="arabicPeriod"/>
            </a:pPr>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a:xfrm>
            <a:off x="7518400" y="1598836"/>
            <a:ext cx="4064000" cy="2362200"/>
          </a:xfrm>
        </p:spPr>
      </p:pic>
    </p:spTree>
    <p:extLst>
      <p:ext uri="{BB962C8B-B14F-4D97-AF65-F5344CB8AC3E}">
        <p14:creationId xmlns:p14="http://schemas.microsoft.com/office/powerpoint/2010/main" val="28669257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Transfer</a:t>
            </a:r>
          </a:p>
        </p:txBody>
      </p:sp>
      <p:sp>
        <p:nvSpPr>
          <p:cNvPr id="3" name="Content Placeholder 2"/>
          <p:cNvSpPr>
            <a:spLocks noGrp="1"/>
          </p:cNvSpPr>
          <p:nvPr>
            <p:ph idx="1"/>
          </p:nvPr>
        </p:nvSpPr>
        <p:spPr/>
        <p:txBody>
          <a:bodyPr/>
          <a:lstStyle/>
          <a:p>
            <a:pPr marL="285744" indent="-285744"/>
            <a:r>
              <a:rPr lang="en-US" dirty="0"/>
              <a:t>Heat—type of energy</a:t>
            </a:r>
          </a:p>
          <a:p>
            <a:pPr marL="285744" indent="-285744"/>
            <a:r>
              <a:rPr lang="en-US" dirty="0"/>
              <a:t>Conduction</a:t>
            </a:r>
          </a:p>
          <a:p>
            <a:pPr marL="285744" indent="-285744"/>
            <a:r>
              <a:rPr lang="en-US" dirty="0"/>
              <a:t>Convection</a:t>
            </a:r>
          </a:p>
          <a:p>
            <a:pPr marL="285744" indent="-285744"/>
            <a:r>
              <a:rPr lang="en-US" dirty="0"/>
              <a:t>Radiation</a:t>
            </a:r>
          </a:p>
          <a:p>
            <a:pPr marL="0" indent="0">
              <a:buNone/>
            </a:pPr>
            <a:endParaRPr lang="en-US" dirty="0"/>
          </a:p>
        </p:txBody>
      </p:sp>
      <p:pic>
        <p:nvPicPr>
          <p:cNvPr id="7" name="Picture Placeholder 6"/>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
        <p:nvSpPr>
          <p:cNvPr id="5" name="Slide Number Placeholder 4"/>
          <p:cNvSpPr>
            <a:spLocks noGrp="1"/>
          </p:cNvSpPr>
          <p:nvPr>
            <p:ph type="sldNum" sz="quarter" idx="12"/>
          </p:nvPr>
        </p:nvSpPr>
        <p:spPr/>
        <p:txBody>
          <a:bodyPr/>
          <a:lstStyle/>
          <a:p>
            <a:fld id="{A4F57597-2E8E-43FF-AFF6-4B8C38E1A463}" type="slidenum">
              <a:rPr lang="en-US" altLang="en-US" smtClean="0"/>
              <a:pPr/>
              <a:t>2</a:t>
            </a:fld>
            <a:endParaRPr lang="en-US" altLang="en-US" dirty="0"/>
          </a:p>
        </p:txBody>
      </p:sp>
    </p:spTree>
    <p:extLst>
      <p:ext uri="{BB962C8B-B14F-4D97-AF65-F5344CB8AC3E}">
        <p14:creationId xmlns:p14="http://schemas.microsoft.com/office/powerpoint/2010/main" val="668396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285744" indent="-285744"/>
            <a:r>
              <a:rPr lang="en-US" dirty="0"/>
              <a:t>Bread or batter coat food</a:t>
            </a:r>
          </a:p>
          <a:p>
            <a:pPr marL="285744" indent="-285744"/>
            <a:r>
              <a:rPr lang="en-US" dirty="0"/>
              <a:t>Immerse in hot fat</a:t>
            </a:r>
          </a:p>
          <a:p>
            <a:pPr marL="285744" indent="-285744"/>
            <a:r>
              <a:rPr lang="en-US" dirty="0"/>
              <a:t>Crispy coating</a:t>
            </a:r>
          </a:p>
          <a:p>
            <a:pPr marL="285744" indent="-285744"/>
            <a:r>
              <a:rPr lang="en-US" dirty="0"/>
              <a:t>Interior—moist and tender</a:t>
            </a:r>
          </a:p>
          <a:p>
            <a:pPr marL="285744" indent="-285744"/>
            <a:r>
              <a:rPr lang="en-US" dirty="0"/>
              <a:t>Batter</a:t>
            </a:r>
          </a:p>
          <a:p>
            <a:pPr lvl="1"/>
            <a:r>
              <a:rPr lang="en-US" dirty="0"/>
              <a:t>Combines wet and dry ingredients</a:t>
            </a:r>
          </a:p>
          <a:p>
            <a:pPr lvl="1"/>
            <a:r>
              <a:rPr lang="en-US" dirty="0"/>
              <a:t>Primary dry ingredient—flour, cornmeal</a:t>
            </a:r>
          </a:p>
          <a:p>
            <a:pPr lvl="1"/>
            <a:r>
              <a:rPr lang="en-US" dirty="0"/>
              <a:t>Liquid—beer, milk, water</a:t>
            </a:r>
          </a:p>
          <a:p>
            <a:pPr lvl="1"/>
            <a:r>
              <a:rPr lang="en-US" dirty="0"/>
              <a:t>Binder—egg</a:t>
            </a:r>
          </a:p>
          <a:p>
            <a:pPr marL="285744" indent="-285744"/>
            <a:r>
              <a:rPr lang="en-US" dirty="0"/>
              <a:t>Breading</a:t>
            </a:r>
          </a:p>
          <a:p>
            <a:pPr lvl="1"/>
            <a:r>
              <a:rPr lang="en-US" dirty="0"/>
              <a:t>Same components as batter</a:t>
            </a:r>
          </a:p>
          <a:p>
            <a:pPr lvl="1"/>
            <a:r>
              <a:rPr lang="en-US" dirty="0"/>
              <a:t>Not blended together</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3531110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285744" indent="-285744"/>
            <a:r>
              <a:rPr lang="en-US" dirty="0"/>
              <a:t>Food—naturally tender</a:t>
            </a:r>
          </a:p>
          <a:p>
            <a:pPr marL="285744" indent="-285744"/>
            <a:r>
              <a:rPr lang="en-US" dirty="0"/>
              <a:t>Size and shape—cook quickly</a:t>
            </a:r>
          </a:p>
          <a:p>
            <a:pPr marL="285744" indent="-285744"/>
            <a:r>
              <a:rPr lang="en-US" dirty="0"/>
              <a:t>35% flavor from oil</a:t>
            </a:r>
          </a:p>
          <a:p>
            <a:pPr marL="285744" indent="-285744"/>
            <a:r>
              <a:rPr lang="en-US" dirty="0"/>
              <a:t>Use good-quality oil</a:t>
            </a:r>
          </a:p>
          <a:p>
            <a:pPr marL="285744" indent="-285744"/>
            <a:r>
              <a:rPr lang="en-US" dirty="0"/>
              <a:t>Float</a:t>
            </a:r>
          </a:p>
          <a:p>
            <a:pPr lvl="1"/>
            <a:r>
              <a:rPr lang="en-US" dirty="0"/>
              <a:t>Items rise to surface</a:t>
            </a:r>
          </a:p>
          <a:p>
            <a:pPr lvl="1"/>
            <a:r>
              <a:rPr lang="en-US" dirty="0"/>
              <a:t>Golden brown</a:t>
            </a:r>
          </a:p>
          <a:p>
            <a:pPr lvl="1"/>
            <a:r>
              <a:rPr lang="en-US" dirty="0"/>
              <a:t>Check internal temperature</a:t>
            </a:r>
          </a:p>
          <a:p>
            <a:pPr lvl="1"/>
            <a:r>
              <a:rPr lang="en-US" dirty="0"/>
              <a:t>Crust—crisp and delicate</a:t>
            </a:r>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744755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0" indent="0">
              <a:buNone/>
            </a:pPr>
            <a:r>
              <a:rPr lang="en-US" dirty="0"/>
              <a:t>Swimming method:</a:t>
            </a:r>
          </a:p>
          <a:p>
            <a:pPr marL="285744" indent="-285744"/>
            <a:r>
              <a:rPr lang="en-US" dirty="0"/>
              <a:t>Item drops to bottom</a:t>
            </a:r>
          </a:p>
          <a:p>
            <a:pPr marL="285744" indent="-285744"/>
            <a:r>
              <a:rPr lang="en-US" dirty="0"/>
              <a:t>Swims to the surface</a:t>
            </a:r>
          </a:p>
          <a:p>
            <a:pPr marL="285744" indent="-285744"/>
            <a:r>
              <a:rPr lang="en-US" dirty="0"/>
              <a:t>Turn over</a:t>
            </a:r>
          </a:p>
          <a:p>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862141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0" indent="0">
              <a:buNone/>
            </a:pPr>
            <a:r>
              <a:rPr lang="en-US" dirty="0"/>
              <a:t>Basket method:</a:t>
            </a:r>
          </a:p>
          <a:p>
            <a:pPr marL="285744" indent="-285744"/>
            <a:r>
              <a:rPr lang="en-US" dirty="0"/>
              <a:t>Place in basket</a:t>
            </a:r>
          </a:p>
          <a:p>
            <a:pPr marL="285744" indent="-285744"/>
            <a:r>
              <a:rPr lang="en-US" dirty="0"/>
              <a:t>Lower into oil</a:t>
            </a:r>
          </a:p>
          <a:p>
            <a:pPr marL="285744" indent="-285744"/>
            <a:r>
              <a:rPr lang="en-US" dirty="0"/>
              <a:t>Lift when done</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587855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0" indent="0">
              <a:buNone/>
            </a:pPr>
            <a:r>
              <a:rPr lang="en-US" dirty="0"/>
              <a:t>Double-basket method:</a:t>
            </a:r>
          </a:p>
          <a:p>
            <a:pPr marL="285744" indent="-285744"/>
            <a:r>
              <a:rPr lang="en-US" dirty="0"/>
              <a:t>Longer period of time</a:t>
            </a:r>
          </a:p>
          <a:p>
            <a:pPr marL="285744" indent="-285744"/>
            <a:r>
              <a:rPr lang="en-US" dirty="0"/>
              <a:t>Place basket on top of other basket</a:t>
            </a:r>
          </a:p>
          <a:p>
            <a:pPr marL="285744" indent="-285744"/>
            <a:r>
              <a:rPr lang="en-US" dirty="0"/>
              <a:t>Food does not float to surface</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35467249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marL="0" indent="0">
              <a:buNone/>
            </a:pPr>
            <a:r>
              <a:rPr lang="en-US" dirty="0"/>
              <a:t>Recovery time:</a:t>
            </a:r>
          </a:p>
          <a:p>
            <a:pPr marL="285744" indent="-285744"/>
            <a:r>
              <a:rPr lang="en-US" dirty="0"/>
              <a:t>Time oil takes to reheat</a:t>
            </a:r>
          </a:p>
          <a:p>
            <a:pPr marL="285744" indent="-285744"/>
            <a:r>
              <a:rPr lang="en-US" dirty="0"/>
              <a:t>More items, longer recovery time</a:t>
            </a:r>
          </a:p>
          <a:p>
            <a:pPr marL="0" indent="0">
              <a:buNone/>
            </a:pPr>
            <a:endParaRPr lang="en-US" dirty="0"/>
          </a:p>
          <a:p>
            <a:pPr marL="0" indent="0">
              <a:buNone/>
            </a:pPr>
            <a:r>
              <a:rPr lang="en-US" dirty="0"/>
              <a:t>Smoking point:</a:t>
            </a:r>
          </a:p>
          <a:p>
            <a:pPr marL="285744" indent="-285744"/>
            <a:r>
              <a:rPr lang="en-US" dirty="0"/>
              <a:t>Fats and oils smoke</a:t>
            </a:r>
          </a:p>
          <a:p>
            <a:pPr marL="285744" indent="-285744"/>
            <a:r>
              <a:rPr lang="en-US" dirty="0"/>
              <a:t>Fat breaks down</a:t>
            </a:r>
          </a:p>
          <a:p>
            <a:pPr marL="0" indent="0">
              <a:buNone/>
            </a:pPr>
            <a:endParaRPr lang="en-US" dirty="0"/>
          </a:p>
          <a:p>
            <a:pPr marL="0" indent="0">
              <a:buNone/>
            </a:pPr>
            <a:r>
              <a:rPr lang="en-US" dirty="0"/>
              <a:t>Oil:</a:t>
            </a:r>
          </a:p>
          <a:p>
            <a:pPr marL="285744" indent="-285744"/>
            <a:r>
              <a:rPr lang="en-US" dirty="0"/>
              <a:t>Neutral flavor and color</a:t>
            </a:r>
          </a:p>
          <a:p>
            <a:pPr marL="285744" indent="-285744"/>
            <a:r>
              <a:rPr lang="en-US" dirty="0"/>
              <a:t>High smoking point—425°F (218°C)</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730372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Standard Breading Procedure</a:t>
            </a:r>
          </a:p>
        </p:txBody>
      </p:sp>
      <p:sp>
        <p:nvSpPr>
          <p:cNvPr id="4" name="Text Placeholder 3"/>
          <p:cNvSpPr>
            <a:spLocks noGrp="1"/>
          </p:cNvSpPr>
          <p:nvPr>
            <p:ph idx="1"/>
          </p:nvPr>
        </p:nvSpPr>
        <p:spPr/>
        <p:txBody>
          <a:bodyPr/>
          <a:lstStyle/>
          <a:p>
            <a:pPr>
              <a:buAutoNum type="arabicPeriod"/>
            </a:pPr>
            <a:r>
              <a:rPr lang="en-US" dirty="0"/>
              <a:t>Prepare assembly line</a:t>
            </a:r>
          </a:p>
          <a:p>
            <a:pPr>
              <a:buAutoNum type="arabicPeriod"/>
            </a:pPr>
            <a:r>
              <a:rPr lang="en-US" dirty="0"/>
              <a:t>One hand for wet food; one for dry food</a:t>
            </a:r>
          </a:p>
          <a:p>
            <a:pPr lvl="1" indent="-342891"/>
            <a:r>
              <a:rPr lang="en-US" dirty="0"/>
              <a:t>Flour, egg wash, crumbs</a:t>
            </a:r>
          </a:p>
          <a:p>
            <a:pPr lvl="1" indent="-342891"/>
            <a:r>
              <a:rPr lang="en-US" dirty="0"/>
              <a:t>Coat entire product</a:t>
            </a:r>
          </a:p>
          <a:p>
            <a:pPr>
              <a:buAutoNum type="arabicPeriod" startAt="3"/>
            </a:pPr>
            <a:r>
              <a:rPr lang="en-US" dirty="0"/>
              <a:t>Arrange items on lined pan</a:t>
            </a:r>
          </a:p>
          <a:p>
            <a:pPr>
              <a:buAutoNum type="arabicPeriod" startAt="3"/>
            </a:pPr>
            <a:r>
              <a:rPr lang="en-US" dirty="0"/>
              <a:t>Store in refrigerator or freezer</a:t>
            </a:r>
          </a:p>
          <a:p>
            <a:pPr>
              <a:buAutoNum type="arabicPeriod" startAt="3"/>
            </a:pPr>
            <a:r>
              <a:rPr lang="en-US" dirty="0"/>
              <a:t>Discard unused flour, egg wash, and crumbs</a:t>
            </a:r>
          </a:p>
          <a:p>
            <a:pPr marL="285744" indent="-285744"/>
            <a:endParaRPr lang="en-US" dirty="0"/>
          </a:p>
          <a:p>
            <a:pPr marL="285744" indent="-285744"/>
            <a:endParaRPr lang="en-US" dirty="0"/>
          </a:p>
          <a:p>
            <a:endParaRPr lang="en-US" dirty="0"/>
          </a:p>
          <a:p>
            <a:endParaRPr lang="en-US" dirty="0"/>
          </a:p>
          <a:p>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07630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Deep-Frying</a:t>
            </a:r>
          </a:p>
        </p:txBody>
      </p:sp>
      <p:sp>
        <p:nvSpPr>
          <p:cNvPr id="4" name="Text Placeholder 3"/>
          <p:cNvSpPr>
            <a:spLocks noGrp="1"/>
          </p:cNvSpPr>
          <p:nvPr>
            <p:ph idx="1"/>
          </p:nvPr>
        </p:nvSpPr>
        <p:spPr/>
        <p:txBody>
          <a:bodyPr/>
          <a:lstStyle/>
          <a:p>
            <a:pPr>
              <a:buAutoNum type="arabicPeriod"/>
            </a:pPr>
            <a:r>
              <a:rPr lang="en-US" dirty="0"/>
              <a:t>Heat oil or fat—325°F to 375°F (163°C to 191°C)</a:t>
            </a:r>
          </a:p>
          <a:p>
            <a:pPr>
              <a:buAutoNum type="arabicPeriod"/>
            </a:pPr>
            <a:r>
              <a:rPr lang="en-US" dirty="0"/>
              <a:t>Add food item</a:t>
            </a:r>
          </a:p>
          <a:p>
            <a:pPr>
              <a:buAutoNum type="arabicPeriod"/>
            </a:pPr>
            <a:r>
              <a:rPr lang="en-US" dirty="0"/>
              <a:t>Turn item, if necessary</a:t>
            </a:r>
          </a:p>
          <a:p>
            <a:pPr>
              <a:buAutoNum type="arabicPeriod"/>
            </a:pPr>
            <a:r>
              <a:rPr lang="en-US" dirty="0"/>
              <a:t>Finish in oven, if necessary</a:t>
            </a:r>
          </a:p>
          <a:p>
            <a:pPr>
              <a:buAutoNum type="arabicPeriod"/>
            </a:pPr>
            <a:r>
              <a:rPr lang="en-US" dirty="0"/>
              <a:t>Place on rack to drain or absorbent paper towel</a:t>
            </a:r>
          </a:p>
          <a:p>
            <a:pPr>
              <a:buAutoNum type="arabicPeriod"/>
            </a:pPr>
            <a:r>
              <a:rPr lang="en-US" dirty="0"/>
              <a:t>Season and serve with sauce and garnish</a:t>
            </a:r>
          </a:p>
          <a:p>
            <a:pPr marL="285744" indent="-285744"/>
            <a:endParaRPr lang="en-US" dirty="0"/>
          </a:p>
          <a:p>
            <a:pPr marL="285744" indent="-285744"/>
            <a:endParaRPr lang="en-US" dirty="0"/>
          </a:p>
          <a:p>
            <a:endParaRPr lang="en-US" dirty="0"/>
          </a:p>
          <a:p>
            <a:endParaRPr lang="en-US" dirty="0"/>
          </a:p>
          <a:p>
            <a:endParaRPr lang="en-US" dirty="0"/>
          </a:p>
        </p:txBody>
      </p:sp>
      <p:pic>
        <p:nvPicPr>
          <p:cNvPr id="10" name="Picture Placeholder 9"/>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979642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Moist-Heat Cooking Methods</a:t>
            </a:r>
          </a:p>
        </p:txBody>
      </p:sp>
      <p:sp>
        <p:nvSpPr>
          <p:cNvPr id="4" name="Text Placeholder 3"/>
          <p:cNvSpPr>
            <a:spLocks noGrp="1"/>
          </p:cNvSpPr>
          <p:nvPr>
            <p:ph idx="1"/>
          </p:nvPr>
        </p:nvSpPr>
        <p:spPr/>
        <p:txBody>
          <a:bodyPr/>
          <a:lstStyle/>
          <a:p>
            <a:pPr marL="285744" indent="-285744"/>
            <a:r>
              <a:rPr lang="en-US" dirty="0"/>
              <a:t>Delicately flavored, moist food</a:t>
            </a:r>
          </a:p>
          <a:p>
            <a:pPr marL="285744" indent="-285744"/>
            <a:r>
              <a:rPr lang="en-US" dirty="0"/>
              <a:t>Simmering</a:t>
            </a:r>
          </a:p>
          <a:p>
            <a:pPr marL="285744" indent="-285744"/>
            <a:r>
              <a:rPr lang="en-US" dirty="0"/>
              <a:t>Poaching</a:t>
            </a:r>
          </a:p>
          <a:p>
            <a:pPr marL="285744" indent="-285744"/>
            <a:r>
              <a:rPr lang="en-US" dirty="0"/>
              <a:t>Shallow poaching</a:t>
            </a:r>
          </a:p>
          <a:p>
            <a:pPr marL="285744" indent="-285744"/>
            <a:r>
              <a:rPr lang="en-US" dirty="0"/>
              <a:t>Blanching</a:t>
            </a:r>
          </a:p>
          <a:p>
            <a:pPr marL="285744" indent="-285744"/>
            <a:r>
              <a:rPr lang="en-US" dirty="0"/>
              <a:t>Steaming</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27303514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Simmering</a:t>
            </a:r>
          </a:p>
        </p:txBody>
      </p:sp>
      <p:sp>
        <p:nvSpPr>
          <p:cNvPr id="4" name="Text Placeholder 3"/>
          <p:cNvSpPr>
            <a:spLocks noGrp="1"/>
          </p:cNvSpPr>
          <p:nvPr>
            <p:ph idx="1"/>
          </p:nvPr>
        </p:nvSpPr>
        <p:spPr/>
        <p:txBody>
          <a:bodyPr/>
          <a:lstStyle/>
          <a:p>
            <a:pPr marL="285744" indent="-285744"/>
            <a:r>
              <a:rPr lang="en-US" dirty="0"/>
              <a:t>Completely submerge food in liquid</a:t>
            </a:r>
          </a:p>
          <a:p>
            <a:pPr marL="285744" indent="-285744"/>
            <a:r>
              <a:rPr lang="en-US" dirty="0"/>
              <a:t>Constant, moderate temperature—185°F to 205°F (85°C to 96°C)</a:t>
            </a:r>
          </a:p>
          <a:p>
            <a:pPr marL="285744" indent="-285744"/>
            <a:r>
              <a:rPr lang="en-US" dirty="0"/>
              <a:t>Well-flavored liquid</a:t>
            </a:r>
          </a:p>
          <a:p>
            <a:pPr marL="285744" indent="-285744"/>
            <a:r>
              <a:rPr lang="en-US" dirty="0"/>
              <a:t>Less-tender cuts of meat</a:t>
            </a:r>
          </a:p>
          <a:p>
            <a:pPr marL="285744" indent="-285744"/>
            <a:r>
              <a:rPr lang="en-US" dirty="0"/>
              <a:t>Bubbles gently rise and break surface</a:t>
            </a:r>
          </a:p>
          <a:p>
            <a:pPr marL="285744" indent="-285744"/>
            <a:r>
              <a:rPr lang="en-US" dirty="0"/>
              <a:t>Do not boil—stringy and rubbery meat</a:t>
            </a:r>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3029588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Transfer</a:t>
            </a:r>
          </a:p>
        </p:txBody>
      </p:sp>
      <p:sp>
        <p:nvSpPr>
          <p:cNvPr id="3" name="Content Placeholder 2"/>
          <p:cNvSpPr>
            <a:spLocks noGrp="1"/>
          </p:cNvSpPr>
          <p:nvPr>
            <p:ph idx="1"/>
          </p:nvPr>
        </p:nvSpPr>
        <p:spPr/>
        <p:txBody>
          <a:bodyPr/>
          <a:lstStyle/>
          <a:p>
            <a:pPr marL="0" indent="0">
              <a:buNone/>
            </a:pPr>
            <a:r>
              <a:rPr lang="en-US" dirty="0"/>
              <a:t>Conduction:</a:t>
            </a:r>
          </a:p>
          <a:p>
            <a:pPr marL="285744" indent="-285744"/>
            <a:r>
              <a:rPr lang="en-US" dirty="0"/>
              <a:t>Transfer of heat</a:t>
            </a:r>
          </a:p>
          <a:p>
            <a:pPr lvl="1"/>
            <a:r>
              <a:rPr lang="en-US" dirty="0"/>
              <a:t>Items come into direct contact</a:t>
            </a:r>
          </a:p>
          <a:p>
            <a:pPr lvl="1"/>
            <a:r>
              <a:rPr lang="en-US" dirty="0"/>
              <a:t>Heat transferred to air</a:t>
            </a:r>
          </a:p>
          <a:p>
            <a:pPr lvl="1"/>
            <a:r>
              <a:rPr lang="en-US" dirty="0"/>
              <a:t>Heat transferred surface to surface</a:t>
            </a:r>
          </a:p>
          <a:p>
            <a:endParaRPr lang="en-US" dirty="0"/>
          </a:p>
        </p:txBody>
      </p:sp>
      <p:sp>
        <p:nvSpPr>
          <p:cNvPr id="5" name="Slide Number Placeholder 4"/>
          <p:cNvSpPr>
            <a:spLocks noGrp="1"/>
          </p:cNvSpPr>
          <p:nvPr>
            <p:ph type="sldNum" sz="quarter" idx="12"/>
          </p:nvPr>
        </p:nvSpPr>
        <p:spPr/>
        <p:txBody>
          <a:bodyPr/>
          <a:lstStyle/>
          <a:p>
            <a:fld id="{A4F57597-2E8E-43FF-AFF6-4B8C38E1A463}" type="slidenum">
              <a:rPr lang="en-US" altLang="en-US" smtClean="0"/>
              <a:pPr/>
              <a:t>3</a:t>
            </a:fld>
            <a:endParaRPr lang="en-US" altLang="en-US" dirty="0"/>
          </a:p>
        </p:txBody>
      </p:sp>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3463" y="1441939"/>
            <a:ext cx="4108938" cy="2338753"/>
          </a:xfrm>
          <a:prstGeom prst="rect">
            <a:avLst/>
          </a:prstGeom>
          <a:solidFill>
            <a:schemeClr val="bg1"/>
          </a:solidFill>
        </p:spPr>
      </p:pic>
    </p:spTree>
    <p:extLst>
      <p:ext uri="{BB962C8B-B14F-4D97-AF65-F5344CB8AC3E}">
        <p14:creationId xmlns:p14="http://schemas.microsoft.com/office/powerpoint/2010/main" val="3287046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Poaching</a:t>
            </a:r>
          </a:p>
        </p:txBody>
      </p:sp>
      <p:sp>
        <p:nvSpPr>
          <p:cNvPr id="4" name="Text Placeholder 3"/>
          <p:cNvSpPr>
            <a:spLocks noGrp="1"/>
          </p:cNvSpPr>
          <p:nvPr>
            <p:ph idx="1"/>
          </p:nvPr>
        </p:nvSpPr>
        <p:spPr/>
        <p:txBody>
          <a:bodyPr/>
          <a:lstStyle/>
          <a:p>
            <a:pPr marL="285744" indent="-285744"/>
            <a:r>
              <a:rPr lang="en-US" dirty="0"/>
              <a:t>Temperature—between 160°F and 180°F (71°C and 82°C)</a:t>
            </a:r>
          </a:p>
          <a:p>
            <a:pPr marL="285744" indent="-285744"/>
            <a:r>
              <a:rPr lang="en-US" dirty="0"/>
              <a:t>Liquid—surface motion, no air bubbles breaking</a:t>
            </a:r>
          </a:p>
          <a:p>
            <a:pPr marL="285744" indent="-285744"/>
            <a:r>
              <a:rPr lang="en-US" dirty="0"/>
              <a:t>Well-flavored liquid</a:t>
            </a:r>
          </a:p>
          <a:p>
            <a:pPr marL="285744" indent="-285744"/>
            <a:r>
              <a:rPr lang="en-US" dirty="0"/>
              <a:t>Tender food—chicken or seafood</a:t>
            </a:r>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266237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Poaching</a:t>
            </a:r>
          </a:p>
        </p:txBody>
      </p:sp>
      <p:sp>
        <p:nvSpPr>
          <p:cNvPr id="4" name="Text Placeholder 3"/>
          <p:cNvSpPr>
            <a:spLocks noGrp="1"/>
          </p:cNvSpPr>
          <p:nvPr>
            <p:ph idx="1"/>
          </p:nvPr>
        </p:nvSpPr>
        <p:spPr/>
        <p:txBody>
          <a:bodyPr/>
          <a:lstStyle/>
          <a:p>
            <a:pPr marL="0" indent="0">
              <a:buNone/>
            </a:pPr>
            <a:r>
              <a:rPr lang="en-US" dirty="0"/>
              <a:t>Shallow poaching:</a:t>
            </a:r>
          </a:p>
          <a:p>
            <a:pPr marL="285744" indent="-285744"/>
            <a:r>
              <a:rPr lang="en-US" dirty="0"/>
              <a:t>Steam and liquid bath</a:t>
            </a:r>
          </a:p>
          <a:p>
            <a:pPr marL="285744" indent="-285744"/>
            <a:r>
              <a:rPr lang="en-US" dirty="0"/>
              <a:t>Portion-sized or small pieces</a:t>
            </a:r>
          </a:p>
          <a:p>
            <a:pPr marL="285744" indent="-285744"/>
            <a:r>
              <a:rPr lang="en-US" dirty="0"/>
              <a:t>Partially covered by liquid</a:t>
            </a:r>
          </a:p>
          <a:p>
            <a:pPr marL="285744" indent="-285744"/>
            <a:r>
              <a:rPr lang="en-US" dirty="0"/>
              <a:t>Acid—wine or lemon juice</a:t>
            </a:r>
          </a:p>
          <a:p>
            <a:pPr marL="285744" indent="-285744"/>
            <a:r>
              <a:rPr lang="en-US" dirty="0"/>
              <a:t>Steam cooks food</a:t>
            </a:r>
          </a:p>
          <a:p>
            <a:pPr marL="285744" indent="-285744"/>
            <a:r>
              <a:rPr lang="en-US" dirty="0"/>
              <a:t>Tender and moist</a:t>
            </a:r>
          </a:p>
          <a:p>
            <a:pPr marL="285744" indent="-285744"/>
            <a:r>
              <a:rPr lang="en-US" dirty="0"/>
              <a:t>Fragile texture</a:t>
            </a:r>
          </a:p>
          <a:p>
            <a:pPr marL="285744" indent="-285744"/>
            <a:r>
              <a:rPr lang="en-US" dirty="0"/>
              <a:t>Paupiettes</a:t>
            </a:r>
          </a:p>
          <a:p>
            <a:pPr lvl="2" indent="-285744">
              <a:buFont typeface="Courier New" panose="02070309020205020404" pitchFamily="49" charset="0"/>
              <a:buChar char="o"/>
            </a:pPr>
            <a:r>
              <a:rPr lang="en-US" dirty="0"/>
              <a:t>Long, thin slices of fish or meat</a:t>
            </a:r>
          </a:p>
          <a:p>
            <a:pPr lvl="2" indent="-285744">
              <a:buFont typeface="Courier New" panose="02070309020205020404" pitchFamily="49" charset="0"/>
              <a:buChar char="o"/>
            </a:pPr>
            <a:r>
              <a:rPr lang="en-US" dirty="0"/>
              <a:t>Stuffed with filling</a:t>
            </a:r>
          </a:p>
          <a:p>
            <a:pPr marL="285744" indent="-285744"/>
            <a:r>
              <a:rPr lang="en-US" dirty="0"/>
              <a:t>Cuisson—liquid as sauce base</a:t>
            </a:r>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36183646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Shallow Poaching</a:t>
            </a:r>
          </a:p>
        </p:txBody>
      </p:sp>
      <p:sp>
        <p:nvSpPr>
          <p:cNvPr id="4" name="Text Placeholder 3"/>
          <p:cNvSpPr>
            <a:spLocks noGrp="1"/>
          </p:cNvSpPr>
          <p:nvPr>
            <p:ph idx="1"/>
          </p:nvPr>
        </p:nvSpPr>
        <p:spPr/>
        <p:txBody>
          <a:bodyPr/>
          <a:lstStyle/>
          <a:p>
            <a:pPr>
              <a:buAutoNum type="arabicPeriod"/>
            </a:pPr>
            <a:r>
              <a:rPr lang="en-US" dirty="0"/>
              <a:t>Heat butter in saucepan</a:t>
            </a:r>
          </a:p>
          <a:p>
            <a:pPr>
              <a:buAutoNum type="arabicPeriod"/>
            </a:pPr>
            <a:r>
              <a:rPr lang="en-US" dirty="0"/>
              <a:t>Add seasonings</a:t>
            </a:r>
          </a:p>
          <a:p>
            <a:pPr>
              <a:buAutoNum type="arabicPeriod"/>
            </a:pPr>
            <a:r>
              <a:rPr lang="en-US" dirty="0"/>
              <a:t>Add poaching liquid</a:t>
            </a:r>
          </a:p>
          <a:p>
            <a:pPr>
              <a:buAutoNum type="arabicPeriod"/>
            </a:pPr>
            <a:r>
              <a:rPr lang="en-US" dirty="0"/>
              <a:t>Bring liquid to proper temperature</a:t>
            </a:r>
          </a:p>
          <a:p>
            <a:pPr>
              <a:buAutoNum type="arabicPeriod"/>
            </a:pPr>
            <a:r>
              <a:rPr lang="en-US" dirty="0"/>
              <a:t>Cover saucepan</a:t>
            </a:r>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187257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Shallow Poaching</a:t>
            </a:r>
          </a:p>
        </p:txBody>
      </p:sp>
      <p:sp>
        <p:nvSpPr>
          <p:cNvPr id="4" name="Text Placeholder 3"/>
          <p:cNvSpPr>
            <a:spLocks noGrp="1"/>
          </p:cNvSpPr>
          <p:nvPr>
            <p:ph idx="1"/>
          </p:nvPr>
        </p:nvSpPr>
        <p:spPr/>
        <p:txBody>
          <a:bodyPr/>
          <a:lstStyle/>
          <a:p>
            <a:pPr>
              <a:buAutoNum type="arabicPeriod" startAt="6"/>
            </a:pPr>
            <a:r>
              <a:rPr lang="en-US" dirty="0"/>
              <a:t>Finish food in saucepan </a:t>
            </a:r>
          </a:p>
          <a:p>
            <a:pPr lvl="1"/>
            <a:r>
              <a:rPr lang="en-US" dirty="0"/>
              <a:t>Direct heat or oven</a:t>
            </a:r>
          </a:p>
          <a:p>
            <a:pPr>
              <a:buAutoNum type="arabicPeriod" startAt="7"/>
            </a:pPr>
            <a:r>
              <a:rPr lang="en-US" dirty="0"/>
              <a:t>Remove from poaching pan</a:t>
            </a:r>
          </a:p>
          <a:p>
            <a:pPr>
              <a:buAutoNum type="arabicPeriod" startAt="7"/>
            </a:pPr>
            <a:r>
              <a:rPr lang="en-US" dirty="0"/>
              <a:t>Reduce poaching liquid</a:t>
            </a:r>
          </a:p>
          <a:p>
            <a:pPr lvl="1"/>
            <a:r>
              <a:rPr lang="en-US" dirty="0"/>
              <a:t>Prepare sauce</a:t>
            </a:r>
          </a:p>
          <a:p>
            <a:pPr marL="342900" indent="-342900">
              <a:buFont typeface="+mj-lt"/>
              <a:buAutoNum type="arabicPeriod" startAt="9"/>
            </a:pPr>
            <a:r>
              <a:rPr lang="en-US" dirty="0"/>
              <a:t>Plate and garnish</a:t>
            </a:r>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8089355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Blanching</a:t>
            </a:r>
          </a:p>
        </p:txBody>
      </p:sp>
      <p:sp>
        <p:nvSpPr>
          <p:cNvPr id="4" name="Text Placeholder 3"/>
          <p:cNvSpPr>
            <a:spLocks noGrp="1"/>
          </p:cNvSpPr>
          <p:nvPr>
            <p:ph idx="1"/>
          </p:nvPr>
        </p:nvSpPr>
        <p:spPr/>
        <p:txBody>
          <a:bodyPr/>
          <a:lstStyle/>
          <a:p>
            <a:pPr marL="285744" indent="-285744"/>
            <a:r>
              <a:rPr lang="en-US" dirty="0"/>
              <a:t>Variation of boiling</a:t>
            </a:r>
          </a:p>
          <a:p>
            <a:pPr marL="285744" indent="-285744"/>
            <a:r>
              <a:rPr lang="en-US" dirty="0"/>
              <a:t>Parcooking—partially cook food, finish later</a:t>
            </a:r>
          </a:p>
          <a:p>
            <a:pPr marL="285744" indent="-285744"/>
            <a:r>
              <a:rPr lang="en-US" dirty="0"/>
              <a:t>Pre-prepare vegetables</a:t>
            </a:r>
          </a:p>
          <a:p>
            <a:pPr marL="285744" indent="-285744"/>
            <a:r>
              <a:rPr lang="en-US" dirty="0"/>
              <a:t>Two-step process</a:t>
            </a:r>
          </a:p>
          <a:p>
            <a:pPr marL="285744" indent="-285744"/>
            <a:r>
              <a:rPr lang="en-US" dirty="0"/>
              <a:t>Shocking</a:t>
            </a:r>
          </a:p>
          <a:p>
            <a:pPr lvl="1"/>
            <a:r>
              <a:rPr lang="en-US" dirty="0"/>
              <a:t>Plunge into ice bath</a:t>
            </a:r>
          </a:p>
          <a:p>
            <a:pPr lvl="1"/>
            <a:r>
              <a:rPr lang="en-US" dirty="0"/>
              <a:t>Halts cooking process</a:t>
            </a:r>
          </a:p>
          <a:p>
            <a:pPr marL="285744" indent="-285744"/>
            <a:r>
              <a:rPr lang="en-US" dirty="0"/>
              <a:t>Bright color</a:t>
            </a:r>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4176828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Blanching</a:t>
            </a:r>
          </a:p>
        </p:txBody>
      </p:sp>
      <p:sp>
        <p:nvSpPr>
          <p:cNvPr id="4" name="Text Placeholder 3"/>
          <p:cNvSpPr>
            <a:spLocks noGrp="1"/>
          </p:cNvSpPr>
          <p:nvPr>
            <p:ph idx="1"/>
          </p:nvPr>
        </p:nvSpPr>
        <p:spPr/>
        <p:txBody>
          <a:bodyPr/>
          <a:lstStyle/>
          <a:p>
            <a:pPr>
              <a:buAutoNum type="arabicPeriod"/>
            </a:pPr>
            <a:r>
              <a:rPr lang="en-US" dirty="0"/>
              <a:t>Bring water to a boil</a:t>
            </a:r>
          </a:p>
          <a:p>
            <a:pPr lvl="1"/>
            <a:r>
              <a:rPr lang="en-US" dirty="0"/>
              <a:t>Place item in boiling water</a:t>
            </a:r>
          </a:p>
          <a:p>
            <a:pPr>
              <a:buAutoNum type="arabicPeriod" startAt="2"/>
            </a:pPr>
            <a:r>
              <a:rPr lang="en-US" dirty="0"/>
              <a:t>Boil for short time</a:t>
            </a:r>
          </a:p>
          <a:p>
            <a:pPr>
              <a:buAutoNum type="arabicPeriod" startAt="2"/>
            </a:pPr>
            <a:r>
              <a:rPr lang="en-US" dirty="0"/>
              <a:t>Remove item</a:t>
            </a:r>
          </a:p>
          <a:p>
            <a:pPr lvl="1"/>
            <a:r>
              <a:rPr lang="en-US" dirty="0"/>
              <a:t>Place in ice bath</a:t>
            </a:r>
          </a:p>
          <a:p>
            <a:pPr marL="342900" indent="-342900">
              <a:buFont typeface="+mj-lt"/>
              <a:buAutoNum type="arabicPeriod" startAt="4"/>
            </a:pPr>
            <a:r>
              <a:rPr lang="en-US" dirty="0"/>
              <a:t>Drain</a:t>
            </a:r>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551633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Steaming</a:t>
            </a:r>
          </a:p>
        </p:txBody>
      </p:sp>
      <p:sp>
        <p:nvSpPr>
          <p:cNvPr id="4" name="Text Placeholder 3"/>
          <p:cNvSpPr>
            <a:spLocks noGrp="1"/>
          </p:cNvSpPr>
          <p:nvPr>
            <p:ph idx="1"/>
          </p:nvPr>
        </p:nvSpPr>
        <p:spPr/>
        <p:txBody>
          <a:bodyPr/>
          <a:lstStyle/>
          <a:p>
            <a:pPr marL="285744" indent="-285744"/>
            <a:r>
              <a:rPr lang="en-US" dirty="0"/>
              <a:t>Surround food by steam</a:t>
            </a:r>
          </a:p>
          <a:p>
            <a:pPr marL="285744" indent="-285744"/>
            <a:r>
              <a:rPr lang="en-US" dirty="0"/>
              <a:t>Steamer basket, steam cabinet, combi-oven</a:t>
            </a:r>
          </a:p>
          <a:p>
            <a:pPr marL="285744" indent="-285744"/>
            <a:r>
              <a:rPr lang="en-US" dirty="0"/>
              <a:t>Remove items with care</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2288628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Steaming</a:t>
            </a:r>
          </a:p>
        </p:txBody>
      </p:sp>
      <p:sp>
        <p:nvSpPr>
          <p:cNvPr id="4" name="Text Placeholder 3"/>
          <p:cNvSpPr>
            <a:spLocks noGrp="1"/>
          </p:cNvSpPr>
          <p:nvPr>
            <p:ph idx="1"/>
          </p:nvPr>
        </p:nvSpPr>
        <p:spPr/>
        <p:txBody>
          <a:bodyPr/>
          <a:lstStyle/>
          <a:p>
            <a:pPr marL="0" indent="0">
              <a:buNone/>
            </a:pPr>
            <a:r>
              <a:rPr lang="en-US" dirty="0"/>
              <a:t>Without pressure:</a:t>
            </a:r>
          </a:p>
          <a:p>
            <a:pPr marL="285744" indent="-285744"/>
            <a:r>
              <a:rPr lang="en-US" dirty="0"/>
              <a:t>Steamer basket—boiling water</a:t>
            </a:r>
          </a:p>
          <a:p>
            <a:pPr marL="285744" indent="-285744"/>
            <a:r>
              <a:rPr lang="en-US" dirty="0"/>
              <a:t>Exposes food to steam—212°F (100°C)</a:t>
            </a:r>
          </a:p>
          <a:p>
            <a:pPr marL="0" indent="0">
              <a:buNone/>
            </a:pPr>
            <a:endParaRPr lang="en-US" dirty="0"/>
          </a:p>
          <a:p>
            <a:pPr marL="0" indent="0">
              <a:buNone/>
            </a:pPr>
            <a:r>
              <a:rPr lang="en-US" dirty="0"/>
              <a:t>With pressure:</a:t>
            </a:r>
          </a:p>
          <a:p>
            <a:pPr marL="285744" indent="-285744"/>
            <a:r>
              <a:rPr lang="en-US" dirty="0"/>
              <a:t>Commercial steam cabinet</a:t>
            </a:r>
          </a:p>
          <a:p>
            <a:pPr marL="285744" indent="-285744"/>
            <a:r>
              <a:rPr lang="en-US" dirty="0"/>
              <a:t>Combi-oven</a:t>
            </a:r>
          </a:p>
          <a:p>
            <a:pPr marL="285744" indent="-285744"/>
            <a:r>
              <a:rPr lang="en-US" dirty="0"/>
              <a:t>Direct contact with steam</a:t>
            </a:r>
          </a:p>
          <a:p>
            <a:pPr marL="285744" indent="-285744"/>
            <a:r>
              <a:rPr lang="en-US" dirty="0"/>
              <a:t>Temperature is higher</a:t>
            </a:r>
          </a:p>
          <a:p>
            <a:pPr marL="285744" indent="-285744"/>
            <a:r>
              <a:rPr lang="en-US" dirty="0"/>
              <a:t>Cooks faster</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3960" y="1297824"/>
            <a:ext cx="2515390" cy="4365629"/>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42460" y="1194547"/>
            <a:ext cx="3545186" cy="4468906"/>
          </a:xfrm>
          <a:prstGeom prst="rect">
            <a:avLst/>
          </a:prstGeom>
        </p:spPr>
      </p:pic>
    </p:spTree>
    <p:extLst>
      <p:ext uri="{BB962C8B-B14F-4D97-AF65-F5344CB8AC3E}">
        <p14:creationId xmlns:p14="http://schemas.microsoft.com/office/powerpoint/2010/main" val="11336487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Steaming</a:t>
            </a:r>
          </a:p>
        </p:txBody>
      </p:sp>
      <p:sp>
        <p:nvSpPr>
          <p:cNvPr id="4" name="Text Placeholder 3"/>
          <p:cNvSpPr>
            <a:spLocks noGrp="1"/>
          </p:cNvSpPr>
          <p:nvPr>
            <p:ph idx="1"/>
          </p:nvPr>
        </p:nvSpPr>
        <p:spPr/>
        <p:txBody>
          <a:bodyPr/>
          <a:lstStyle/>
          <a:p>
            <a:pPr marL="285744" indent="-285744"/>
            <a:r>
              <a:rPr lang="en-US" dirty="0"/>
              <a:t>Enhances flavor</a:t>
            </a:r>
          </a:p>
          <a:p>
            <a:pPr lvl="1"/>
            <a:r>
              <a:rPr lang="en-US" dirty="0"/>
              <a:t>Use broth instead of water</a:t>
            </a:r>
          </a:p>
          <a:p>
            <a:pPr marL="285744" indent="-285744"/>
            <a:r>
              <a:rPr lang="en-US" dirty="0"/>
              <a:t>Tender food</a:t>
            </a:r>
          </a:p>
          <a:p>
            <a:pPr marL="285744" indent="-285744"/>
            <a:r>
              <a:rPr lang="en-US" dirty="0"/>
              <a:t>Small pieces</a:t>
            </a:r>
          </a:p>
          <a:p>
            <a:pPr marL="285744" indent="-285744"/>
            <a:r>
              <a:rPr lang="en-US" dirty="0"/>
              <a:t>Rack above liquid</a:t>
            </a:r>
          </a:p>
          <a:p>
            <a:pPr marL="285744" indent="-285744"/>
            <a:r>
              <a:rPr lang="en-US" dirty="0"/>
              <a:t>Do not remove lid—slows cooking process</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8427469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Steaming</a:t>
            </a:r>
          </a:p>
        </p:txBody>
      </p:sp>
      <p:sp>
        <p:nvSpPr>
          <p:cNvPr id="4" name="Text Placeholder 3"/>
          <p:cNvSpPr>
            <a:spLocks noGrp="1"/>
          </p:cNvSpPr>
          <p:nvPr>
            <p:ph idx="1"/>
          </p:nvPr>
        </p:nvSpPr>
        <p:spPr/>
        <p:txBody>
          <a:bodyPr/>
          <a:lstStyle/>
          <a:p>
            <a:pPr marL="285744" indent="-285744"/>
            <a:r>
              <a:rPr lang="en-US" dirty="0"/>
              <a:t>Food keeps nutritional value</a:t>
            </a:r>
          </a:p>
          <a:p>
            <a:pPr marL="285744" indent="-285744"/>
            <a:r>
              <a:rPr lang="en-US" dirty="0"/>
              <a:t>No added calories—fat or oil</a:t>
            </a:r>
          </a:p>
          <a:p>
            <a:pPr marL="285744" indent="-285744"/>
            <a:r>
              <a:rPr lang="en-US" dirty="0"/>
              <a:t>Mild, delicate flavor</a:t>
            </a:r>
          </a:p>
          <a:p>
            <a:pPr marL="285744" indent="-285744"/>
            <a:r>
              <a:rPr lang="en-US" dirty="0"/>
              <a:t>Fresher taste, color, appearance</a:t>
            </a:r>
          </a:p>
          <a:p>
            <a:pPr marL="285744" indent="-285744"/>
            <a:r>
              <a:rPr lang="en-US" dirty="0"/>
              <a:t>Cooking time is longer</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855766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Transfer</a:t>
            </a:r>
          </a:p>
        </p:txBody>
      </p:sp>
      <p:sp>
        <p:nvSpPr>
          <p:cNvPr id="4" name="Text Placeholder 3"/>
          <p:cNvSpPr>
            <a:spLocks noGrp="1"/>
          </p:cNvSpPr>
          <p:nvPr>
            <p:ph idx="1"/>
          </p:nvPr>
        </p:nvSpPr>
        <p:spPr/>
        <p:txBody>
          <a:bodyPr/>
          <a:lstStyle/>
          <a:p>
            <a:pPr marL="0" indent="0">
              <a:buNone/>
            </a:pPr>
            <a:r>
              <a:rPr lang="en-US" dirty="0"/>
              <a:t>Convection:</a:t>
            </a:r>
          </a:p>
          <a:p>
            <a:pPr marL="285744" indent="-285744"/>
            <a:r>
              <a:rPr lang="en-US" dirty="0"/>
              <a:t>Movement of molecules</a:t>
            </a:r>
          </a:p>
          <a:p>
            <a:pPr marL="285744" indent="-285744"/>
            <a:r>
              <a:rPr lang="en-US" dirty="0"/>
              <a:t>Warmer area to cooler</a:t>
            </a:r>
          </a:p>
          <a:p>
            <a:pPr marL="285744" indent="-285744"/>
            <a:r>
              <a:rPr lang="en-US" dirty="0"/>
              <a:t>Heating water or convection oven</a:t>
            </a:r>
          </a:p>
          <a:p>
            <a:endParaRPr lang="en-US" dirty="0"/>
          </a:p>
          <a:p>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19372" y="1400665"/>
            <a:ext cx="4247910" cy="2438400"/>
          </a:xfrm>
          <a:prstGeom prst="rect">
            <a:avLst/>
          </a:prstGeom>
          <a:solidFill>
            <a:schemeClr val="bg1"/>
          </a:solidFill>
        </p:spPr>
      </p:pic>
    </p:spTree>
    <p:extLst>
      <p:ext uri="{BB962C8B-B14F-4D97-AF65-F5344CB8AC3E}">
        <p14:creationId xmlns:p14="http://schemas.microsoft.com/office/powerpoint/2010/main" val="31452270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Steaming Food on Top of the Range</a:t>
            </a:r>
          </a:p>
        </p:txBody>
      </p:sp>
      <p:sp>
        <p:nvSpPr>
          <p:cNvPr id="4" name="Text Placeholder 3"/>
          <p:cNvSpPr>
            <a:spLocks noGrp="1"/>
          </p:cNvSpPr>
          <p:nvPr>
            <p:ph idx="1"/>
          </p:nvPr>
        </p:nvSpPr>
        <p:spPr/>
        <p:txBody>
          <a:bodyPr/>
          <a:lstStyle/>
          <a:p>
            <a:pPr>
              <a:buAutoNum type="arabicPeriod"/>
            </a:pPr>
            <a:r>
              <a:rPr lang="en-US" dirty="0"/>
              <a:t>Bring to a boil</a:t>
            </a:r>
          </a:p>
          <a:p>
            <a:pPr>
              <a:buAutoNum type="arabicPeriod"/>
            </a:pPr>
            <a:r>
              <a:rPr lang="en-US" dirty="0"/>
              <a:t>Add food item</a:t>
            </a:r>
          </a:p>
          <a:p>
            <a:pPr lvl="1"/>
            <a:r>
              <a:rPr lang="en-US" dirty="0"/>
              <a:t>Single layer on rack</a:t>
            </a:r>
          </a:p>
          <a:p>
            <a:pPr marL="342900" indent="-342900">
              <a:buFont typeface="+mj-lt"/>
              <a:buAutoNum type="arabicPeriod" startAt="3"/>
            </a:pPr>
            <a:r>
              <a:rPr lang="en-US" dirty="0"/>
              <a:t>Cover pot</a:t>
            </a:r>
          </a:p>
          <a:p>
            <a:pPr marL="342900" indent="-342900">
              <a:buFont typeface="+mj-lt"/>
              <a:buAutoNum type="arabicPeriod" startAt="3"/>
            </a:pPr>
            <a:r>
              <a:rPr lang="en-US" dirty="0"/>
              <a:t>Steam to correct doneness</a:t>
            </a:r>
          </a:p>
          <a:p>
            <a:pPr marL="342900" indent="-342900">
              <a:buFont typeface="+mj-lt"/>
              <a:buAutoNum type="arabicPeriod" startAt="3"/>
            </a:pPr>
            <a:r>
              <a:rPr lang="en-US" dirty="0"/>
              <a:t>Serve immediately</a:t>
            </a:r>
          </a:p>
          <a:p>
            <a:pPr lvl="1"/>
            <a:r>
              <a:rPr lang="en-US" dirty="0"/>
              <a:t>Appropriate sauce and garnish</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76565" y="1438834"/>
            <a:ext cx="4132729" cy="2380131"/>
          </a:xfrm>
          <a:prstGeom prst="rect">
            <a:avLst/>
          </a:prstGeom>
        </p:spPr>
      </p:pic>
    </p:spTree>
    <p:extLst>
      <p:ext uri="{BB962C8B-B14F-4D97-AF65-F5344CB8AC3E}">
        <p14:creationId xmlns:p14="http://schemas.microsoft.com/office/powerpoint/2010/main" val="16559018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Combination-Cooking Methods</a:t>
            </a:r>
          </a:p>
        </p:txBody>
      </p:sp>
      <p:sp>
        <p:nvSpPr>
          <p:cNvPr id="4" name="Text Placeholder 3"/>
          <p:cNvSpPr>
            <a:spLocks noGrp="1"/>
          </p:cNvSpPr>
          <p:nvPr>
            <p:ph idx="1"/>
          </p:nvPr>
        </p:nvSpPr>
        <p:spPr/>
        <p:txBody>
          <a:bodyPr/>
          <a:lstStyle/>
          <a:p>
            <a:pPr marL="285744" indent="-285744"/>
            <a:r>
              <a:rPr lang="en-US" dirty="0"/>
              <a:t>Dry and moist-heat cooking</a:t>
            </a:r>
          </a:p>
          <a:p>
            <a:pPr marL="285744" indent="-285744"/>
            <a:r>
              <a:rPr lang="en-US" dirty="0"/>
              <a:t>Less tender food</a:t>
            </a:r>
          </a:p>
          <a:p>
            <a:pPr marL="285744" indent="-285744"/>
            <a:r>
              <a:rPr lang="en-US" dirty="0"/>
              <a:t>Braising—large cuts of meat</a:t>
            </a:r>
          </a:p>
          <a:p>
            <a:pPr marL="285744" indent="-285744"/>
            <a:r>
              <a:rPr lang="en-US" dirty="0"/>
              <a:t>Stewing—small pieces of food</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5565299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Braising</a:t>
            </a:r>
          </a:p>
        </p:txBody>
      </p:sp>
      <p:sp>
        <p:nvSpPr>
          <p:cNvPr id="4" name="Text Placeholder 3"/>
          <p:cNvSpPr>
            <a:spLocks noGrp="1"/>
          </p:cNvSpPr>
          <p:nvPr>
            <p:ph idx="1"/>
          </p:nvPr>
        </p:nvSpPr>
        <p:spPr/>
        <p:txBody>
          <a:bodyPr/>
          <a:lstStyle/>
          <a:p>
            <a:pPr marL="285744" indent="-285744"/>
            <a:r>
              <a:rPr lang="en-US" dirty="0"/>
              <a:t>Sear in hot oil</a:t>
            </a:r>
          </a:p>
          <a:p>
            <a:pPr marL="285744" indent="-285744"/>
            <a:r>
              <a:rPr lang="en-US" dirty="0"/>
              <a:t>Partially cover with liquid</a:t>
            </a:r>
          </a:p>
          <a:p>
            <a:pPr marL="285744" indent="-285744"/>
            <a:r>
              <a:rPr lang="en-US" dirty="0"/>
              <a:t>Cover tightly</a:t>
            </a:r>
          </a:p>
          <a:p>
            <a:pPr marL="285744" indent="-285744"/>
            <a:r>
              <a:rPr lang="en-US" dirty="0"/>
              <a:t>Finish slowly—oven or stove top</a:t>
            </a:r>
          </a:p>
          <a:p>
            <a:pPr marL="285744" indent="-285744"/>
            <a:r>
              <a:rPr lang="en-US" dirty="0"/>
              <a:t>Seasonings—adds moisture and flavor</a:t>
            </a:r>
          </a:p>
          <a:p>
            <a:pPr marL="285744" indent="-285744"/>
            <a:r>
              <a:rPr lang="en-US" dirty="0"/>
              <a:t>Vegetables—end of cooking process</a:t>
            </a:r>
          </a:p>
          <a:p>
            <a:pPr marL="285744" indent="-285744"/>
            <a:r>
              <a:rPr lang="en-US" dirty="0"/>
              <a:t>Long, slow cooking</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2713908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Braising</a:t>
            </a:r>
          </a:p>
        </p:txBody>
      </p:sp>
      <p:sp>
        <p:nvSpPr>
          <p:cNvPr id="4" name="Text Placeholder 3"/>
          <p:cNvSpPr>
            <a:spLocks noGrp="1"/>
          </p:cNvSpPr>
          <p:nvPr>
            <p:ph idx="1"/>
          </p:nvPr>
        </p:nvSpPr>
        <p:spPr/>
        <p:txBody>
          <a:bodyPr/>
          <a:lstStyle/>
          <a:p>
            <a:pPr marL="285744" indent="-285744"/>
            <a:r>
              <a:rPr lang="en-US" dirty="0"/>
              <a:t>Tough connective tissue—fork tender</a:t>
            </a:r>
          </a:p>
          <a:p>
            <a:pPr marL="285744" indent="-285744"/>
            <a:r>
              <a:rPr lang="en-US" dirty="0"/>
              <a:t>Few nutrients are lost</a:t>
            </a:r>
          </a:p>
          <a:p>
            <a:pPr marL="285744" indent="-285744"/>
            <a:r>
              <a:rPr lang="en-US" dirty="0"/>
              <a:t>Pot roasting—American term for braising</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756859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Braising</a:t>
            </a:r>
          </a:p>
        </p:txBody>
      </p:sp>
      <p:sp>
        <p:nvSpPr>
          <p:cNvPr id="4" name="Text Placeholder 3"/>
          <p:cNvSpPr>
            <a:spLocks noGrp="1"/>
          </p:cNvSpPr>
          <p:nvPr>
            <p:ph idx="1"/>
          </p:nvPr>
        </p:nvSpPr>
        <p:spPr/>
        <p:txBody>
          <a:bodyPr/>
          <a:lstStyle/>
          <a:p>
            <a:pPr>
              <a:buAutoNum type="arabicPeriod"/>
            </a:pPr>
            <a:r>
              <a:rPr lang="en-US" dirty="0"/>
              <a:t>Preheat pan and oil</a:t>
            </a:r>
          </a:p>
          <a:p>
            <a:pPr>
              <a:buAutoNum type="arabicPeriod"/>
            </a:pPr>
            <a:r>
              <a:rPr lang="en-US" dirty="0"/>
              <a:t>Sear meat</a:t>
            </a:r>
          </a:p>
          <a:p>
            <a:pPr>
              <a:buAutoNum type="arabicPeriod"/>
            </a:pPr>
            <a:r>
              <a:rPr lang="en-US" dirty="0"/>
              <a:t>Add mirepoix and tomato</a:t>
            </a:r>
          </a:p>
          <a:p>
            <a:pPr lvl="1" indent="-342891"/>
            <a:r>
              <a:rPr lang="en-US" dirty="0"/>
              <a:t>Pincé mixture</a:t>
            </a:r>
          </a:p>
          <a:p>
            <a:pPr>
              <a:buAutoNum type="arabicPeriod" startAt="4"/>
            </a:pPr>
            <a:r>
              <a:rPr lang="en-US" dirty="0"/>
              <a:t>Deglaze pan</a:t>
            </a:r>
          </a:p>
          <a:p>
            <a:pPr>
              <a:buAutoNum type="arabicPeriod" startAt="4"/>
            </a:pPr>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984748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Braising</a:t>
            </a:r>
          </a:p>
        </p:txBody>
      </p:sp>
      <p:sp>
        <p:nvSpPr>
          <p:cNvPr id="4" name="Text Placeholder 3"/>
          <p:cNvSpPr>
            <a:spLocks noGrp="1"/>
          </p:cNvSpPr>
          <p:nvPr>
            <p:ph idx="1"/>
          </p:nvPr>
        </p:nvSpPr>
        <p:spPr/>
        <p:txBody>
          <a:bodyPr/>
          <a:lstStyle/>
          <a:p>
            <a:pPr>
              <a:buAutoNum type="arabicPeriod" startAt="5"/>
            </a:pPr>
            <a:r>
              <a:rPr lang="en-US" dirty="0"/>
              <a:t>Add appropriate amount of liquid</a:t>
            </a:r>
          </a:p>
          <a:p>
            <a:pPr>
              <a:buAutoNum type="arabicPeriod" startAt="5"/>
            </a:pPr>
            <a:r>
              <a:rPr lang="en-US" dirty="0"/>
              <a:t>Cover and finish</a:t>
            </a:r>
          </a:p>
          <a:p>
            <a:pPr>
              <a:buAutoNum type="arabicPeriod" startAt="5"/>
            </a:pPr>
            <a:r>
              <a:rPr lang="en-US" dirty="0"/>
              <a:t>Check for proper doneness</a:t>
            </a:r>
          </a:p>
          <a:p>
            <a:pPr>
              <a:buAutoNum type="arabicPeriod" startAt="5"/>
            </a:pPr>
            <a:r>
              <a:rPr lang="en-US" dirty="0"/>
              <a:t>Place over direct heat</a:t>
            </a:r>
          </a:p>
          <a:p>
            <a:pPr lvl="1" indent="-342891"/>
            <a:r>
              <a:rPr lang="en-US" dirty="0"/>
              <a:t>Reduce sauce</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10" name="Picture Placeholder 9"/>
          <p:cNvPicPr>
            <a:picLocks noGrp="1" noChangeAspect="1"/>
          </p:cNvPicPr>
          <p:nvPr>
            <p:ph type="pic" sz="quarter" idx="4294967295"/>
          </p:nvPr>
        </p:nvPicPr>
        <p:blipFill rotWithShape="1">
          <a:blip r:embed="rId3" cstate="screen">
            <a:extLst>
              <a:ext uri="{28A0092B-C50C-407E-A947-70E740481C1C}">
                <a14:useLocalDpi xmlns:a14="http://schemas.microsoft.com/office/drawing/2010/main"/>
              </a:ext>
            </a:extLst>
          </a:blip>
          <a:srcRect/>
          <a:stretch/>
        </p:blipFill>
        <p:spPr>
          <a:xfrm>
            <a:off x="4823791" y="1295400"/>
            <a:ext cx="2544417" cy="3682378"/>
          </a:xfrm>
        </p:spPr>
      </p:pic>
      <p:pic>
        <p:nvPicPr>
          <p:cNvPr id="12" name="Picture Placeholder 11"/>
          <p:cNvPicPr>
            <a:picLocks noGrp="1" noChangeAspect="1"/>
          </p:cNvPicPr>
          <p:nvPr>
            <p:ph type="pic" sz="quarter" idx="4294967295"/>
          </p:nvPr>
        </p:nvPicPr>
        <p:blipFill>
          <a:blip r:embed="rId4" cstate="screen">
            <a:extLst>
              <a:ext uri="{28A0092B-C50C-407E-A947-70E740481C1C}">
                <a14:useLocalDpi xmlns:a14="http://schemas.microsoft.com/office/drawing/2010/main"/>
              </a:ext>
            </a:extLst>
          </a:blip>
          <a:srcRect/>
          <a:stretch>
            <a:fillRect/>
          </a:stretch>
        </p:blipFill>
        <p:spPr>
          <a:xfrm>
            <a:off x="7690678" y="2222189"/>
            <a:ext cx="4064000" cy="1828800"/>
          </a:xfrm>
        </p:spPr>
      </p:pic>
    </p:spTree>
    <p:extLst>
      <p:ext uri="{BB962C8B-B14F-4D97-AF65-F5344CB8AC3E}">
        <p14:creationId xmlns:p14="http://schemas.microsoft.com/office/powerpoint/2010/main" val="42135947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Stewing</a:t>
            </a:r>
          </a:p>
        </p:txBody>
      </p:sp>
      <p:sp>
        <p:nvSpPr>
          <p:cNvPr id="4" name="Text Placeholder 3"/>
          <p:cNvSpPr>
            <a:spLocks noGrp="1"/>
          </p:cNvSpPr>
          <p:nvPr>
            <p:ph idx="1"/>
          </p:nvPr>
        </p:nvSpPr>
        <p:spPr/>
        <p:txBody>
          <a:bodyPr/>
          <a:lstStyle/>
          <a:p>
            <a:pPr marL="285744" indent="-285744"/>
            <a:r>
              <a:rPr lang="en-US" dirty="0"/>
              <a:t>Similar to braising</a:t>
            </a:r>
          </a:p>
          <a:p>
            <a:pPr marL="285744" indent="-285744"/>
            <a:r>
              <a:rPr lang="en-US" dirty="0"/>
              <a:t>Pre-preparation different</a:t>
            </a:r>
          </a:p>
          <a:p>
            <a:pPr marL="285744" indent="-285744"/>
            <a:r>
              <a:rPr lang="en-US" dirty="0"/>
              <a:t>Cut into bite-sized pieces</a:t>
            </a:r>
          </a:p>
          <a:p>
            <a:pPr marL="285744" indent="-285744"/>
            <a:r>
              <a:rPr lang="en-US" dirty="0"/>
              <a:t>Sear or blanch</a:t>
            </a:r>
          </a:p>
          <a:p>
            <a:pPr marL="285744" indent="-285744"/>
            <a:r>
              <a:rPr lang="en-US" dirty="0"/>
              <a:t>Cook in oil</a:t>
            </a:r>
          </a:p>
          <a:p>
            <a:pPr marL="285744" indent="-285744"/>
            <a:r>
              <a:rPr lang="en-US" dirty="0"/>
              <a:t>Cover completely with liquid</a:t>
            </a:r>
          </a:p>
          <a:p>
            <a:pPr marL="285744" indent="-285744"/>
            <a:r>
              <a:rPr lang="en-US" dirty="0"/>
              <a:t>Cover pot</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11041752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Stewing</a:t>
            </a:r>
          </a:p>
        </p:txBody>
      </p:sp>
      <p:sp>
        <p:nvSpPr>
          <p:cNvPr id="4" name="Text Placeholder 3"/>
          <p:cNvSpPr>
            <a:spLocks noGrp="1"/>
          </p:cNvSpPr>
          <p:nvPr>
            <p:ph idx="1"/>
          </p:nvPr>
        </p:nvSpPr>
        <p:spPr/>
        <p:txBody>
          <a:bodyPr/>
          <a:lstStyle/>
          <a:p>
            <a:pPr>
              <a:buAutoNum type="arabicPeriod"/>
            </a:pPr>
            <a:r>
              <a:rPr lang="en-US" dirty="0"/>
              <a:t>Cut into uniform-sized pieces</a:t>
            </a:r>
          </a:p>
          <a:p>
            <a:pPr>
              <a:buAutoNum type="arabicPeriod"/>
            </a:pPr>
            <a:r>
              <a:rPr lang="en-US" dirty="0"/>
              <a:t>Heat fat in rondo</a:t>
            </a:r>
          </a:p>
          <a:p>
            <a:pPr lvl="1" indent="-342891"/>
            <a:r>
              <a:rPr lang="en-US" dirty="0"/>
              <a:t>Brown all sides</a:t>
            </a:r>
          </a:p>
          <a:p>
            <a:pPr>
              <a:buAutoNum type="arabicPeriod" startAt="3"/>
            </a:pPr>
            <a:r>
              <a:rPr lang="en-US" dirty="0"/>
              <a:t>Sauté other ingredients</a:t>
            </a:r>
          </a:p>
          <a:p>
            <a:pPr>
              <a:buAutoNum type="arabicPeriod" startAt="3"/>
            </a:pPr>
            <a:r>
              <a:rPr lang="en-US" dirty="0"/>
              <a:t>Add roux or thickening agent</a:t>
            </a:r>
          </a:p>
          <a:p>
            <a:pPr>
              <a:buAutoNum type="arabicPeriod" startAt="3"/>
            </a:pPr>
            <a:r>
              <a:rPr lang="en-US" dirty="0"/>
              <a:t>Add liquid</a:t>
            </a:r>
          </a:p>
          <a:p>
            <a:pPr lvl="1"/>
            <a:r>
              <a:rPr lang="en-US" dirty="0"/>
              <a:t>Stir to prevent lumps</a:t>
            </a:r>
          </a:p>
          <a:p>
            <a:pPr lvl="1"/>
            <a:r>
              <a:rPr lang="en-US" dirty="0"/>
              <a:t>Cover items completely</a:t>
            </a:r>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43611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Stewing</a:t>
            </a:r>
          </a:p>
        </p:txBody>
      </p:sp>
      <p:sp>
        <p:nvSpPr>
          <p:cNvPr id="4" name="Text Placeholder 3"/>
          <p:cNvSpPr>
            <a:spLocks noGrp="1"/>
          </p:cNvSpPr>
          <p:nvPr>
            <p:ph idx="1"/>
          </p:nvPr>
        </p:nvSpPr>
        <p:spPr/>
        <p:txBody>
          <a:bodyPr/>
          <a:lstStyle/>
          <a:p>
            <a:pPr>
              <a:buAutoNum type="arabicPeriod" startAt="6"/>
            </a:pPr>
            <a:r>
              <a:rPr lang="en-US" dirty="0"/>
              <a:t>Bring to temperature</a:t>
            </a:r>
          </a:p>
          <a:p>
            <a:pPr lvl="1" indent="-342891"/>
            <a:r>
              <a:rPr lang="en-US" dirty="0"/>
              <a:t>Cover container</a:t>
            </a:r>
          </a:p>
          <a:p>
            <a:pPr>
              <a:buAutoNum type="arabicPeriod" startAt="7"/>
            </a:pPr>
            <a:r>
              <a:rPr lang="en-US" dirty="0"/>
              <a:t>Remove items and hold properly</a:t>
            </a:r>
          </a:p>
          <a:p>
            <a:pPr>
              <a:buAutoNum type="arabicPeriod" startAt="7"/>
            </a:pPr>
            <a:r>
              <a:rPr lang="en-US" dirty="0"/>
              <a:t>Return sauce to simmer and thicken</a:t>
            </a:r>
          </a:p>
          <a:p>
            <a:pPr>
              <a:buAutoNum type="arabicPeriod" startAt="7"/>
            </a:pPr>
            <a:r>
              <a:rPr lang="en-US" dirty="0"/>
              <a:t>Heat items and serve</a:t>
            </a:r>
          </a:p>
          <a:p>
            <a:pPr>
              <a:buAutoNum type="arabicPeriod" startAt="6"/>
            </a:pPr>
            <a:endParaRPr lang="en-US" dirty="0"/>
          </a:p>
          <a:p>
            <a:pPr marL="285744" indent="-285744"/>
            <a:endParaRPr lang="en-US" dirty="0"/>
          </a:p>
          <a:p>
            <a:endParaRPr lang="en-US" dirty="0"/>
          </a:p>
          <a:p>
            <a:endParaRPr lang="en-US" dirty="0"/>
          </a:p>
          <a:p>
            <a:endParaRPr lang="en-US" dirty="0"/>
          </a:p>
        </p:txBody>
      </p:sp>
      <p:pic>
        <p:nvPicPr>
          <p:cNvPr id="12" name="Picture Placeholder 11"/>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0" name="Picture Placeholder 9"/>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0865375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Sous Vide </a:t>
            </a:r>
            <a:r>
              <a:rPr lang="en-US" dirty="0"/>
              <a:t>Cooking</a:t>
            </a:r>
          </a:p>
        </p:txBody>
      </p:sp>
      <p:sp>
        <p:nvSpPr>
          <p:cNvPr id="4" name="Text Placeholder 3"/>
          <p:cNvSpPr>
            <a:spLocks noGrp="1"/>
          </p:cNvSpPr>
          <p:nvPr>
            <p:ph idx="1"/>
          </p:nvPr>
        </p:nvSpPr>
        <p:spPr/>
        <p:txBody>
          <a:bodyPr/>
          <a:lstStyle/>
          <a:p>
            <a:pPr marL="285744" indent="-285744"/>
            <a:r>
              <a:rPr lang="en-US" dirty="0"/>
              <a:t>Cooked for a long time</a:t>
            </a:r>
          </a:p>
          <a:p>
            <a:pPr marL="285744" indent="-285744"/>
            <a:r>
              <a:rPr lang="en-US" dirty="0"/>
              <a:t>“Under vacuum”</a:t>
            </a:r>
          </a:p>
          <a:p>
            <a:pPr marL="285744" indent="-285744"/>
            <a:r>
              <a:rPr lang="en-US" dirty="0"/>
              <a:t>Airtight plastic bags</a:t>
            </a:r>
          </a:p>
          <a:p>
            <a:pPr marL="285744" indent="-285744"/>
            <a:r>
              <a:rPr lang="en-US" dirty="0"/>
              <a:t>Hot water</a:t>
            </a:r>
          </a:p>
          <a:p>
            <a:pPr marL="285744" indent="-285744"/>
            <a:r>
              <a:rPr lang="en-US" dirty="0"/>
              <a:t>Controlled heating—exact range</a:t>
            </a:r>
          </a:p>
          <a:p>
            <a:pPr marL="285744" indent="-285744"/>
            <a:r>
              <a:rPr lang="en-US" dirty="0"/>
              <a:t>Locks flavor molecules in with food</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83628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Heat Transfer</a:t>
            </a:r>
          </a:p>
        </p:txBody>
      </p:sp>
      <p:sp>
        <p:nvSpPr>
          <p:cNvPr id="4" name="Text Placeholder 3"/>
          <p:cNvSpPr>
            <a:spLocks noGrp="1"/>
          </p:cNvSpPr>
          <p:nvPr>
            <p:ph idx="1"/>
          </p:nvPr>
        </p:nvSpPr>
        <p:spPr/>
        <p:txBody>
          <a:bodyPr/>
          <a:lstStyle/>
          <a:p>
            <a:pPr marL="0" indent="0">
              <a:buNone/>
            </a:pPr>
            <a:r>
              <a:rPr lang="en-US" dirty="0"/>
              <a:t>Radiation:</a:t>
            </a:r>
          </a:p>
          <a:p>
            <a:pPr marL="285744" indent="-285744"/>
            <a:r>
              <a:rPr lang="en-US" dirty="0"/>
              <a:t>No physical contact</a:t>
            </a:r>
          </a:p>
          <a:p>
            <a:pPr marL="285744" indent="-285744"/>
            <a:r>
              <a:rPr lang="en-US" dirty="0"/>
              <a:t>Infrared heat</a:t>
            </a:r>
          </a:p>
          <a:p>
            <a:pPr lvl="1"/>
            <a:r>
              <a:rPr lang="en-US" dirty="0"/>
              <a:t>Heat absorbed, radiated to food</a:t>
            </a:r>
          </a:p>
          <a:p>
            <a:pPr lvl="1"/>
            <a:r>
              <a:rPr lang="en-US" dirty="0"/>
              <a:t>Broiler</a:t>
            </a:r>
          </a:p>
          <a:p>
            <a:pPr lvl="1"/>
            <a:r>
              <a:rPr lang="en-US" dirty="0"/>
              <a:t>Affects exterior of food—food browns</a:t>
            </a:r>
          </a:p>
          <a:p>
            <a:pPr marL="285744" indent="-285744"/>
            <a:r>
              <a:rPr lang="en-US" dirty="0"/>
              <a:t>Microwaves</a:t>
            </a:r>
          </a:p>
          <a:p>
            <a:pPr lvl="1"/>
            <a:r>
              <a:rPr lang="en-US" dirty="0"/>
              <a:t>Agitate water molecules in food</a:t>
            </a:r>
          </a:p>
          <a:p>
            <a:pPr lvl="1"/>
            <a:r>
              <a:rPr lang="en-US" dirty="0"/>
              <a:t>No browning</a:t>
            </a:r>
          </a:p>
          <a:p>
            <a:pPr lvl="1"/>
            <a:r>
              <a:rPr lang="en-US" dirty="0"/>
              <a:t>Tough, rubbery, or dried out</a:t>
            </a:r>
          </a:p>
          <a:p>
            <a:endParaRPr lang="en-US" dirty="0"/>
          </a:p>
          <a:p>
            <a:endParaRPr lang="en-US"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424928" y="1408176"/>
            <a:ext cx="4261104" cy="2441448"/>
          </a:xfrm>
          <a:prstGeom prst="rect">
            <a:avLst/>
          </a:prstGeom>
          <a:solidFill>
            <a:schemeClr val="bg1"/>
          </a:solidFill>
        </p:spPr>
      </p:pic>
    </p:spTree>
    <p:extLst>
      <p:ext uri="{BB962C8B-B14F-4D97-AF65-F5344CB8AC3E}">
        <p14:creationId xmlns:p14="http://schemas.microsoft.com/office/powerpoint/2010/main" val="36329855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Microwave</a:t>
            </a:r>
            <a:r>
              <a:rPr lang="en-US" i="1" dirty="0"/>
              <a:t> </a:t>
            </a:r>
            <a:r>
              <a:rPr lang="en-US" dirty="0"/>
              <a:t>Cooking</a:t>
            </a:r>
          </a:p>
        </p:txBody>
      </p:sp>
      <p:sp>
        <p:nvSpPr>
          <p:cNvPr id="4" name="Text Placeholder 3"/>
          <p:cNvSpPr>
            <a:spLocks noGrp="1"/>
          </p:cNvSpPr>
          <p:nvPr>
            <p:ph idx="1"/>
          </p:nvPr>
        </p:nvSpPr>
        <p:spPr/>
        <p:txBody>
          <a:bodyPr/>
          <a:lstStyle/>
          <a:p>
            <a:pPr marL="285744" indent="-285744"/>
            <a:r>
              <a:rPr lang="en-US" dirty="0"/>
              <a:t>Alters protein—tough</a:t>
            </a:r>
          </a:p>
          <a:p>
            <a:pPr marL="285744" indent="-285744"/>
            <a:r>
              <a:rPr lang="en-US" dirty="0"/>
              <a:t>No browning</a:t>
            </a:r>
          </a:p>
          <a:p>
            <a:pPr marL="285744" indent="-285744"/>
            <a:r>
              <a:rPr lang="en-US" dirty="0"/>
              <a:t>Glass and ceramic cookware, plastics</a:t>
            </a:r>
          </a:p>
          <a:p>
            <a:pPr marL="285744" indent="-285744"/>
            <a:r>
              <a:rPr lang="en-US" dirty="0"/>
              <a:t>Never use brown grocery bags, newspaper, </a:t>
            </a:r>
            <a:br>
              <a:rPr lang="en-US" dirty="0"/>
            </a:br>
            <a:r>
              <a:rPr lang="en-US" dirty="0"/>
              <a:t>metal, or foil</a:t>
            </a:r>
          </a:p>
          <a:p>
            <a:endParaRPr lang="en-US" dirty="0"/>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pic>
        <p:nvPicPr>
          <p:cNvPr id="8" name="Picture Placeholder 7"/>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37675780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Determining Doneness</a:t>
            </a:r>
          </a:p>
        </p:txBody>
      </p:sp>
      <p:sp>
        <p:nvSpPr>
          <p:cNvPr id="4" name="Text Placeholder 3"/>
          <p:cNvSpPr>
            <a:spLocks noGrp="1"/>
          </p:cNvSpPr>
          <p:nvPr>
            <p:ph idx="1"/>
          </p:nvPr>
        </p:nvSpPr>
        <p:spPr/>
        <p:txBody>
          <a:bodyPr/>
          <a:lstStyle/>
          <a:p>
            <a:pPr marL="285744" indent="-285744"/>
            <a:r>
              <a:rPr lang="en-US" dirty="0"/>
              <a:t>Desired texture</a:t>
            </a:r>
          </a:p>
          <a:p>
            <a:pPr marL="285744" indent="-285744"/>
            <a:r>
              <a:rPr lang="en-US" dirty="0"/>
              <a:t>Minimum internal temperature</a:t>
            </a:r>
          </a:p>
          <a:p>
            <a:pPr marL="285744" indent="-285744"/>
            <a:r>
              <a:rPr lang="en-US" dirty="0"/>
              <a:t>Check temperature</a:t>
            </a:r>
          </a:p>
          <a:p>
            <a:pPr lvl="1"/>
            <a:r>
              <a:rPr lang="en-US" dirty="0"/>
              <a:t>Large and small quantities</a:t>
            </a:r>
          </a:p>
          <a:p>
            <a:pPr lvl="1"/>
            <a:r>
              <a:rPr lang="en-US" dirty="0"/>
              <a:t>Individual portions</a:t>
            </a:r>
          </a:p>
          <a:p>
            <a:pPr marL="285744" indent="-285744"/>
            <a:r>
              <a:rPr lang="en-US" dirty="0"/>
              <a:t>Never assume—standardized cooking time</a:t>
            </a:r>
          </a:p>
          <a:p>
            <a:pPr marL="285744" indent="-285744"/>
            <a:r>
              <a:rPr lang="en-US" dirty="0"/>
              <a:t>Carryover cooking—continued cooking after removed from heat source</a:t>
            </a:r>
          </a:p>
          <a:p>
            <a:pPr marL="285744" indent="-285744"/>
            <a:endParaRPr lang="en-US" dirty="0"/>
          </a:p>
          <a:p>
            <a:endParaRPr lang="en-US" dirty="0"/>
          </a:p>
          <a:p>
            <a:pPr marL="285744" indent="-285744"/>
            <a:endParaRPr lang="en-US" dirty="0"/>
          </a:p>
          <a:p>
            <a:pPr marL="285744" indent="-285744"/>
            <a:endParaRPr lang="en-US" dirty="0"/>
          </a:p>
          <a:p>
            <a:endParaRPr lang="en-US" dirty="0"/>
          </a:p>
          <a:p>
            <a:endParaRPr lang="en-US" dirty="0"/>
          </a:p>
          <a:p>
            <a:endParaRPr lang="en-US" dirty="0"/>
          </a:p>
        </p:txBody>
      </p:sp>
    </p:spTree>
    <p:extLst>
      <p:ext uri="{BB962C8B-B14F-4D97-AF65-F5344CB8AC3E}">
        <p14:creationId xmlns:p14="http://schemas.microsoft.com/office/powerpoint/2010/main" val="24138887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p:txBody>
          <a:bodyPr/>
          <a:lstStyle/>
          <a:p>
            <a:pPr marL="0" indent="0">
              <a:buNone/>
            </a:pPr>
            <a:r>
              <a:rPr lang="en-US" b="1" dirty="0"/>
              <a:t>165°F (74°C) for 15 seconds:</a:t>
            </a:r>
            <a:endParaRPr lang="en-US" dirty="0"/>
          </a:p>
          <a:p>
            <a:pPr marL="285744" indent="-285744"/>
            <a:r>
              <a:rPr lang="en-US" dirty="0"/>
              <a:t>Poultry—including whole or ground chicken, turkey, or duck</a:t>
            </a:r>
          </a:p>
          <a:p>
            <a:pPr marL="285744" indent="-285744"/>
            <a:r>
              <a:rPr lang="en-US" dirty="0"/>
              <a:t>Stuffing made with TCS ingredients</a:t>
            </a:r>
          </a:p>
          <a:p>
            <a:pPr marL="285744" indent="-285744"/>
            <a:r>
              <a:rPr lang="en-US" dirty="0"/>
              <a:t>Stuffed meat, seafood, poultry, or pasta</a:t>
            </a:r>
          </a:p>
          <a:p>
            <a:pPr marL="285744" indent="-285744"/>
            <a:r>
              <a:rPr lang="en-US" dirty="0"/>
              <a:t>Dishes that include previously cooked TCS ingredients</a:t>
            </a:r>
          </a:p>
          <a:p>
            <a:endParaRPr lang="en-US" dirty="0"/>
          </a:p>
        </p:txBody>
      </p:sp>
      <p:pic>
        <p:nvPicPr>
          <p:cNvPr id="8" name="Picture 7"/>
          <p:cNvPicPr>
            <a:picLocks noChangeAspect="1"/>
          </p:cNvPicPr>
          <p:nvPr/>
        </p:nvPicPr>
        <p:blipFill>
          <a:blip r:embed="rId3"/>
          <a:stretch>
            <a:fillRect/>
          </a:stretch>
        </p:blipFill>
        <p:spPr>
          <a:xfrm>
            <a:off x="7487478" y="1451113"/>
            <a:ext cx="4114800" cy="2324100"/>
          </a:xfrm>
          <a:prstGeom prst="rect">
            <a:avLst/>
          </a:prstGeom>
        </p:spPr>
      </p:pic>
    </p:spTree>
    <p:extLst>
      <p:ext uri="{BB962C8B-B14F-4D97-AF65-F5344CB8AC3E}">
        <p14:creationId xmlns:p14="http://schemas.microsoft.com/office/powerpoint/2010/main" val="2892615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a:xfrm>
            <a:off x="609600" y="1295401"/>
            <a:ext cx="4638261" cy="3654286"/>
          </a:xfrm>
        </p:spPr>
        <p:txBody>
          <a:bodyPr/>
          <a:lstStyle/>
          <a:p>
            <a:pPr marL="0" indent="0">
              <a:buNone/>
            </a:pPr>
            <a:r>
              <a:rPr lang="en-US" b="1" dirty="0"/>
              <a:t>155°F (68°C) for 15 seconds</a:t>
            </a:r>
          </a:p>
          <a:p>
            <a:pPr marL="285744" indent="-285744">
              <a:buFont typeface="Arial" panose="020B0604020202020204" pitchFamily="34" charset="0"/>
              <a:buChar char="•"/>
            </a:pPr>
            <a:r>
              <a:rPr lang="en-US" dirty="0"/>
              <a:t>Ground meat—including beef, pork, and other meat</a:t>
            </a:r>
          </a:p>
          <a:p>
            <a:pPr marL="285744" indent="-285744">
              <a:buFont typeface="Arial" panose="020B0604020202020204" pitchFamily="34" charset="0"/>
              <a:buChar char="•"/>
            </a:pPr>
            <a:r>
              <a:rPr lang="en-US" dirty="0"/>
              <a:t>Injected meat—including brined ham and flavor-injected roasts</a:t>
            </a:r>
          </a:p>
          <a:p>
            <a:pPr marL="285744" indent="-285744">
              <a:buFont typeface="Arial" panose="020B0604020202020204" pitchFamily="34" charset="0"/>
              <a:buChar char="•"/>
            </a:pPr>
            <a:r>
              <a:rPr lang="en-US" dirty="0"/>
              <a:t>Mechanically tenderized meat</a:t>
            </a:r>
          </a:p>
          <a:p>
            <a:pPr marL="285744" indent="-285744">
              <a:buFont typeface="Arial" panose="020B0604020202020204" pitchFamily="34" charset="0"/>
              <a:buChar char="•"/>
            </a:pPr>
            <a:r>
              <a:rPr lang="en-US" dirty="0"/>
              <a:t>Ground seafood—including chopped or minced seafood</a:t>
            </a:r>
          </a:p>
          <a:p>
            <a:pPr marL="285744" indent="-285744">
              <a:buFont typeface="Arial" panose="020B0604020202020204" pitchFamily="34" charset="0"/>
              <a:buChar char="•"/>
            </a:pPr>
            <a:r>
              <a:rPr lang="en-US" dirty="0"/>
              <a:t>Shell eggs that will be hot held for service</a:t>
            </a:r>
          </a:p>
        </p:txBody>
      </p:sp>
      <p:pic>
        <p:nvPicPr>
          <p:cNvPr id="7" name="Picture 6"/>
          <p:cNvPicPr>
            <a:picLocks noChangeAspect="1"/>
          </p:cNvPicPr>
          <p:nvPr/>
        </p:nvPicPr>
        <p:blipFill>
          <a:blip r:embed="rId3"/>
          <a:stretch>
            <a:fillRect/>
          </a:stretch>
        </p:blipFill>
        <p:spPr>
          <a:xfrm>
            <a:off x="7505700" y="1432892"/>
            <a:ext cx="4076700" cy="2362200"/>
          </a:xfrm>
          <a:prstGeom prst="rect">
            <a:avLst/>
          </a:prstGeom>
        </p:spPr>
      </p:pic>
    </p:spTree>
    <p:extLst>
      <p:ext uri="{BB962C8B-B14F-4D97-AF65-F5344CB8AC3E}">
        <p14:creationId xmlns:p14="http://schemas.microsoft.com/office/powerpoint/2010/main" val="3708870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p:txBody>
          <a:bodyPr/>
          <a:lstStyle/>
          <a:p>
            <a:pPr marL="0" indent="0">
              <a:buNone/>
            </a:pPr>
            <a:r>
              <a:rPr lang="en-US" b="1" dirty="0"/>
              <a:t>145°F (68°C) for 15 seconds</a:t>
            </a:r>
          </a:p>
          <a:p>
            <a:pPr marL="285744" indent="-285744"/>
            <a:r>
              <a:rPr lang="en-US" dirty="0"/>
              <a:t>Seafood—including fish, shellfish, and crustaceans</a:t>
            </a:r>
          </a:p>
          <a:p>
            <a:pPr marL="285744" indent="-285744"/>
            <a:r>
              <a:rPr lang="en-US" dirty="0"/>
              <a:t>Steaks/chops of pork, beef, veal, and lamb</a:t>
            </a:r>
          </a:p>
          <a:p>
            <a:pPr marL="285744" indent="-285744"/>
            <a:r>
              <a:rPr lang="en-US" dirty="0"/>
              <a:t>Shell eggs that will be served immediately</a:t>
            </a:r>
          </a:p>
        </p:txBody>
      </p:sp>
      <p:pic>
        <p:nvPicPr>
          <p:cNvPr id="7" name="Picture 6"/>
          <p:cNvPicPr>
            <a:picLocks noChangeAspect="1"/>
          </p:cNvPicPr>
          <p:nvPr/>
        </p:nvPicPr>
        <p:blipFill>
          <a:blip r:embed="rId3"/>
          <a:stretch>
            <a:fillRect/>
          </a:stretch>
        </p:blipFill>
        <p:spPr>
          <a:xfrm>
            <a:off x="7500178" y="1469335"/>
            <a:ext cx="4102100" cy="2286000"/>
          </a:xfrm>
          <a:prstGeom prst="rect">
            <a:avLst/>
          </a:prstGeom>
        </p:spPr>
      </p:pic>
    </p:spTree>
    <p:extLst>
      <p:ext uri="{BB962C8B-B14F-4D97-AF65-F5344CB8AC3E}">
        <p14:creationId xmlns:p14="http://schemas.microsoft.com/office/powerpoint/2010/main" val="10971743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p:txBody>
          <a:bodyPr/>
          <a:lstStyle/>
          <a:p>
            <a:pPr marL="0" indent="0">
              <a:buNone/>
            </a:pPr>
            <a:r>
              <a:rPr lang="en-US" b="1" dirty="0"/>
              <a:t>145°F (68°C) for 4 minutes</a:t>
            </a:r>
          </a:p>
          <a:p>
            <a:pPr marL="285744" indent="-285744"/>
            <a:r>
              <a:rPr lang="en-US" dirty="0"/>
              <a:t>Roasts of pork, beef, veal, and lamb</a:t>
            </a:r>
          </a:p>
        </p:txBody>
      </p:sp>
      <p:pic>
        <p:nvPicPr>
          <p:cNvPr id="8" name="Picture 7"/>
          <p:cNvPicPr>
            <a:picLocks noChangeAspect="1"/>
          </p:cNvPicPr>
          <p:nvPr/>
        </p:nvPicPr>
        <p:blipFill>
          <a:blip r:embed="rId3"/>
          <a:stretch>
            <a:fillRect/>
          </a:stretch>
        </p:blipFill>
        <p:spPr>
          <a:xfrm>
            <a:off x="7500178" y="1451113"/>
            <a:ext cx="4102100" cy="2324100"/>
          </a:xfrm>
          <a:prstGeom prst="rect">
            <a:avLst/>
          </a:prstGeom>
        </p:spPr>
      </p:pic>
    </p:spTree>
    <p:extLst>
      <p:ext uri="{BB962C8B-B14F-4D97-AF65-F5344CB8AC3E}">
        <p14:creationId xmlns:p14="http://schemas.microsoft.com/office/powerpoint/2010/main" val="26067526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p:txBody>
          <a:bodyPr/>
          <a:lstStyle/>
          <a:p>
            <a:pPr marL="0" indent="0">
              <a:buNone/>
            </a:pPr>
            <a:r>
              <a:rPr lang="en-US" b="1" dirty="0"/>
              <a:t>135°F (57°C)</a:t>
            </a:r>
          </a:p>
          <a:p>
            <a:pPr marL="285744" indent="-285744"/>
            <a:r>
              <a:rPr lang="en-US" dirty="0"/>
              <a:t>Commercially processed, ready-to-eat food that will be hot held for service</a:t>
            </a:r>
          </a:p>
        </p:txBody>
      </p:sp>
      <p:pic>
        <p:nvPicPr>
          <p:cNvPr id="9" name="Picture Placeholder 8"/>
          <p:cNvPicPr>
            <a:picLocks noGrp="1" noChangeAspect="1"/>
          </p:cNvPicPr>
          <p:nvPr>
            <p:ph type="pic" sz="quarter" idx="11"/>
          </p:nvPr>
        </p:nvPicPr>
        <p:blipFill rotWithShape="1">
          <a:blip r:embed="rId3" cstate="screen">
            <a:extLst>
              <a:ext uri="{28A0092B-C50C-407E-A947-70E740481C1C}">
                <a14:useLocalDpi xmlns:a14="http://schemas.microsoft.com/office/drawing/2010/main"/>
              </a:ext>
            </a:extLst>
          </a:blip>
          <a:srcRect/>
          <a:stretch/>
        </p:blipFill>
        <p:spPr/>
      </p:pic>
    </p:spTree>
    <p:extLst>
      <p:ext uri="{BB962C8B-B14F-4D97-AF65-F5344CB8AC3E}">
        <p14:creationId xmlns:p14="http://schemas.microsoft.com/office/powerpoint/2010/main" val="298012173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Cooking Requirements for Specific Food</a:t>
            </a:r>
          </a:p>
        </p:txBody>
      </p:sp>
      <p:sp>
        <p:nvSpPr>
          <p:cNvPr id="4" name="Text Placeholder 3"/>
          <p:cNvSpPr>
            <a:spLocks noGrp="1"/>
          </p:cNvSpPr>
          <p:nvPr>
            <p:ph idx="1"/>
          </p:nvPr>
        </p:nvSpPr>
        <p:spPr/>
        <p:txBody>
          <a:bodyPr/>
          <a:lstStyle/>
          <a:p>
            <a:pPr marL="0" indent="0">
              <a:buNone/>
            </a:pPr>
            <a:r>
              <a:rPr lang="en-US" b="1" dirty="0"/>
              <a:t>135°F (57°C)</a:t>
            </a:r>
          </a:p>
          <a:p>
            <a:pPr marL="285744" indent="-285744"/>
            <a:r>
              <a:rPr lang="en-US" dirty="0"/>
              <a:t>Fruit, vegetables, grains, and legumes that will </a:t>
            </a:r>
            <a:br>
              <a:rPr lang="en-US" dirty="0"/>
            </a:br>
            <a:r>
              <a:rPr lang="en-US" dirty="0"/>
              <a:t>be hot held for service</a:t>
            </a:r>
          </a:p>
        </p:txBody>
      </p:sp>
      <p:pic>
        <p:nvPicPr>
          <p:cNvPr id="5" name="Picture 4"/>
          <p:cNvPicPr>
            <a:picLocks noChangeAspect="1"/>
          </p:cNvPicPr>
          <p:nvPr/>
        </p:nvPicPr>
        <p:blipFill>
          <a:blip r:embed="rId3"/>
          <a:stretch>
            <a:fillRect/>
          </a:stretch>
        </p:blipFill>
        <p:spPr>
          <a:xfrm>
            <a:off x="7505700" y="1476513"/>
            <a:ext cx="4076700" cy="2298700"/>
          </a:xfrm>
          <a:prstGeom prst="rect">
            <a:avLst/>
          </a:prstGeom>
        </p:spPr>
      </p:pic>
    </p:spTree>
    <p:extLst>
      <p:ext uri="{BB962C8B-B14F-4D97-AF65-F5344CB8AC3E}">
        <p14:creationId xmlns:p14="http://schemas.microsoft.com/office/powerpoint/2010/main" val="1914887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Dry-Heat Cooking Methods</a:t>
            </a:r>
          </a:p>
        </p:txBody>
      </p:sp>
      <p:sp>
        <p:nvSpPr>
          <p:cNvPr id="4" name="Text Placeholder 3"/>
          <p:cNvSpPr>
            <a:spLocks noGrp="1"/>
          </p:cNvSpPr>
          <p:nvPr>
            <p:ph idx="1"/>
          </p:nvPr>
        </p:nvSpPr>
        <p:spPr/>
        <p:txBody>
          <a:bodyPr/>
          <a:lstStyle/>
          <a:p>
            <a:pPr marL="0" indent="0">
              <a:buNone/>
            </a:pPr>
            <a:r>
              <a:rPr lang="en-US" dirty="0"/>
              <a:t>Dry-heat cooking method (without fat):</a:t>
            </a:r>
          </a:p>
          <a:p>
            <a:pPr marL="285744" indent="-285744"/>
            <a:r>
              <a:rPr lang="en-US" dirty="0"/>
              <a:t>Broiling</a:t>
            </a:r>
          </a:p>
          <a:p>
            <a:pPr marL="285744" indent="-285744"/>
            <a:r>
              <a:rPr lang="en-US" dirty="0"/>
              <a:t>Grilling</a:t>
            </a:r>
          </a:p>
          <a:p>
            <a:pPr marL="285744" indent="-285744"/>
            <a:r>
              <a:rPr lang="en-US" dirty="0"/>
              <a:t>Roasting</a:t>
            </a:r>
          </a:p>
          <a:p>
            <a:pPr marL="285744" indent="-285744"/>
            <a:r>
              <a:rPr lang="en-US" dirty="0"/>
              <a:t>Baking</a:t>
            </a:r>
          </a:p>
          <a:p>
            <a:pPr marL="0" indent="0">
              <a:buNone/>
            </a:pPr>
            <a:endParaRPr lang="en-US" dirty="0"/>
          </a:p>
          <a:p>
            <a:pPr marL="0" indent="0">
              <a:buNone/>
            </a:pPr>
            <a:r>
              <a:rPr lang="en-US" dirty="0"/>
              <a:t>Dry-heat cooking method (with fat):</a:t>
            </a:r>
          </a:p>
          <a:p>
            <a:pPr marL="285744" indent="-285744"/>
            <a:r>
              <a:rPr lang="en-US" dirty="0"/>
              <a:t>Sautéing</a:t>
            </a:r>
          </a:p>
          <a:p>
            <a:pPr marL="285744" indent="-285744"/>
            <a:r>
              <a:rPr lang="en-US" dirty="0"/>
              <a:t>Pan-frying</a:t>
            </a:r>
          </a:p>
          <a:p>
            <a:pPr marL="285744" indent="-285744"/>
            <a:r>
              <a:rPr lang="en-US" dirty="0"/>
              <a:t>Stir-frying</a:t>
            </a:r>
          </a:p>
          <a:p>
            <a:pPr marL="285744" indent="-285744"/>
            <a:r>
              <a:rPr lang="en-US" dirty="0"/>
              <a:t>Deep-frying</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9382014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Broiling</a:t>
            </a:r>
          </a:p>
        </p:txBody>
      </p:sp>
      <p:sp>
        <p:nvSpPr>
          <p:cNvPr id="4" name="Text Placeholder 3"/>
          <p:cNvSpPr>
            <a:spLocks noGrp="1"/>
          </p:cNvSpPr>
          <p:nvPr>
            <p:ph idx="1"/>
          </p:nvPr>
        </p:nvSpPr>
        <p:spPr/>
        <p:txBody>
          <a:bodyPr/>
          <a:lstStyle/>
          <a:p>
            <a:pPr marL="285744" indent="-285744"/>
            <a:r>
              <a:rPr lang="en-US" dirty="0"/>
              <a:t>Rapid cooking method</a:t>
            </a:r>
          </a:p>
          <a:p>
            <a:pPr marL="285744" indent="-285744"/>
            <a:r>
              <a:rPr lang="en-US" dirty="0"/>
              <a:t>High heat</a:t>
            </a:r>
          </a:p>
          <a:p>
            <a:pPr marL="285744" indent="-285744"/>
            <a:r>
              <a:rPr lang="en-US" dirty="0"/>
              <a:t>Heat source above food</a:t>
            </a:r>
          </a:p>
          <a:p>
            <a:pPr marL="285744" indent="-285744"/>
            <a:r>
              <a:rPr lang="en-US" dirty="0"/>
              <a:t>Food browned on top</a:t>
            </a:r>
          </a:p>
          <a:p>
            <a:pPr marL="285744" indent="-285744"/>
            <a:r>
              <a:rPr lang="en-US" dirty="0"/>
              <a:t>Tender cuts of meat, young poultry, fish, some fruits/vegetables</a:t>
            </a:r>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614347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Broiling Food</a:t>
            </a:r>
          </a:p>
        </p:txBody>
      </p:sp>
      <p:sp>
        <p:nvSpPr>
          <p:cNvPr id="4" name="Text Placeholder 3"/>
          <p:cNvSpPr>
            <a:spLocks noGrp="1"/>
          </p:cNvSpPr>
          <p:nvPr>
            <p:ph idx="1"/>
          </p:nvPr>
        </p:nvSpPr>
        <p:spPr/>
        <p:txBody>
          <a:bodyPr>
            <a:normAutofit/>
          </a:bodyPr>
          <a:lstStyle/>
          <a:p>
            <a:pPr>
              <a:buAutoNum type="arabicPeriod"/>
            </a:pPr>
            <a:r>
              <a:rPr lang="en-US" dirty="0"/>
              <a:t>Preheat broiler</a:t>
            </a:r>
          </a:p>
          <a:p>
            <a:pPr>
              <a:buAutoNum type="arabicPeriod"/>
            </a:pPr>
            <a:r>
              <a:rPr lang="en-US" dirty="0"/>
              <a:t>Oil broiler or item</a:t>
            </a:r>
          </a:p>
          <a:p>
            <a:pPr>
              <a:buAutoNum type="arabicPeriod"/>
            </a:pPr>
            <a:r>
              <a:rPr lang="en-US" dirty="0"/>
              <a:t>Place item on grid—broiler cavity</a:t>
            </a:r>
          </a:p>
          <a:p>
            <a:pPr marL="342900" indent="-342900">
              <a:buFont typeface="+mj-lt"/>
              <a:buAutoNum type="arabicPeriod"/>
            </a:pPr>
            <a:endParaRPr lang="en-US" dirty="0"/>
          </a:p>
        </p:txBody>
      </p:sp>
      <p:pic>
        <p:nvPicPr>
          <p:cNvPr id="21" name="Picture Placeholder 20"/>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a:fillRect/>
          </a:stretch>
        </p:blipFill>
        <p:spPr/>
      </p:pic>
      <p:pic>
        <p:nvPicPr>
          <p:cNvPr id="16" name="Picture Placeholder 15"/>
          <p:cNvPicPr>
            <a:picLocks noGrp="1" noChangeAspect="1"/>
          </p:cNvPicPr>
          <p:nvPr>
            <p:ph type="pic" sz="quarter" idx="16"/>
          </p:nvPr>
        </p:nvPicPr>
        <p:blipFill>
          <a:blip r:embed="rId4" cstate="screen">
            <a:extLst>
              <a:ext uri="{28A0092B-C50C-407E-A947-70E740481C1C}">
                <a14:useLocalDpi xmlns:a14="http://schemas.microsoft.com/office/drawing/2010/main"/>
              </a:ext>
            </a:extLst>
          </a:blip>
          <a:srcRect/>
          <a:stretch>
            <a:fillRect/>
          </a:stretch>
        </p:blipFill>
        <p:spPr/>
      </p:pic>
      <p:sp>
        <p:nvSpPr>
          <p:cNvPr id="11" name="Content Placeholder 10"/>
          <p:cNvSpPr>
            <a:spLocks noGrp="1"/>
          </p:cNvSpPr>
          <p:nvPr>
            <p:ph idx="17"/>
          </p:nvPr>
        </p:nvSpPr>
        <p:spPr/>
        <p:txBody>
          <a:bodyPr/>
          <a:lstStyle/>
          <a:p>
            <a:pPr marL="342900" indent="-342900">
              <a:buFont typeface="+mj-lt"/>
              <a:buAutoNum type="arabicPeriod" startAt="4"/>
            </a:pPr>
            <a:r>
              <a:rPr lang="en-US" dirty="0"/>
              <a:t>Adjust item distance from heat  </a:t>
            </a:r>
          </a:p>
          <a:p>
            <a:endParaRPr lang="en-US" dirty="0"/>
          </a:p>
        </p:txBody>
      </p:sp>
      <p:sp>
        <p:nvSpPr>
          <p:cNvPr id="12" name="Content Placeholder 11"/>
          <p:cNvSpPr>
            <a:spLocks noGrp="1"/>
          </p:cNvSpPr>
          <p:nvPr>
            <p:ph idx="18"/>
          </p:nvPr>
        </p:nvSpPr>
        <p:spPr/>
        <p:txBody>
          <a:bodyPr/>
          <a:lstStyle/>
          <a:p>
            <a:pPr marL="342900" indent="-342900">
              <a:buFont typeface="+mj-lt"/>
              <a:buAutoNum type="arabicPeriod" startAt="5"/>
            </a:pPr>
            <a:r>
              <a:rPr lang="en-US" dirty="0"/>
              <a:t>  Turn over halfway through cooking process.</a:t>
            </a:r>
          </a:p>
          <a:p>
            <a:pPr marL="342900" indent="-342900">
              <a:buFont typeface="+mj-lt"/>
              <a:buAutoNum type="arabicPeriod" startAt="5"/>
            </a:pPr>
            <a:endParaRPr lang="en-US" dirty="0"/>
          </a:p>
        </p:txBody>
      </p:sp>
      <p:sp>
        <p:nvSpPr>
          <p:cNvPr id="6" name="Text Placeholder 3"/>
          <p:cNvSpPr txBox="1">
            <a:spLocks/>
          </p:cNvSpPr>
          <p:nvPr/>
        </p:nvSpPr>
        <p:spPr>
          <a:xfrm>
            <a:off x="4131470" y="3844370"/>
            <a:ext cx="3932237" cy="18780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p:txBody>
      </p:sp>
      <p:sp>
        <p:nvSpPr>
          <p:cNvPr id="7" name="Text Placeholder 3"/>
          <p:cNvSpPr txBox="1">
            <a:spLocks/>
          </p:cNvSpPr>
          <p:nvPr/>
        </p:nvSpPr>
        <p:spPr>
          <a:xfrm>
            <a:off x="7810500" y="3844368"/>
            <a:ext cx="3932237" cy="187801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endParaRPr lang="en-US" dirty="0"/>
          </a:p>
          <a:p>
            <a:endParaRPr lang="en-US" dirty="0"/>
          </a:p>
          <a:p>
            <a:endParaRPr lang="en-US" dirty="0"/>
          </a:p>
        </p:txBody>
      </p:sp>
      <p:pic>
        <p:nvPicPr>
          <p:cNvPr id="23" name="Picture Placeholder 22"/>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29985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Grilling</a:t>
            </a:r>
          </a:p>
        </p:txBody>
      </p:sp>
      <p:sp>
        <p:nvSpPr>
          <p:cNvPr id="4" name="Text Placeholder 3"/>
          <p:cNvSpPr>
            <a:spLocks noGrp="1"/>
          </p:cNvSpPr>
          <p:nvPr>
            <p:ph idx="1"/>
          </p:nvPr>
        </p:nvSpPr>
        <p:spPr/>
        <p:txBody>
          <a:bodyPr/>
          <a:lstStyle/>
          <a:p>
            <a:pPr marL="285744" indent="-285744"/>
            <a:r>
              <a:rPr lang="en-US" dirty="0"/>
              <a:t>Simple dry-heat method</a:t>
            </a:r>
          </a:p>
          <a:p>
            <a:pPr marL="285744" indent="-285744"/>
            <a:r>
              <a:rPr lang="en-US" dirty="0"/>
              <a:t>Smaller pieces of food</a:t>
            </a:r>
          </a:p>
          <a:p>
            <a:pPr marL="285744" indent="-285744"/>
            <a:r>
              <a:rPr lang="en-US" dirty="0"/>
              <a:t>Cooked on grill rack—above heat source</a:t>
            </a:r>
          </a:p>
          <a:p>
            <a:pPr marL="285744" indent="-285744"/>
            <a:r>
              <a:rPr lang="en-US" dirty="0"/>
              <a:t>No liquid</a:t>
            </a:r>
          </a:p>
          <a:p>
            <a:pPr marL="285744" indent="-285744"/>
            <a:r>
              <a:rPr lang="en-US" dirty="0"/>
              <a:t>Small amounts of fat or oil</a:t>
            </a:r>
          </a:p>
          <a:p>
            <a:pPr lvl="1"/>
            <a:r>
              <a:rPr lang="en-US" dirty="0"/>
              <a:t>Add flavor</a:t>
            </a:r>
          </a:p>
          <a:p>
            <a:pPr marL="285744" indent="-285744"/>
            <a:r>
              <a:rPr lang="en-US" dirty="0"/>
              <a:t>Highly flavored outside, moist inside</a:t>
            </a:r>
          </a:p>
          <a:p>
            <a:pPr marL="285744" indent="-285744"/>
            <a:r>
              <a:rPr lang="en-US" dirty="0"/>
              <a:t>Smoky, slighted charred flavor</a:t>
            </a:r>
          </a:p>
          <a:p>
            <a:pPr marL="285744" indent="-285744"/>
            <a:r>
              <a:rPr lang="en-US" dirty="0"/>
              <a:t>Crosshatching</a:t>
            </a:r>
          </a:p>
          <a:p>
            <a:pPr marL="285744" indent="-285744"/>
            <a:r>
              <a:rPr lang="en-US" dirty="0"/>
              <a:t>Special woods—mesquite, hickory, apple</a:t>
            </a:r>
          </a:p>
          <a:p>
            <a:pPr lvl="1"/>
            <a:r>
              <a:rPr lang="en-US" dirty="0"/>
              <a:t>Add flavor</a:t>
            </a:r>
          </a:p>
          <a:p>
            <a:pPr marL="285744" indent="-285744"/>
            <a:r>
              <a:rPr lang="en-US" dirty="0"/>
              <a:t>Marinade</a:t>
            </a:r>
          </a:p>
          <a:p>
            <a:pPr lvl="1"/>
            <a:r>
              <a:rPr lang="en-US" dirty="0"/>
              <a:t>Unique flavor</a:t>
            </a:r>
          </a:p>
          <a:p>
            <a:pPr lvl="1"/>
            <a:r>
              <a:rPr lang="en-US" dirty="0"/>
              <a:t>Moist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43442243"/>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875</TotalTime>
  <Words>7330</Words>
  <Application>Microsoft Macintosh PowerPoint</Application>
  <PresentationFormat>Widescreen</PresentationFormat>
  <Paragraphs>845</Paragraphs>
  <Slides>57</Slides>
  <Notes>56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ヒラギノ角ゴ Pro W3</vt:lpstr>
      <vt:lpstr>Arial</vt:lpstr>
      <vt:lpstr>Calibri</vt:lpstr>
      <vt:lpstr>Courier New</vt:lpstr>
      <vt:lpstr>Helvetica Neue Medium</vt:lpstr>
      <vt:lpstr>Wingdings</vt:lpstr>
      <vt:lpstr>1_Office Theme</vt:lpstr>
      <vt:lpstr>PowerPoint Presentation</vt:lpstr>
      <vt:lpstr>Heat Transfer</vt:lpstr>
      <vt:lpstr>Heat Transfer</vt:lpstr>
      <vt:lpstr>Heat Transfer</vt:lpstr>
      <vt:lpstr>Heat Transfer</vt:lpstr>
      <vt:lpstr>Dry-Heat Cooking Methods</vt:lpstr>
      <vt:lpstr>Broiling</vt:lpstr>
      <vt:lpstr>Broiling Food</vt:lpstr>
      <vt:lpstr>Grilling</vt:lpstr>
      <vt:lpstr>Grilling Food</vt:lpstr>
      <vt:lpstr>Roasting</vt:lpstr>
      <vt:lpstr>Roasting Meat</vt:lpstr>
      <vt:lpstr>Griddling</vt:lpstr>
      <vt:lpstr>Sautéing</vt:lpstr>
      <vt:lpstr>Sautéing</vt:lpstr>
      <vt:lpstr>Stir-Frying</vt:lpstr>
      <vt:lpstr>Pan-Frying</vt:lpstr>
      <vt:lpstr>Stir-Frying</vt:lpstr>
      <vt:lpstr>Pan-Frying</vt:lpstr>
      <vt:lpstr>Deep-Frying</vt:lpstr>
      <vt:lpstr>Deep-Frying</vt:lpstr>
      <vt:lpstr>Deep-Frying</vt:lpstr>
      <vt:lpstr>Deep-Frying</vt:lpstr>
      <vt:lpstr>Deep-Frying</vt:lpstr>
      <vt:lpstr>Deep-Frying</vt:lpstr>
      <vt:lpstr>Standard Breading Procedure</vt:lpstr>
      <vt:lpstr>Deep-Frying</vt:lpstr>
      <vt:lpstr>Moist-Heat Cooking Methods</vt:lpstr>
      <vt:lpstr>Simmering</vt:lpstr>
      <vt:lpstr>Poaching</vt:lpstr>
      <vt:lpstr>Poaching</vt:lpstr>
      <vt:lpstr>Shallow Poaching</vt:lpstr>
      <vt:lpstr>Shallow Poaching</vt:lpstr>
      <vt:lpstr>Blanching</vt:lpstr>
      <vt:lpstr>Blanching</vt:lpstr>
      <vt:lpstr>Steaming</vt:lpstr>
      <vt:lpstr>Steaming</vt:lpstr>
      <vt:lpstr>Steaming</vt:lpstr>
      <vt:lpstr>Steaming</vt:lpstr>
      <vt:lpstr>Steaming Food on Top of the Range</vt:lpstr>
      <vt:lpstr>Combination-Cooking Methods</vt:lpstr>
      <vt:lpstr>Braising</vt:lpstr>
      <vt:lpstr>Braising</vt:lpstr>
      <vt:lpstr>Braising</vt:lpstr>
      <vt:lpstr>Braising</vt:lpstr>
      <vt:lpstr>Stewing</vt:lpstr>
      <vt:lpstr>Stewing</vt:lpstr>
      <vt:lpstr>Stewing</vt:lpstr>
      <vt:lpstr>Sous Vide Cooking</vt:lpstr>
      <vt:lpstr>Microwave Cooking</vt:lpstr>
      <vt:lpstr>Determining Doneness</vt:lpstr>
      <vt:lpstr>Cooking Requirements for Specific Food</vt:lpstr>
      <vt:lpstr>Cooking Requirements for Specific Food</vt:lpstr>
      <vt:lpstr>Cooking Requirements for Specific Food</vt:lpstr>
      <vt:lpstr>Cooking Requirements for Specific Food</vt:lpstr>
      <vt:lpstr>Cooking Requirements for Specific Food</vt:lpstr>
      <vt:lpstr>Cooking Requirements for Specific Food</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18  Cooking Methods</dc:title>
  <dc:creator>Sarah Leszka</dc:creator>
  <cp:lastModifiedBy>Jarvis, Audrey</cp:lastModifiedBy>
  <cp:revision>152</cp:revision>
  <dcterms:created xsi:type="dcterms:W3CDTF">2017-04-03T16:01:35Z</dcterms:created>
  <dcterms:modified xsi:type="dcterms:W3CDTF">2018-08-13T14:59:47Z</dcterms:modified>
</cp:coreProperties>
</file>