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8" r:id="rId3"/>
    <p:sldId id="257" r:id="rId4"/>
    <p:sldId id="259" r:id="rId5"/>
    <p:sldId id="261" r:id="rId6"/>
    <p:sldId id="260" r:id="rId7"/>
    <p:sldId id="263" r:id="rId8"/>
    <p:sldId id="262"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5638E4-20CF-442B-96EC-1BEC22019011}" type="datetimeFigureOut">
              <a:rPr lang="en-US" smtClean="0"/>
              <a:t>11/11/2017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091047-EC2C-4886-9742-317E43E8962C}" type="slidenum">
              <a:rPr lang="en-US" smtClean="0"/>
              <a:t>‹#›</a:t>
            </a:fld>
            <a:endParaRPr lang="en-US"/>
          </a:p>
        </p:txBody>
      </p:sp>
    </p:spTree>
    <p:extLst>
      <p:ext uri="{BB962C8B-B14F-4D97-AF65-F5344CB8AC3E}">
        <p14:creationId xmlns:p14="http://schemas.microsoft.com/office/powerpoint/2010/main" val="175968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6D5E2447-7417-43EE-B46A-FC28C0C27A02}" type="datetimeFigureOut">
              <a:rPr lang="en-US" smtClean="0"/>
              <a:t>11/11/2017</a:t>
            </a:fld>
            <a:endParaRPr 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1726B1C7-D051-4F5B-B155-60B8490D5A44}" type="slidenum">
              <a:rPr lang="en-US" smtClean="0"/>
              <a:t>‹#›</a:t>
            </a:fld>
            <a:endParaRPr lang="en-US"/>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6689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5E2447-7417-43EE-B46A-FC28C0C27A02}" type="datetimeFigureOut">
              <a:rPr lang="en-US" smtClean="0"/>
              <a:t>11/11/2017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26B1C7-D051-4F5B-B155-60B8490D5A44}" type="slidenum">
              <a:rPr lang="en-US" smtClean="0"/>
              <a:t>‹#›</a:t>
            </a:fld>
            <a:endParaRPr lang="en-US"/>
          </a:p>
        </p:txBody>
      </p:sp>
    </p:spTree>
    <p:extLst>
      <p:ext uri="{BB962C8B-B14F-4D97-AF65-F5344CB8AC3E}">
        <p14:creationId xmlns:p14="http://schemas.microsoft.com/office/powerpoint/2010/main" val="3023186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5E2447-7417-43EE-B46A-FC28C0C27A02}" type="datetimeFigureOut">
              <a:rPr lang="en-US" smtClean="0"/>
              <a:t>11/11/2017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26B1C7-D051-4F5B-B155-60B8490D5A44}" type="slidenum">
              <a:rPr lang="en-US" smtClean="0"/>
              <a:t>‹#›</a:t>
            </a:fld>
            <a:endParaRPr lang="en-US"/>
          </a:p>
        </p:txBody>
      </p:sp>
    </p:spTree>
    <p:extLst>
      <p:ext uri="{BB962C8B-B14F-4D97-AF65-F5344CB8AC3E}">
        <p14:creationId xmlns:p14="http://schemas.microsoft.com/office/powerpoint/2010/main" val="1502483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5E2447-7417-43EE-B46A-FC28C0C27A02}" type="datetimeFigureOut">
              <a:rPr lang="en-US" smtClean="0"/>
              <a:t>11/11/2017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26B1C7-D051-4F5B-B155-60B8490D5A44}" type="slidenum">
              <a:rPr lang="en-US" smtClean="0"/>
              <a:t>‹#›</a:t>
            </a:fld>
            <a:endParaRPr lang="en-US"/>
          </a:p>
        </p:txBody>
      </p:sp>
    </p:spTree>
    <p:extLst>
      <p:ext uri="{BB962C8B-B14F-4D97-AF65-F5344CB8AC3E}">
        <p14:creationId xmlns:p14="http://schemas.microsoft.com/office/powerpoint/2010/main" val="904112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6D5E2447-7417-43EE-B46A-FC28C0C27A02}" type="datetimeFigureOut">
              <a:rPr lang="en-US" smtClean="0"/>
              <a:t>11/11/2017</a:t>
            </a:fld>
            <a:endParaRPr 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1726B1C7-D051-4F5B-B155-60B8490D5A44}" type="slidenum">
              <a:rPr lang="en-US" smtClean="0"/>
              <a:t>‹#›</a:t>
            </a:fld>
            <a:endParaRPr 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57546402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D5E2447-7417-43EE-B46A-FC28C0C27A02}" type="datetimeFigureOut">
              <a:rPr lang="en-US" smtClean="0"/>
              <a:t>11/11/2017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26B1C7-D051-4F5B-B155-60B8490D5A44}" type="slidenum">
              <a:rPr lang="en-US" smtClean="0"/>
              <a:t>‹#›</a:t>
            </a:fld>
            <a:endParaRPr lang="en-US"/>
          </a:p>
        </p:txBody>
      </p:sp>
    </p:spTree>
    <p:extLst>
      <p:ext uri="{BB962C8B-B14F-4D97-AF65-F5344CB8AC3E}">
        <p14:creationId xmlns:p14="http://schemas.microsoft.com/office/powerpoint/2010/main" val="2646089740"/>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D5E2447-7417-43EE-B46A-FC28C0C27A02}" type="datetimeFigureOut">
              <a:rPr lang="en-US" smtClean="0"/>
              <a:t>11/11/2017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26B1C7-D051-4F5B-B155-60B8490D5A44}" type="slidenum">
              <a:rPr lang="en-US" smtClean="0"/>
              <a:t>‹#›</a:t>
            </a:fld>
            <a:endParaRPr lang="en-US"/>
          </a:p>
        </p:txBody>
      </p:sp>
    </p:spTree>
    <p:extLst>
      <p:ext uri="{BB962C8B-B14F-4D97-AF65-F5344CB8AC3E}">
        <p14:creationId xmlns:p14="http://schemas.microsoft.com/office/powerpoint/2010/main" val="3698329485"/>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D5E2447-7417-43EE-B46A-FC28C0C27A02}" type="datetimeFigureOut">
              <a:rPr lang="en-US" smtClean="0"/>
              <a:t>11/11/2017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26B1C7-D051-4F5B-B155-60B8490D5A44}" type="slidenum">
              <a:rPr lang="en-US" smtClean="0"/>
              <a:t>‹#›</a:t>
            </a:fld>
            <a:endParaRPr lang="en-US"/>
          </a:p>
        </p:txBody>
      </p:sp>
    </p:spTree>
    <p:extLst>
      <p:ext uri="{BB962C8B-B14F-4D97-AF65-F5344CB8AC3E}">
        <p14:creationId xmlns:p14="http://schemas.microsoft.com/office/powerpoint/2010/main" val="3344974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5E2447-7417-43EE-B46A-FC28C0C27A02}" type="datetimeFigureOut">
              <a:rPr lang="en-US" smtClean="0"/>
              <a:t>11/11/2017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26B1C7-D051-4F5B-B155-60B8490D5A44}" type="slidenum">
              <a:rPr lang="en-US" smtClean="0"/>
              <a:t>‹#›</a:t>
            </a:fld>
            <a:endParaRPr lang="en-US"/>
          </a:p>
        </p:txBody>
      </p:sp>
    </p:spTree>
    <p:extLst>
      <p:ext uri="{BB962C8B-B14F-4D97-AF65-F5344CB8AC3E}">
        <p14:creationId xmlns:p14="http://schemas.microsoft.com/office/powerpoint/2010/main" val="3572163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051" y="6375679"/>
            <a:ext cx="1233355" cy="348462"/>
          </a:xfrm>
        </p:spPr>
        <p:txBody>
          <a:bodyPr/>
          <a:lstStyle/>
          <a:p>
            <a:fld id="{6D5E2447-7417-43EE-B46A-FC28C0C27A02}" type="datetimeFigureOut">
              <a:rPr lang="en-US" smtClean="0"/>
              <a:t>11/11/2017</a:t>
            </a:fld>
            <a:endParaRPr lang="en-US"/>
          </a:p>
        </p:txBody>
      </p:sp>
      <p:sp>
        <p:nvSpPr>
          <p:cNvPr id="6" name="Footer Placeholder 5"/>
          <p:cNvSpPr>
            <a:spLocks noGrp="1"/>
          </p:cNvSpPr>
          <p:nvPr>
            <p:ph type="ftr" sz="quarter" idx="11"/>
          </p:nvPr>
        </p:nvSpPr>
        <p:spPr>
          <a:xfrm>
            <a:off x="2103620" y="6375679"/>
            <a:ext cx="3482179" cy="345796"/>
          </a:xfrm>
        </p:spPr>
        <p:txBody>
          <a:bodyPr/>
          <a:lstStyle/>
          <a:p>
            <a:endParaRPr lang="en-US"/>
          </a:p>
        </p:txBody>
      </p:sp>
      <p:sp>
        <p:nvSpPr>
          <p:cNvPr id="7" name="Slide Number Placeholder 6"/>
          <p:cNvSpPr>
            <a:spLocks noGrp="1"/>
          </p:cNvSpPr>
          <p:nvPr>
            <p:ph type="sldNum" sz="quarter" idx="12"/>
          </p:nvPr>
        </p:nvSpPr>
        <p:spPr>
          <a:xfrm>
            <a:off x="5691014" y="6375679"/>
            <a:ext cx="1232456" cy="345796"/>
          </a:xfrm>
        </p:spPr>
        <p:txBody>
          <a:bodyPr/>
          <a:lstStyle/>
          <a:p>
            <a:fld id="{1726B1C7-D051-4F5B-B155-60B8490D5A44}" type="slidenum">
              <a:rPr lang="en-US" smtClean="0"/>
              <a:t>‹#›</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03765955"/>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950" y="6375679"/>
            <a:ext cx="1232456" cy="348462"/>
          </a:xfrm>
        </p:spPr>
        <p:txBody>
          <a:bodyPr/>
          <a:lstStyle/>
          <a:p>
            <a:fld id="{6D5E2447-7417-43EE-B46A-FC28C0C27A02}" type="datetimeFigureOut">
              <a:rPr lang="en-US" smtClean="0"/>
              <a:t>11/11/2017</a:t>
            </a:fld>
            <a:endParaRPr lang="en-US"/>
          </a:p>
        </p:txBody>
      </p:sp>
      <p:sp>
        <p:nvSpPr>
          <p:cNvPr id="6" name="Footer Placeholder 5"/>
          <p:cNvSpPr>
            <a:spLocks noGrp="1"/>
          </p:cNvSpPr>
          <p:nvPr>
            <p:ph type="ftr" sz="quarter" idx="11"/>
          </p:nvPr>
        </p:nvSpPr>
        <p:spPr>
          <a:xfrm>
            <a:off x="2103621" y="6375679"/>
            <a:ext cx="3482178" cy="345796"/>
          </a:xfrm>
        </p:spPr>
        <p:txBody>
          <a:bodyPr/>
          <a:lstStyle/>
          <a:p>
            <a:endParaRPr lang="en-US"/>
          </a:p>
        </p:txBody>
      </p:sp>
      <p:sp>
        <p:nvSpPr>
          <p:cNvPr id="7" name="Slide Number Placeholder 6"/>
          <p:cNvSpPr>
            <a:spLocks noGrp="1"/>
          </p:cNvSpPr>
          <p:nvPr>
            <p:ph type="sldNum" sz="quarter" idx="12"/>
          </p:nvPr>
        </p:nvSpPr>
        <p:spPr>
          <a:xfrm>
            <a:off x="5687568" y="6375679"/>
            <a:ext cx="1234440" cy="345796"/>
          </a:xfrm>
        </p:spPr>
        <p:txBody>
          <a:bodyPr/>
          <a:lstStyle/>
          <a:p>
            <a:fld id="{1726B1C7-D051-4F5B-B155-60B8490D5A44}" type="slidenum">
              <a:rPr lang="en-US" smtClean="0"/>
              <a:t>‹#›</a:t>
            </a:fld>
            <a:endParaRPr lang="en-US"/>
          </a:p>
        </p:txBody>
      </p:sp>
    </p:spTree>
    <p:extLst>
      <p:ext uri="{BB962C8B-B14F-4D97-AF65-F5344CB8AC3E}">
        <p14:creationId xmlns:p14="http://schemas.microsoft.com/office/powerpoint/2010/main" val="3516608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6D5E2447-7417-43EE-B46A-FC28C0C27A02}" type="datetimeFigureOut">
              <a:rPr lang="en-US" smtClean="0"/>
              <a:t>11/11/2017</a:t>
            </a:fld>
            <a:endParaRPr 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1726B1C7-D051-4F5B-B155-60B8490D5A44}" type="slidenum">
              <a:rPr lang="en-US" smtClean="0"/>
              <a:t>‹#›</a:t>
            </a:fld>
            <a:endParaRPr 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963478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734EA-F1FA-48A0-86E4-E681AD0D9D21}"/>
              </a:ext>
            </a:extLst>
          </p:cNvPr>
          <p:cNvSpPr>
            <a:spLocks noGrp="1"/>
          </p:cNvSpPr>
          <p:nvPr>
            <p:ph type="ctrTitle"/>
          </p:nvPr>
        </p:nvSpPr>
        <p:spPr>
          <a:xfrm>
            <a:off x="4055165" y="1098388"/>
            <a:ext cx="4320209" cy="4136221"/>
          </a:xfrm>
        </p:spPr>
        <p:txBody>
          <a:bodyPr/>
          <a:lstStyle/>
          <a:p>
            <a:r>
              <a:rPr lang="en-US" sz="2800" dirty="0"/>
              <a:t>The Science of Cooking the perfect Thanksgiving Meal! </a:t>
            </a:r>
          </a:p>
        </p:txBody>
      </p:sp>
      <p:sp>
        <p:nvSpPr>
          <p:cNvPr id="3" name="Subtitle 2">
            <a:extLst>
              <a:ext uri="{FF2B5EF4-FFF2-40B4-BE49-F238E27FC236}">
                <a16:creationId xmlns:a16="http://schemas.microsoft.com/office/drawing/2014/main" id="{D8F6FB22-EB40-42F4-9D81-BB16995802D2}"/>
              </a:ext>
            </a:extLst>
          </p:cNvPr>
          <p:cNvSpPr>
            <a:spLocks noGrp="1"/>
          </p:cNvSpPr>
          <p:nvPr>
            <p:ph type="subTitle" idx="1"/>
          </p:nvPr>
        </p:nvSpPr>
        <p:spPr/>
        <p:txBody>
          <a:bodyPr/>
          <a:lstStyle/>
          <a:p>
            <a:r>
              <a:rPr lang="en-US" dirty="0"/>
              <a:t>Ms. Swanson with the help of the Smithsonian! </a:t>
            </a:r>
          </a:p>
        </p:txBody>
      </p:sp>
    </p:spTree>
    <p:extLst>
      <p:ext uri="{BB962C8B-B14F-4D97-AF65-F5344CB8AC3E}">
        <p14:creationId xmlns:p14="http://schemas.microsoft.com/office/powerpoint/2010/main" val="1715913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552A4-334F-490F-A200-BDF9455997CA}"/>
              </a:ext>
            </a:extLst>
          </p:cNvPr>
          <p:cNvSpPr>
            <a:spLocks noGrp="1"/>
          </p:cNvSpPr>
          <p:nvPr>
            <p:ph type="title"/>
          </p:nvPr>
        </p:nvSpPr>
        <p:spPr/>
        <p:txBody>
          <a:bodyPr/>
          <a:lstStyle/>
          <a:p>
            <a:r>
              <a:rPr lang="en-US" dirty="0"/>
              <a:t>Stuff for </a:t>
            </a:r>
            <a:r>
              <a:rPr lang="en-US" dirty="0" err="1"/>
              <a:t>yo</a:t>
            </a:r>
            <a:r>
              <a:rPr lang="en-US" dirty="0"/>
              <a:t>’ </a:t>
            </a:r>
            <a:r>
              <a:rPr lang="en-US" dirty="0" err="1"/>
              <a:t>Stuffin</a:t>
            </a:r>
            <a:r>
              <a:rPr lang="en-US" dirty="0"/>
              <a:t>’ ! </a:t>
            </a:r>
          </a:p>
        </p:txBody>
      </p:sp>
      <p:sp>
        <p:nvSpPr>
          <p:cNvPr id="3" name="Content Placeholder 2">
            <a:extLst>
              <a:ext uri="{FF2B5EF4-FFF2-40B4-BE49-F238E27FC236}">
                <a16:creationId xmlns:a16="http://schemas.microsoft.com/office/drawing/2014/main" id="{28047DC1-3E43-47AA-8CFD-DED255A1B03E}"/>
              </a:ext>
            </a:extLst>
          </p:cNvPr>
          <p:cNvSpPr>
            <a:spLocks noGrp="1"/>
          </p:cNvSpPr>
          <p:nvPr>
            <p:ph idx="1"/>
          </p:nvPr>
        </p:nvSpPr>
        <p:spPr>
          <a:xfrm>
            <a:off x="875194" y="1428826"/>
            <a:ext cx="7734407" cy="3334043"/>
          </a:xfrm>
        </p:spPr>
        <p:txBody>
          <a:bodyPr>
            <a:normAutofit/>
          </a:bodyPr>
          <a:lstStyle/>
          <a:p>
            <a:r>
              <a:rPr lang="en-US" sz="1800" dirty="0">
                <a:solidFill>
                  <a:schemeClr val="tx1"/>
                </a:solidFill>
              </a:rPr>
              <a:t>Sage Stuffing is traditional, but why sage? </a:t>
            </a:r>
          </a:p>
          <a:p>
            <a:pPr lvl="1"/>
            <a:r>
              <a:rPr lang="en-US" dirty="0">
                <a:solidFill>
                  <a:schemeClr val="tx1"/>
                </a:solidFill>
              </a:rPr>
              <a:t>Sage is a hearty herb, meaning its flavor compounds can withstand cooking. </a:t>
            </a:r>
          </a:p>
          <a:p>
            <a:pPr lvl="2"/>
            <a:r>
              <a:rPr lang="en-US" sz="1800" dirty="0">
                <a:solidFill>
                  <a:schemeClr val="tx1"/>
                </a:solidFill>
              </a:rPr>
              <a:t>sage, rosemary, oregano, thyme and marjoram are all </a:t>
            </a:r>
            <a:r>
              <a:rPr lang="en-US" sz="1800" i="1" dirty="0">
                <a:solidFill>
                  <a:schemeClr val="tx1"/>
                </a:solidFill>
              </a:rPr>
              <a:t>hearty</a:t>
            </a:r>
            <a:r>
              <a:rPr lang="en-US" sz="1800" dirty="0">
                <a:solidFill>
                  <a:schemeClr val="tx1"/>
                </a:solidFill>
              </a:rPr>
              <a:t> herbs</a:t>
            </a:r>
          </a:p>
          <a:p>
            <a:pPr lvl="2"/>
            <a:r>
              <a:rPr lang="en-US" sz="1800" dirty="0">
                <a:solidFill>
                  <a:schemeClr val="tx1"/>
                </a:solidFill>
              </a:rPr>
              <a:t>Basil, parsley, cilantro, dill, mint, chives and tarragon are </a:t>
            </a:r>
            <a:r>
              <a:rPr lang="en-US" sz="1800" i="1" dirty="0">
                <a:solidFill>
                  <a:schemeClr val="tx1"/>
                </a:solidFill>
              </a:rPr>
              <a:t>delicate</a:t>
            </a:r>
            <a:r>
              <a:rPr lang="en-US" sz="1800" dirty="0">
                <a:solidFill>
                  <a:schemeClr val="tx1"/>
                </a:solidFill>
              </a:rPr>
              <a:t> herb</a:t>
            </a:r>
            <a:endParaRPr lang="en-US" dirty="0"/>
          </a:p>
          <a:p>
            <a:pPr marL="914400" lvl="2" indent="0">
              <a:buNone/>
            </a:pPr>
            <a:br>
              <a:rPr lang="en-US" dirty="0"/>
            </a:br>
            <a:endParaRPr lang="en-US" dirty="0"/>
          </a:p>
        </p:txBody>
      </p:sp>
      <p:sp>
        <p:nvSpPr>
          <p:cNvPr id="4" name="TextBox 3">
            <a:extLst>
              <a:ext uri="{FF2B5EF4-FFF2-40B4-BE49-F238E27FC236}">
                <a16:creationId xmlns:a16="http://schemas.microsoft.com/office/drawing/2014/main" id="{DA3F822B-CF16-472A-897B-038048FF1130}"/>
              </a:ext>
            </a:extLst>
          </p:cNvPr>
          <p:cNvSpPr txBox="1"/>
          <p:nvPr/>
        </p:nvSpPr>
        <p:spPr>
          <a:xfrm>
            <a:off x="1034061" y="3470207"/>
            <a:ext cx="9425354" cy="2585323"/>
          </a:xfrm>
          <a:prstGeom prst="rect">
            <a:avLst/>
          </a:prstGeom>
          <a:noFill/>
        </p:spPr>
        <p:txBody>
          <a:bodyPr wrap="square" rtlCol="0">
            <a:spAutoFit/>
          </a:bodyPr>
          <a:lstStyle/>
          <a:p>
            <a:pPr marL="285750" indent="-285750">
              <a:buFont typeface="Arial" panose="020B0604020202020204" pitchFamily="34" charset="0"/>
              <a:buChar char="•"/>
            </a:pPr>
            <a:r>
              <a:rPr lang="en-US" dirty="0"/>
              <a:t>The sage releases its flavors during the hours that a stuffed turkey cooks</a:t>
            </a:r>
          </a:p>
          <a:p>
            <a:pPr marL="285750" indent="-285750">
              <a:buFont typeface="Arial" panose="020B0604020202020204" pitchFamily="34" charset="0"/>
              <a:buChar char="•"/>
            </a:pPr>
            <a:r>
              <a:rPr lang="en-US" dirty="0"/>
              <a:t>Test cooks compared fresh herbs to dried herbs in 24 different recipes (other than stuffing), and in all but one case, tasters preferred fresh. </a:t>
            </a:r>
          </a:p>
          <a:p>
            <a:pPr marL="742950" lvl="1" indent="-285750">
              <a:buFont typeface="Arial" panose="020B0604020202020204" pitchFamily="34" charset="0"/>
              <a:buChar char="•"/>
            </a:pPr>
            <a:r>
              <a:rPr lang="en-US" dirty="0"/>
              <a:t>Be warned, though, ounce for ounce, dried herbs are more potent than fresh</a:t>
            </a:r>
          </a:p>
          <a:p>
            <a:pPr marL="742950" lvl="1" indent="-285750">
              <a:buFont typeface="Arial" panose="020B0604020202020204" pitchFamily="34" charset="0"/>
              <a:buChar char="•"/>
            </a:pPr>
            <a:r>
              <a:rPr lang="en-US" dirty="0"/>
              <a:t>So, if your stuffing recipe calls for dried sage, the test cooks recommend you quadruple the measurement for fresh sage leaves.</a:t>
            </a:r>
            <a:br>
              <a:rPr lang="en-US" dirty="0"/>
            </a:br>
            <a:br>
              <a:rPr lang="en-US" dirty="0"/>
            </a:br>
            <a:br>
              <a:rPr lang="en-US" dirty="0"/>
            </a:br>
            <a:endParaRPr lang="en-US" dirty="0"/>
          </a:p>
        </p:txBody>
      </p:sp>
      <p:pic>
        <p:nvPicPr>
          <p:cNvPr id="5" name="Picture 4">
            <a:extLst>
              <a:ext uri="{FF2B5EF4-FFF2-40B4-BE49-F238E27FC236}">
                <a16:creationId xmlns:a16="http://schemas.microsoft.com/office/drawing/2014/main" id="{7CBC34C9-0A39-4CA1-9258-4937C13CEFD5}"/>
              </a:ext>
            </a:extLst>
          </p:cNvPr>
          <p:cNvPicPr>
            <a:picLocks noChangeAspect="1"/>
          </p:cNvPicPr>
          <p:nvPr/>
        </p:nvPicPr>
        <p:blipFill>
          <a:blip r:embed="rId2"/>
          <a:stretch>
            <a:fillRect/>
          </a:stretch>
        </p:blipFill>
        <p:spPr>
          <a:xfrm>
            <a:off x="8296595" y="0"/>
            <a:ext cx="3595702" cy="2996418"/>
          </a:xfrm>
          <a:prstGeom prst="rect">
            <a:avLst/>
          </a:prstGeom>
        </p:spPr>
      </p:pic>
    </p:spTree>
    <p:extLst>
      <p:ext uri="{BB962C8B-B14F-4D97-AF65-F5344CB8AC3E}">
        <p14:creationId xmlns:p14="http://schemas.microsoft.com/office/powerpoint/2010/main" val="2727713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EC001-1D60-4E44-AA01-56D71E9C8774}"/>
              </a:ext>
            </a:extLst>
          </p:cNvPr>
          <p:cNvSpPr>
            <a:spLocks noGrp="1"/>
          </p:cNvSpPr>
          <p:nvPr>
            <p:ph type="title"/>
          </p:nvPr>
        </p:nvSpPr>
        <p:spPr/>
        <p:txBody>
          <a:bodyPr/>
          <a:lstStyle/>
          <a:p>
            <a:r>
              <a:rPr lang="en-US" dirty="0"/>
              <a:t>Pie! </a:t>
            </a:r>
          </a:p>
        </p:txBody>
      </p:sp>
      <p:sp>
        <p:nvSpPr>
          <p:cNvPr id="3" name="Text Placeholder 2">
            <a:extLst>
              <a:ext uri="{FF2B5EF4-FFF2-40B4-BE49-F238E27FC236}">
                <a16:creationId xmlns:a16="http://schemas.microsoft.com/office/drawing/2014/main" id="{2C1B6EEF-1374-4045-9C5D-EE10E4D47EED}"/>
              </a:ext>
            </a:extLst>
          </p:cNvPr>
          <p:cNvSpPr>
            <a:spLocks noGrp="1"/>
          </p:cNvSpPr>
          <p:nvPr>
            <p:ph type="body" idx="1"/>
          </p:nvPr>
        </p:nvSpPr>
        <p:spPr/>
        <p:txBody>
          <a:bodyPr/>
          <a:lstStyle/>
          <a:p>
            <a:endParaRPr lang="en-US"/>
          </a:p>
        </p:txBody>
      </p:sp>
      <p:pic>
        <p:nvPicPr>
          <p:cNvPr id="4" name="Picture 3">
            <a:extLst>
              <a:ext uri="{FF2B5EF4-FFF2-40B4-BE49-F238E27FC236}">
                <a16:creationId xmlns:a16="http://schemas.microsoft.com/office/drawing/2014/main" id="{D701B288-6334-4FEA-BE92-2F2A0C20557E}"/>
              </a:ext>
            </a:extLst>
          </p:cNvPr>
          <p:cNvPicPr>
            <a:picLocks noChangeAspect="1"/>
          </p:cNvPicPr>
          <p:nvPr/>
        </p:nvPicPr>
        <p:blipFill>
          <a:blip r:embed="rId2"/>
          <a:stretch>
            <a:fillRect/>
          </a:stretch>
        </p:blipFill>
        <p:spPr>
          <a:xfrm>
            <a:off x="2591386" y="145366"/>
            <a:ext cx="3950091" cy="2633394"/>
          </a:xfrm>
          <a:prstGeom prst="rect">
            <a:avLst/>
          </a:prstGeom>
        </p:spPr>
      </p:pic>
      <p:sp>
        <p:nvSpPr>
          <p:cNvPr id="5" name="TextBox 4">
            <a:extLst>
              <a:ext uri="{FF2B5EF4-FFF2-40B4-BE49-F238E27FC236}">
                <a16:creationId xmlns:a16="http://schemas.microsoft.com/office/drawing/2014/main" id="{E0E3923E-2FE2-4A70-8D9C-0E01315C59E3}"/>
              </a:ext>
            </a:extLst>
          </p:cNvPr>
          <p:cNvSpPr txBox="1"/>
          <p:nvPr/>
        </p:nvSpPr>
        <p:spPr>
          <a:xfrm>
            <a:off x="7193020" y="1463040"/>
            <a:ext cx="1026941" cy="369332"/>
          </a:xfrm>
          <a:prstGeom prst="rect">
            <a:avLst/>
          </a:prstGeom>
          <a:noFill/>
        </p:spPr>
        <p:txBody>
          <a:bodyPr wrap="square" rtlCol="0">
            <a:spAutoFit/>
          </a:bodyPr>
          <a:lstStyle/>
          <a:p>
            <a:r>
              <a:rPr lang="en-US" dirty="0"/>
              <a:t>VS. </a:t>
            </a:r>
          </a:p>
        </p:txBody>
      </p:sp>
      <p:pic>
        <p:nvPicPr>
          <p:cNvPr id="6" name="Picture 5">
            <a:extLst>
              <a:ext uri="{FF2B5EF4-FFF2-40B4-BE49-F238E27FC236}">
                <a16:creationId xmlns:a16="http://schemas.microsoft.com/office/drawing/2014/main" id="{75E5D317-7E08-4719-BE83-751DB6FEB301}"/>
              </a:ext>
            </a:extLst>
          </p:cNvPr>
          <p:cNvPicPr>
            <a:picLocks noChangeAspect="1"/>
          </p:cNvPicPr>
          <p:nvPr/>
        </p:nvPicPr>
        <p:blipFill>
          <a:blip r:embed="rId3"/>
          <a:stretch>
            <a:fillRect/>
          </a:stretch>
        </p:blipFill>
        <p:spPr>
          <a:xfrm>
            <a:off x="8219961" y="145366"/>
            <a:ext cx="3727939" cy="2633394"/>
          </a:xfrm>
          <a:prstGeom prst="rect">
            <a:avLst/>
          </a:prstGeom>
        </p:spPr>
      </p:pic>
    </p:spTree>
    <p:extLst>
      <p:ext uri="{BB962C8B-B14F-4D97-AF65-F5344CB8AC3E}">
        <p14:creationId xmlns:p14="http://schemas.microsoft.com/office/powerpoint/2010/main" val="1265590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E48BE-341F-4D52-9B91-8950DAB9ACA4}"/>
              </a:ext>
            </a:extLst>
          </p:cNvPr>
          <p:cNvSpPr>
            <a:spLocks noGrp="1"/>
          </p:cNvSpPr>
          <p:nvPr>
            <p:ph type="title"/>
          </p:nvPr>
        </p:nvSpPr>
        <p:spPr/>
        <p:txBody>
          <a:bodyPr/>
          <a:lstStyle/>
          <a:p>
            <a:r>
              <a:rPr lang="en-US" dirty="0"/>
              <a:t>Secret to best pie? The dough! </a:t>
            </a:r>
          </a:p>
        </p:txBody>
      </p:sp>
      <p:sp>
        <p:nvSpPr>
          <p:cNvPr id="3" name="Content Placeholder 2">
            <a:extLst>
              <a:ext uri="{FF2B5EF4-FFF2-40B4-BE49-F238E27FC236}">
                <a16:creationId xmlns:a16="http://schemas.microsoft.com/office/drawing/2014/main" id="{895CC86C-B045-4127-960D-496F68FBCD0C}"/>
              </a:ext>
            </a:extLst>
          </p:cNvPr>
          <p:cNvSpPr>
            <a:spLocks noGrp="1"/>
          </p:cNvSpPr>
          <p:nvPr>
            <p:ph idx="1"/>
          </p:nvPr>
        </p:nvSpPr>
        <p:spPr>
          <a:xfrm>
            <a:off x="1251678" y="2286001"/>
            <a:ext cx="10178322" cy="1723291"/>
          </a:xfrm>
        </p:spPr>
        <p:txBody>
          <a:bodyPr>
            <a:normAutofit/>
          </a:bodyPr>
          <a:lstStyle/>
          <a:p>
            <a:r>
              <a:rPr lang="en-US" sz="1800" dirty="0">
                <a:solidFill>
                  <a:schemeClr val="tx1"/>
                </a:solidFill>
              </a:rPr>
              <a:t>Perfect pie dough has just the right balance of tenderness and structure</a:t>
            </a:r>
          </a:p>
          <a:p>
            <a:pPr lvl="1"/>
            <a:r>
              <a:rPr lang="en-US" dirty="0">
                <a:solidFill>
                  <a:schemeClr val="tx1"/>
                </a:solidFill>
              </a:rPr>
              <a:t>The former comes from fat, the latter from long protein chains called gluten that form when flour mixes with water</a:t>
            </a:r>
          </a:p>
          <a:p>
            <a:pPr lvl="2"/>
            <a:r>
              <a:rPr lang="en-US" sz="1800" dirty="0">
                <a:solidFill>
                  <a:schemeClr val="tx1"/>
                </a:solidFill>
              </a:rPr>
              <a:t>Too little gluten and the dough won’t stick together—but too much and the crust turns tough</a:t>
            </a:r>
          </a:p>
        </p:txBody>
      </p:sp>
      <p:sp>
        <p:nvSpPr>
          <p:cNvPr id="4" name="TextBox 3">
            <a:extLst>
              <a:ext uri="{FF2B5EF4-FFF2-40B4-BE49-F238E27FC236}">
                <a16:creationId xmlns:a16="http://schemas.microsoft.com/office/drawing/2014/main" id="{F8444D0B-2A2C-4FCD-9ADD-99A087C95CDB}"/>
              </a:ext>
            </a:extLst>
          </p:cNvPr>
          <p:cNvSpPr txBox="1"/>
          <p:nvPr/>
        </p:nvSpPr>
        <p:spPr>
          <a:xfrm>
            <a:off x="1434905" y="4009292"/>
            <a:ext cx="9995095" cy="2031325"/>
          </a:xfrm>
          <a:prstGeom prst="rect">
            <a:avLst/>
          </a:prstGeom>
          <a:noFill/>
        </p:spPr>
        <p:txBody>
          <a:bodyPr wrap="square" rtlCol="0">
            <a:spAutoFit/>
          </a:bodyPr>
          <a:lstStyle/>
          <a:p>
            <a:pPr marL="285750" indent="-285750">
              <a:buFont typeface="Arial" panose="020B0604020202020204" pitchFamily="34" charset="0"/>
              <a:buChar char="•"/>
            </a:pPr>
            <a:r>
              <a:rPr lang="en-US" dirty="0"/>
              <a:t>The test cooks at </a:t>
            </a:r>
            <a:r>
              <a:rPr lang="en-US" i="1" dirty="0"/>
              <a:t>America’s Test Kitchen</a:t>
            </a:r>
            <a:r>
              <a:rPr lang="en-US" dirty="0"/>
              <a:t> suggest using a combination of water and vodka, in place of the water that a crust recipe calls for.</a:t>
            </a:r>
          </a:p>
          <a:p>
            <a:pPr marL="742950" lvl="1" indent="-285750">
              <a:buFont typeface="Arial" panose="020B0604020202020204" pitchFamily="34" charset="0"/>
              <a:buChar char="•"/>
            </a:pPr>
            <a:r>
              <a:rPr lang="en-US" dirty="0"/>
              <a:t>When vodka is added to flour, its molecules, unlike water, do not cause the proteins to reconfigure into gluten</a:t>
            </a:r>
          </a:p>
          <a:p>
            <a:pPr marL="1200150" lvl="2" indent="-285750">
              <a:buFont typeface="Arial" panose="020B0604020202020204" pitchFamily="34" charset="0"/>
              <a:buChar char="•"/>
            </a:pPr>
            <a:r>
              <a:rPr lang="en-US" dirty="0"/>
              <a:t>Using a mixture of vodka and water allows us to add more liquid to the dough to get it to be as malleable and easy to work with as possible without causing excessive toughness</a:t>
            </a:r>
            <a:br>
              <a:rPr lang="en-US" dirty="0"/>
            </a:br>
            <a:endParaRPr lang="en-US" dirty="0"/>
          </a:p>
        </p:txBody>
      </p:sp>
    </p:spTree>
    <p:extLst>
      <p:ext uri="{BB962C8B-B14F-4D97-AF65-F5344CB8AC3E}">
        <p14:creationId xmlns:p14="http://schemas.microsoft.com/office/powerpoint/2010/main" val="1233195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D11A0-36EC-4BDB-8824-5625ACB688AB}"/>
              </a:ext>
            </a:extLst>
          </p:cNvPr>
          <p:cNvSpPr>
            <a:spLocks noGrp="1"/>
          </p:cNvSpPr>
          <p:nvPr>
            <p:ph type="title"/>
          </p:nvPr>
        </p:nvSpPr>
        <p:spPr/>
        <p:txBody>
          <a:bodyPr/>
          <a:lstStyle/>
          <a:p>
            <a:r>
              <a:rPr lang="en-US" dirty="0"/>
              <a:t>The Turkey! </a:t>
            </a:r>
          </a:p>
        </p:txBody>
      </p:sp>
      <p:sp>
        <p:nvSpPr>
          <p:cNvPr id="3" name="Text Placeholder 2">
            <a:extLst>
              <a:ext uri="{FF2B5EF4-FFF2-40B4-BE49-F238E27FC236}">
                <a16:creationId xmlns:a16="http://schemas.microsoft.com/office/drawing/2014/main" id="{F77744B3-1877-4F38-B5F3-1FD82DBB5425}"/>
              </a:ext>
            </a:extLst>
          </p:cNvPr>
          <p:cNvSpPr>
            <a:spLocks noGrp="1"/>
          </p:cNvSpPr>
          <p:nvPr>
            <p:ph type="body" idx="1"/>
          </p:nvPr>
        </p:nvSpPr>
        <p:spPr/>
        <p:txBody>
          <a:bodyPr/>
          <a:lstStyle/>
          <a:p>
            <a:endParaRPr lang="en-US"/>
          </a:p>
        </p:txBody>
      </p:sp>
      <p:pic>
        <p:nvPicPr>
          <p:cNvPr id="4" name="Picture 3">
            <a:extLst>
              <a:ext uri="{FF2B5EF4-FFF2-40B4-BE49-F238E27FC236}">
                <a16:creationId xmlns:a16="http://schemas.microsoft.com/office/drawing/2014/main" id="{5084EF6F-0EBC-41A0-B2F6-17F3D45DB1C4}"/>
              </a:ext>
            </a:extLst>
          </p:cNvPr>
          <p:cNvPicPr>
            <a:picLocks noChangeAspect="1"/>
          </p:cNvPicPr>
          <p:nvPr/>
        </p:nvPicPr>
        <p:blipFill>
          <a:blip r:embed="rId2"/>
          <a:stretch>
            <a:fillRect/>
          </a:stretch>
        </p:blipFill>
        <p:spPr>
          <a:xfrm>
            <a:off x="8004517" y="0"/>
            <a:ext cx="4187483" cy="3798277"/>
          </a:xfrm>
          <a:prstGeom prst="rect">
            <a:avLst/>
          </a:prstGeom>
        </p:spPr>
      </p:pic>
    </p:spTree>
    <p:extLst>
      <p:ext uri="{BB962C8B-B14F-4D97-AF65-F5344CB8AC3E}">
        <p14:creationId xmlns:p14="http://schemas.microsoft.com/office/powerpoint/2010/main" val="3281821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2C7CE-9562-4C55-A80E-705A5BB47A6B}"/>
              </a:ext>
            </a:extLst>
          </p:cNvPr>
          <p:cNvSpPr>
            <a:spLocks noGrp="1"/>
          </p:cNvSpPr>
          <p:nvPr>
            <p:ph type="title"/>
          </p:nvPr>
        </p:nvSpPr>
        <p:spPr/>
        <p:txBody>
          <a:bodyPr/>
          <a:lstStyle/>
          <a:p>
            <a:r>
              <a:rPr lang="en-US" dirty="0"/>
              <a:t>Brine that Turkey! </a:t>
            </a:r>
          </a:p>
        </p:txBody>
      </p:sp>
      <p:sp>
        <p:nvSpPr>
          <p:cNvPr id="3" name="Content Placeholder 2">
            <a:extLst>
              <a:ext uri="{FF2B5EF4-FFF2-40B4-BE49-F238E27FC236}">
                <a16:creationId xmlns:a16="http://schemas.microsoft.com/office/drawing/2014/main" id="{3C1D3C77-0CF1-4472-976E-98F433168139}"/>
              </a:ext>
            </a:extLst>
          </p:cNvPr>
          <p:cNvSpPr>
            <a:spLocks noGrp="1"/>
          </p:cNvSpPr>
          <p:nvPr>
            <p:ph idx="1"/>
          </p:nvPr>
        </p:nvSpPr>
        <p:spPr>
          <a:xfrm>
            <a:off x="1251678" y="2286001"/>
            <a:ext cx="10178322" cy="4571999"/>
          </a:xfrm>
        </p:spPr>
        <p:txBody>
          <a:bodyPr>
            <a:normAutofit/>
          </a:bodyPr>
          <a:lstStyle/>
          <a:p>
            <a:r>
              <a:rPr lang="en-US" dirty="0"/>
              <a:t>A brine is a simple solution of salt and water</a:t>
            </a:r>
          </a:p>
          <a:p>
            <a:r>
              <a:rPr lang="en-US" dirty="0"/>
              <a:t>When you place a turkey in a brine, both the salt and the water move from an area of greater concentration (the brine) to an area of lesser concentration (the meat) in processes called diffusion and osmosis</a:t>
            </a:r>
          </a:p>
          <a:p>
            <a:pPr lvl="1"/>
            <a:r>
              <a:rPr lang="en-US" dirty="0"/>
              <a:t>The added water in the turkey’s muscle cells makes the meat juicier.</a:t>
            </a:r>
          </a:p>
          <a:p>
            <a:pPr lvl="1"/>
            <a:r>
              <a:rPr lang="en-US" dirty="0"/>
              <a:t>Meanwhile, the proteins in the turkey rearrange to incorporate the sodium and chloride ions from the salt</a:t>
            </a:r>
          </a:p>
          <a:p>
            <a:pPr lvl="2"/>
            <a:r>
              <a:rPr lang="en-US" dirty="0"/>
              <a:t>This reshaping helps the proteins to hold on to the added water, even after the meat is cooked.</a:t>
            </a:r>
          </a:p>
          <a:p>
            <a:pPr lvl="2"/>
            <a:r>
              <a:rPr lang="en-US" dirty="0"/>
              <a:t>The reconfiguring of the proteins also makes the meat more tender.</a:t>
            </a:r>
            <a:br>
              <a:rPr lang="en-US" dirty="0"/>
            </a:br>
            <a:endParaRPr lang="en-US" dirty="0"/>
          </a:p>
        </p:txBody>
      </p:sp>
    </p:spTree>
    <p:extLst>
      <p:ext uri="{BB962C8B-B14F-4D97-AF65-F5344CB8AC3E}">
        <p14:creationId xmlns:p14="http://schemas.microsoft.com/office/powerpoint/2010/main" val="924984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74771-325B-431F-B1E9-9AE8B3376CF5}"/>
              </a:ext>
            </a:extLst>
          </p:cNvPr>
          <p:cNvSpPr>
            <a:spLocks noGrp="1"/>
          </p:cNvSpPr>
          <p:nvPr>
            <p:ph type="title"/>
          </p:nvPr>
        </p:nvSpPr>
        <p:spPr/>
        <p:txBody>
          <a:bodyPr/>
          <a:lstStyle/>
          <a:p>
            <a:r>
              <a:rPr lang="en-US" dirty="0"/>
              <a:t>Simple Brine Recipe:</a:t>
            </a:r>
          </a:p>
        </p:txBody>
      </p:sp>
      <p:sp>
        <p:nvSpPr>
          <p:cNvPr id="3" name="Content Placeholder 2">
            <a:extLst>
              <a:ext uri="{FF2B5EF4-FFF2-40B4-BE49-F238E27FC236}">
                <a16:creationId xmlns:a16="http://schemas.microsoft.com/office/drawing/2014/main" id="{09AFDA99-BD1B-4A88-8501-73757A9D3739}"/>
              </a:ext>
            </a:extLst>
          </p:cNvPr>
          <p:cNvSpPr>
            <a:spLocks noGrp="1"/>
          </p:cNvSpPr>
          <p:nvPr>
            <p:ph idx="1"/>
          </p:nvPr>
        </p:nvSpPr>
        <p:spPr>
          <a:xfrm>
            <a:off x="1251678" y="2286001"/>
            <a:ext cx="10178322" cy="4247321"/>
          </a:xfrm>
        </p:spPr>
        <p:txBody>
          <a:bodyPr>
            <a:noAutofit/>
          </a:bodyPr>
          <a:lstStyle/>
          <a:p>
            <a:r>
              <a:rPr lang="en-US" sz="2800" dirty="0"/>
              <a:t>A 12- to 17-pound turkey should soak in 2 gallons of cold water and 1 cup of table salt for 6 to 12 hours.</a:t>
            </a:r>
          </a:p>
          <a:p>
            <a:r>
              <a:rPr lang="en-US" sz="2800" dirty="0"/>
              <a:t>An 18- to 24-pounder should sit in 3 gallons of cold water and 1 1/2 cups of table salt, also for 6 to 12 hours</a:t>
            </a:r>
          </a:p>
          <a:p>
            <a:r>
              <a:rPr lang="en-US" sz="2800" dirty="0"/>
              <a:t>If you are making a bone-in turkey breast, it requires 1 gallon of cold water and 1/2 cup of table salt for a brining time of 3 to 6 hours.</a:t>
            </a:r>
            <a:br>
              <a:rPr lang="en-US" sz="2800" dirty="0"/>
            </a:br>
            <a:endParaRPr lang="en-US" sz="2800" dirty="0"/>
          </a:p>
        </p:txBody>
      </p:sp>
    </p:spTree>
    <p:extLst>
      <p:ext uri="{BB962C8B-B14F-4D97-AF65-F5344CB8AC3E}">
        <p14:creationId xmlns:p14="http://schemas.microsoft.com/office/powerpoint/2010/main" val="2530757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0E5D4-F69E-4B73-BC38-0D811EA41B2F}"/>
              </a:ext>
            </a:extLst>
          </p:cNvPr>
          <p:cNvSpPr>
            <a:spLocks noGrp="1"/>
          </p:cNvSpPr>
          <p:nvPr>
            <p:ph type="title"/>
          </p:nvPr>
        </p:nvSpPr>
        <p:spPr/>
        <p:txBody>
          <a:bodyPr/>
          <a:lstStyle/>
          <a:p>
            <a:r>
              <a:rPr lang="en-US" dirty="0"/>
              <a:t>GREEN BEANS </a:t>
            </a:r>
          </a:p>
        </p:txBody>
      </p:sp>
      <p:sp>
        <p:nvSpPr>
          <p:cNvPr id="3" name="Text Placeholder 2">
            <a:extLst>
              <a:ext uri="{FF2B5EF4-FFF2-40B4-BE49-F238E27FC236}">
                <a16:creationId xmlns:a16="http://schemas.microsoft.com/office/drawing/2014/main" id="{E82FE545-F3DB-473E-8FF5-9379297C65D4}"/>
              </a:ext>
            </a:extLst>
          </p:cNvPr>
          <p:cNvSpPr>
            <a:spLocks noGrp="1"/>
          </p:cNvSpPr>
          <p:nvPr>
            <p:ph type="body" idx="1"/>
          </p:nvPr>
        </p:nvSpPr>
        <p:spPr/>
        <p:txBody>
          <a:bodyPr/>
          <a:lstStyle/>
          <a:p>
            <a:endParaRPr lang="en-US" dirty="0"/>
          </a:p>
        </p:txBody>
      </p:sp>
      <p:pic>
        <p:nvPicPr>
          <p:cNvPr id="4" name="Picture 3">
            <a:extLst>
              <a:ext uri="{FF2B5EF4-FFF2-40B4-BE49-F238E27FC236}">
                <a16:creationId xmlns:a16="http://schemas.microsoft.com/office/drawing/2014/main" id="{7C8B0AAC-C41F-4D74-AA4B-E32F83E96F2D}"/>
              </a:ext>
            </a:extLst>
          </p:cNvPr>
          <p:cNvPicPr>
            <a:picLocks noChangeAspect="1"/>
          </p:cNvPicPr>
          <p:nvPr/>
        </p:nvPicPr>
        <p:blipFill>
          <a:blip r:embed="rId2"/>
          <a:stretch>
            <a:fillRect/>
          </a:stretch>
        </p:blipFill>
        <p:spPr>
          <a:xfrm>
            <a:off x="7765367" y="-1"/>
            <a:ext cx="4426634" cy="3165231"/>
          </a:xfrm>
          <a:prstGeom prst="rect">
            <a:avLst/>
          </a:prstGeom>
        </p:spPr>
      </p:pic>
    </p:spTree>
    <p:extLst>
      <p:ext uri="{BB962C8B-B14F-4D97-AF65-F5344CB8AC3E}">
        <p14:creationId xmlns:p14="http://schemas.microsoft.com/office/powerpoint/2010/main" val="3533239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CBA80-7C7C-4F38-80EF-38154B5393D8}"/>
              </a:ext>
            </a:extLst>
          </p:cNvPr>
          <p:cNvSpPr>
            <a:spLocks noGrp="1"/>
          </p:cNvSpPr>
          <p:nvPr>
            <p:ph type="title"/>
          </p:nvPr>
        </p:nvSpPr>
        <p:spPr/>
        <p:txBody>
          <a:bodyPr/>
          <a:lstStyle/>
          <a:p>
            <a:r>
              <a:rPr lang="en-US" dirty="0"/>
              <a:t>Mushy? Heck no! </a:t>
            </a:r>
          </a:p>
        </p:txBody>
      </p:sp>
      <p:sp>
        <p:nvSpPr>
          <p:cNvPr id="3" name="Content Placeholder 2">
            <a:extLst>
              <a:ext uri="{FF2B5EF4-FFF2-40B4-BE49-F238E27FC236}">
                <a16:creationId xmlns:a16="http://schemas.microsoft.com/office/drawing/2014/main" id="{1DFAE208-527D-4C75-9E09-D594423EAA48}"/>
              </a:ext>
            </a:extLst>
          </p:cNvPr>
          <p:cNvSpPr>
            <a:spLocks noGrp="1"/>
          </p:cNvSpPr>
          <p:nvPr>
            <p:ph idx="1"/>
          </p:nvPr>
        </p:nvSpPr>
        <p:spPr>
          <a:xfrm>
            <a:off x="1251678" y="1345097"/>
            <a:ext cx="10178322" cy="841512"/>
          </a:xfrm>
        </p:spPr>
        <p:txBody>
          <a:bodyPr/>
          <a:lstStyle/>
          <a:p>
            <a:r>
              <a:rPr lang="en-US" dirty="0">
                <a:solidFill>
                  <a:schemeClr val="tx1"/>
                </a:solidFill>
              </a:rPr>
              <a:t>The secret to firm, yet tender, brightly colored green beans?</a:t>
            </a:r>
          </a:p>
          <a:p>
            <a:pPr lvl="1"/>
            <a:r>
              <a:rPr lang="en-US" dirty="0">
                <a:solidFill>
                  <a:schemeClr val="tx1"/>
                </a:solidFill>
              </a:rPr>
              <a:t>all about a high-heat blanch followed by an ice-cold shock</a:t>
            </a:r>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p:txBody>
      </p:sp>
      <p:sp>
        <p:nvSpPr>
          <p:cNvPr id="4" name="TextBox 3">
            <a:extLst>
              <a:ext uri="{FF2B5EF4-FFF2-40B4-BE49-F238E27FC236}">
                <a16:creationId xmlns:a16="http://schemas.microsoft.com/office/drawing/2014/main" id="{0722C6FF-0D9A-4463-AC8E-C17B6051D879}"/>
              </a:ext>
            </a:extLst>
          </p:cNvPr>
          <p:cNvSpPr txBox="1"/>
          <p:nvPr/>
        </p:nvSpPr>
        <p:spPr>
          <a:xfrm>
            <a:off x="1195356" y="2242411"/>
            <a:ext cx="10290965" cy="1477328"/>
          </a:xfrm>
          <a:prstGeom prst="rect">
            <a:avLst/>
          </a:prstGeom>
          <a:noFill/>
        </p:spPr>
        <p:txBody>
          <a:bodyPr wrap="square" rtlCol="0">
            <a:spAutoFit/>
          </a:bodyPr>
          <a:lstStyle/>
          <a:p>
            <a:pPr marL="285750" indent="-285750">
              <a:buFont typeface="Arial" panose="020B0604020202020204" pitchFamily="34" charset="0"/>
              <a:buChar char="•"/>
            </a:pPr>
            <a:r>
              <a:rPr lang="en-US" dirty="0"/>
              <a:t>As soon as the green beans hit boiling water, their color brightens</a:t>
            </a:r>
          </a:p>
          <a:p>
            <a:pPr marL="742950" lvl="1" indent="-285750">
              <a:buFont typeface="Arial" panose="020B0604020202020204" pitchFamily="34" charset="0"/>
              <a:buChar char="•"/>
            </a:pPr>
            <a:r>
              <a:rPr lang="en-US" dirty="0"/>
              <a:t>Some of the air contained between their cells expands and bubbles off, bringing the cell walls closer together and causing the plant tissue to become more transparent, producing a brighter green color</a:t>
            </a:r>
            <a:br>
              <a:rPr lang="en-US" dirty="0"/>
            </a:br>
            <a:endParaRPr lang="en-US" dirty="0"/>
          </a:p>
          <a:p>
            <a:pPr marL="742950" lvl="1" indent="-285750">
              <a:buFont typeface="Arial" panose="020B0604020202020204" pitchFamily="34" charset="0"/>
              <a:buChar char="•"/>
            </a:pPr>
            <a:endParaRPr lang="en-US" dirty="0"/>
          </a:p>
        </p:txBody>
      </p:sp>
      <p:sp>
        <p:nvSpPr>
          <p:cNvPr id="5" name="TextBox 4">
            <a:extLst>
              <a:ext uri="{FF2B5EF4-FFF2-40B4-BE49-F238E27FC236}">
                <a16:creationId xmlns:a16="http://schemas.microsoft.com/office/drawing/2014/main" id="{27C0FCAA-3567-4874-B1E7-B0543642036C}"/>
              </a:ext>
            </a:extLst>
          </p:cNvPr>
          <p:cNvSpPr txBox="1"/>
          <p:nvPr/>
        </p:nvSpPr>
        <p:spPr>
          <a:xfrm>
            <a:off x="1305012" y="3271471"/>
            <a:ext cx="10071652" cy="1200329"/>
          </a:xfrm>
          <a:prstGeom prst="rect">
            <a:avLst/>
          </a:prstGeom>
          <a:noFill/>
        </p:spPr>
        <p:txBody>
          <a:bodyPr wrap="square" rtlCol="0">
            <a:spAutoFit/>
          </a:bodyPr>
          <a:lstStyle/>
          <a:p>
            <a:pPr marL="285750" indent="-285750">
              <a:buFont typeface="Arial" panose="020B0604020202020204" pitchFamily="34" charset="0"/>
              <a:buChar char="•"/>
            </a:pPr>
            <a:r>
              <a:rPr lang="en-US" dirty="0"/>
              <a:t>The heat causes the beans to tenderize, but how?</a:t>
            </a:r>
          </a:p>
          <a:p>
            <a:pPr marL="742950" lvl="1" indent="-285750">
              <a:buFont typeface="Arial" panose="020B0604020202020204" pitchFamily="34" charset="0"/>
              <a:buChar char="•"/>
            </a:pPr>
            <a:r>
              <a:rPr lang="en-US" dirty="0"/>
              <a:t>The polymer, pectin, which gives the vegetable’s cell walls their structure, breaks down and water leaks from the cells.</a:t>
            </a:r>
            <a:br>
              <a:rPr lang="en-US" dirty="0"/>
            </a:br>
            <a:endParaRPr lang="en-US" dirty="0"/>
          </a:p>
        </p:txBody>
      </p:sp>
      <p:sp>
        <p:nvSpPr>
          <p:cNvPr id="6" name="TextBox 5">
            <a:extLst>
              <a:ext uri="{FF2B5EF4-FFF2-40B4-BE49-F238E27FC236}">
                <a16:creationId xmlns:a16="http://schemas.microsoft.com/office/drawing/2014/main" id="{9BCB45D3-7A5A-4786-A666-854A92FFFFD0}"/>
              </a:ext>
            </a:extLst>
          </p:cNvPr>
          <p:cNvSpPr txBox="1"/>
          <p:nvPr/>
        </p:nvSpPr>
        <p:spPr>
          <a:xfrm>
            <a:off x="1305012" y="4279445"/>
            <a:ext cx="9972261" cy="2031325"/>
          </a:xfrm>
          <a:prstGeom prst="rect">
            <a:avLst/>
          </a:prstGeom>
          <a:noFill/>
        </p:spPr>
        <p:txBody>
          <a:bodyPr wrap="square" rtlCol="0">
            <a:spAutoFit/>
          </a:bodyPr>
          <a:lstStyle/>
          <a:p>
            <a:pPr marL="285750" indent="-285750">
              <a:buFont typeface="Arial" panose="020B0604020202020204" pitchFamily="34" charset="0"/>
              <a:buChar char="•"/>
            </a:pPr>
            <a:r>
              <a:rPr lang="en-US" dirty="0"/>
              <a:t>The optimal boiling time for green beans, according to the pros, is three to five minutes.</a:t>
            </a:r>
          </a:p>
          <a:p>
            <a:pPr marL="742950" lvl="1" indent="-285750">
              <a:buFont typeface="Arial" panose="020B0604020202020204" pitchFamily="34" charset="0"/>
              <a:buChar char="•"/>
            </a:pPr>
            <a:r>
              <a:rPr lang="en-US" dirty="0"/>
              <a:t>If you boil any longer, your beans will be pretty limp</a:t>
            </a:r>
          </a:p>
          <a:p>
            <a:pPr marL="742950" lvl="1" indent="-285750">
              <a:buFont typeface="Arial" panose="020B0604020202020204" pitchFamily="34" charset="0"/>
              <a:buChar char="•"/>
            </a:pPr>
            <a:r>
              <a:rPr lang="en-US" dirty="0"/>
              <a:t>After some time, the color of the beans will also dull—a result of the chlorophyll molecules losing their magnesium ions in the heat. </a:t>
            </a:r>
          </a:p>
          <a:p>
            <a:pPr marL="742950" lvl="1" indent="-285750">
              <a:buFont typeface="Arial" panose="020B0604020202020204" pitchFamily="34" charset="0"/>
              <a:buChar char="•"/>
            </a:pPr>
            <a:r>
              <a:rPr lang="en-US" dirty="0"/>
              <a:t>Tossing the beans into a bowl of ice water stops these processes.</a:t>
            </a:r>
            <a:br>
              <a:rPr lang="en-US" dirty="0"/>
            </a:br>
            <a:br>
              <a:rPr lang="en-US" dirty="0"/>
            </a:br>
            <a:endParaRPr lang="en-US" dirty="0"/>
          </a:p>
        </p:txBody>
      </p:sp>
    </p:spTree>
    <p:extLst>
      <p:ext uri="{BB962C8B-B14F-4D97-AF65-F5344CB8AC3E}">
        <p14:creationId xmlns:p14="http://schemas.microsoft.com/office/powerpoint/2010/main" val="3307847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106B2-86F7-46C9-AE1B-30E03ED5D19E}"/>
              </a:ext>
            </a:extLst>
          </p:cNvPr>
          <p:cNvSpPr>
            <a:spLocks noGrp="1"/>
          </p:cNvSpPr>
          <p:nvPr>
            <p:ph type="title"/>
          </p:nvPr>
        </p:nvSpPr>
        <p:spPr>
          <a:xfrm>
            <a:off x="3242930" y="2793373"/>
            <a:ext cx="8187071" cy="4064627"/>
          </a:xfrm>
        </p:spPr>
        <p:txBody>
          <a:bodyPr/>
          <a:lstStyle/>
          <a:p>
            <a:r>
              <a:rPr lang="en-US" dirty="0"/>
              <a:t>Fluffiest Mashed Potatoes! </a:t>
            </a:r>
          </a:p>
        </p:txBody>
      </p:sp>
      <p:pic>
        <p:nvPicPr>
          <p:cNvPr id="4" name="Picture 3">
            <a:extLst>
              <a:ext uri="{FF2B5EF4-FFF2-40B4-BE49-F238E27FC236}">
                <a16:creationId xmlns:a16="http://schemas.microsoft.com/office/drawing/2014/main" id="{7FA17CA9-07A8-42F9-8BC9-5CF8C41979C0}"/>
              </a:ext>
            </a:extLst>
          </p:cNvPr>
          <p:cNvPicPr>
            <a:picLocks noChangeAspect="1"/>
          </p:cNvPicPr>
          <p:nvPr/>
        </p:nvPicPr>
        <p:blipFill>
          <a:blip r:embed="rId2"/>
          <a:stretch>
            <a:fillRect/>
          </a:stretch>
        </p:blipFill>
        <p:spPr>
          <a:xfrm>
            <a:off x="7329268" y="0"/>
            <a:ext cx="4841630" cy="3272719"/>
          </a:xfrm>
          <a:prstGeom prst="rect">
            <a:avLst/>
          </a:prstGeom>
        </p:spPr>
      </p:pic>
    </p:spTree>
    <p:extLst>
      <p:ext uri="{BB962C8B-B14F-4D97-AF65-F5344CB8AC3E}">
        <p14:creationId xmlns:p14="http://schemas.microsoft.com/office/powerpoint/2010/main" val="3955117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73EFF-F3E2-42D1-8C32-77BCF71F5717}"/>
              </a:ext>
            </a:extLst>
          </p:cNvPr>
          <p:cNvSpPr>
            <a:spLocks noGrp="1"/>
          </p:cNvSpPr>
          <p:nvPr>
            <p:ph type="title"/>
          </p:nvPr>
        </p:nvSpPr>
        <p:spPr/>
        <p:txBody>
          <a:bodyPr/>
          <a:lstStyle/>
          <a:p>
            <a:r>
              <a:rPr lang="en-US" dirty="0"/>
              <a:t>Russets all the way: </a:t>
            </a:r>
          </a:p>
        </p:txBody>
      </p:sp>
      <p:sp>
        <p:nvSpPr>
          <p:cNvPr id="3" name="Content Placeholder 2">
            <a:extLst>
              <a:ext uri="{FF2B5EF4-FFF2-40B4-BE49-F238E27FC236}">
                <a16:creationId xmlns:a16="http://schemas.microsoft.com/office/drawing/2014/main" id="{69986ED3-B8C8-4C8A-932C-17871117E4E5}"/>
              </a:ext>
            </a:extLst>
          </p:cNvPr>
          <p:cNvSpPr>
            <a:spLocks noGrp="1"/>
          </p:cNvSpPr>
          <p:nvPr>
            <p:ph idx="1"/>
          </p:nvPr>
        </p:nvSpPr>
        <p:spPr>
          <a:xfrm>
            <a:off x="1139136" y="1470075"/>
            <a:ext cx="10178322" cy="2947180"/>
          </a:xfrm>
        </p:spPr>
        <p:txBody>
          <a:bodyPr>
            <a:normAutofit fontScale="92500" lnSpcReduction="10000"/>
          </a:bodyPr>
          <a:lstStyle/>
          <a:p>
            <a:r>
              <a:rPr lang="en-US" dirty="0"/>
              <a:t>Potatoes are anywhere from 16-22% starch content and Russets are at the high end of that (review from our last chapter!) </a:t>
            </a:r>
          </a:p>
          <a:p>
            <a:r>
              <a:rPr lang="en-US" dirty="0"/>
              <a:t>When potatoes are cooked the granules absorb water from within the potato and swell like balloons, causing the cells that contain them to expand, separate and eventually burst</a:t>
            </a:r>
          </a:p>
          <a:p>
            <a:pPr lvl="1"/>
            <a:r>
              <a:rPr lang="en-US" dirty="0"/>
              <a:t>This, in turn, translates to a potato that falls apart when cooked.</a:t>
            </a:r>
          </a:p>
          <a:p>
            <a:pPr lvl="1"/>
            <a:r>
              <a:rPr lang="en-US" dirty="0"/>
              <a:t> A crumbly potato is an easily </a:t>
            </a:r>
            <a:r>
              <a:rPr lang="en-US" dirty="0" err="1"/>
              <a:t>mashable</a:t>
            </a:r>
            <a:r>
              <a:rPr lang="en-US" dirty="0"/>
              <a:t> potato</a:t>
            </a:r>
          </a:p>
          <a:p>
            <a:pPr marL="457200" lvl="1" indent="0">
              <a:buNone/>
            </a:pPr>
            <a:br>
              <a:rPr lang="en-US" dirty="0"/>
            </a:br>
            <a:br>
              <a:rPr lang="en-US" dirty="0"/>
            </a:br>
            <a:endParaRPr lang="en-US" dirty="0"/>
          </a:p>
        </p:txBody>
      </p:sp>
      <p:sp>
        <p:nvSpPr>
          <p:cNvPr id="4" name="TextBox 3">
            <a:extLst>
              <a:ext uri="{FF2B5EF4-FFF2-40B4-BE49-F238E27FC236}">
                <a16:creationId xmlns:a16="http://schemas.microsoft.com/office/drawing/2014/main" id="{381C8727-7E64-4361-BB2A-DCA67242A201}"/>
              </a:ext>
            </a:extLst>
          </p:cNvPr>
          <p:cNvSpPr txBox="1"/>
          <p:nvPr/>
        </p:nvSpPr>
        <p:spPr>
          <a:xfrm>
            <a:off x="1304604" y="3615397"/>
            <a:ext cx="9847385" cy="1200329"/>
          </a:xfrm>
          <a:prstGeom prst="rect">
            <a:avLst/>
          </a:prstGeom>
          <a:noFill/>
        </p:spPr>
        <p:txBody>
          <a:bodyPr wrap="square" rtlCol="0">
            <a:spAutoFit/>
          </a:bodyPr>
          <a:lstStyle/>
          <a:p>
            <a:pPr marL="285750" indent="-285750">
              <a:buFont typeface="Arial" panose="020B0604020202020204" pitchFamily="34" charset="0"/>
              <a:buChar char="•"/>
            </a:pPr>
            <a:r>
              <a:rPr lang="en-US" dirty="0"/>
              <a:t>Russets also have more amylose starch molecules, as opposed to amylopectin; amylose is a sponge for liquid</a:t>
            </a:r>
          </a:p>
          <a:p>
            <a:pPr marL="742950" lvl="1" indent="-285750">
              <a:buFont typeface="Arial" panose="020B0604020202020204" pitchFamily="34" charset="0"/>
              <a:buChar char="•"/>
            </a:pPr>
            <a:r>
              <a:rPr lang="en-US" dirty="0"/>
              <a:t>This is just what you want when adding dairy to a potato! </a:t>
            </a:r>
          </a:p>
          <a:p>
            <a:pPr marL="742950" lvl="1" indent="-285750">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9FD16A1F-7B41-4A37-BB99-7DE47B78005B}"/>
              </a:ext>
            </a:extLst>
          </p:cNvPr>
          <p:cNvPicPr>
            <a:picLocks noChangeAspect="1"/>
          </p:cNvPicPr>
          <p:nvPr/>
        </p:nvPicPr>
        <p:blipFill>
          <a:blip r:embed="rId2"/>
          <a:stretch>
            <a:fillRect/>
          </a:stretch>
        </p:blipFill>
        <p:spPr>
          <a:xfrm>
            <a:off x="7779061" y="4215561"/>
            <a:ext cx="3703865" cy="2560297"/>
          </a:xfrm>
          <a:prstGeom prst="rect">
            <a:avLst/>
          </a:prstGeom>
        </p:spPr>
      </p:pic>
    </p:spTree>
    <p:extLst>
      <p:ext uri="{BB962C8B-B14F-4D97-AF65-F5344CB8AC3E}">
        <p14:creationId xmlns:p14="http://schemas.microsoft.com/office/powerpoint/2010/main" val="3402982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5D4A9-8FE7-4D8C-8FB2-BC035CA9E267}"/>
              </a:ext>
            </a:extLst>
          </p:cNvPr>
          <p:cNvSpPr>
            <a:spLocks noGrp="1"/>
          </p:cNvSpPr>
          <p:nvPr>
            <p:ph type="title"/>
          </p:nvPr>
        </p:nvSpPr>
        <p:spPr/>
        <p:txBody>
          <a:bodyPr/>
          <a:lstStyle/>
          <a:p>
            <a:r>
              <a:rPr lang="en-US" dirty="0"/>
              <a:t>Savory Stuffing! </a:t>
            </a:r>
          </a:p>
        </p:txBody>
      </p:sp>
      <p:sp>
        <p:nvSpPr>
          <p:cNvPr id="3" name="Text Placeholder 2">
            <a:extLst>
              <a:ext uri="{FF2B5EF4-FFF2-40B4-BE49-F238E27FC236}">
                <a16:creationId xmlns:a16="http://schemas.microsoft.com/office/drawing/2014/main" id="{CEE18725-E757-483B-A91F-99869FED0CE2}"/>
              </a:ext>
            </a:extLst>
          </p:cNvPr>
          <p:cNvSpPr>
            <a:spLocks noGrp="1"/>
          </p:cNvSpPr>
          <p:nvPr>
            <p:ph type="body" idx="1"/>
          </p:nvPr>
        </p:nvSpPr>
        <p:spPr/>
        <p:txBody>
          <a:bodyPr/>
          <a:lstStyle/>
          <a:p>
            <a:endParaRPr lang="en-US"/>
          </a:p>
        </p:txBody>
      </p:sp>
      <p:pic>
        <p:nvPicPr>
          <p:cNvPr id="4" name="Picture 3">
            <a:extLst>
              <a:ext uri="{FF2B5EF4-FFF2-40B4-BE49-F238E27FC236}">
                <a16:creationId xmlns:a16="http://schemas.microsoft.com/office/drawing/2014/main" id="{6B8C4FB7-1579-4631-9600-C40DD699FC5B}"/>
              </a:ext>
            </a:extLst>
          </p:cNvPr>
          <p:cNvPicPr>
            <a:picLocks noChangeAspect="1"/>
          </p:cNvPicPr>
          <p:nvPr/>
        </p:nvPicPr>
        <p:blipFill>
          <a:blip r:embed="rId2"/>
          <a:stretch>
            <a:fillRect/>
          </a:stretch>
        </p:blipFill>
        <p:spPr>
          <a:xfrm>
            <a:off x="7181813" y="0"/>
            <a:ext cx="5010188" cy="3671668"/>
          </a:xfrm>
          <a:prstGeom prst="rect">
            <a:avLst/>
          </a:prstGeom>
        </p:spPr>
      </p:pic>
    </p:spTree>
    <p:extLst>
      <p:ext uri="{BB962C8B-B14F-4D97-AF65-F5344CB8AC3E}">
        <p14:creationId xmlns:p14="http://schemas.microsoft.com/office/powerpoint/2010/main" val="1255618990"/>
      </p:ext>
    </p:extLst>
  </p:cSld>
  <p:clrMapOvr>
    <a:masterClrMapping/>
  </p:clrMapOvr>
</p:sld>
</file>

<file path=ppt/theme/theme1.xml><?xml version="1.0" encoding="utf-8"?>
<a:theme xmlns:a="http://schemas.openxmlformats.org/drawingml/2006/main" name="Badg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TM10001106[[fn=Badge]]</Template>
  <TotalTime>30</TotalTime>
  <Words>681</Words>
  <Application>Microsoft Office PowerPoint</Application>
  <PresentationFormat>Widescreen</PresentationFormat>
  <Paragraphs>59</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Gill Sans MT</vt:lpstr>
      <vt:lpstr>Impact</vt:lpstr>
      <vt:lpstr>Badge</vt:lpstr>
      <vt:lpstr>The Science of Cooking the perfect Thanksgiving Meal! </vt:lpstr>
      <vt:lpstr>The Turkey! </vt:lpstr>
      <vt:lpstr>Brine that Turkey! </vt:lpstr>
      <vt:lpstr>Simple Brine Recipe:</vt:lpstr>
      <vt:lpstr>GREEN BEANS </vt:lpstr>
      <vt:lpstr>Mushy? Heck no! </vt:lpstr>
      <vt:lpstr>Fluffiest Mashed Potatoes! </vt:lpstr>
      <vt:lpstr>Russets all the way: </vt:lpstr>
      <vt:lpstr>Savory Stuffing! </vt:lpstr>
      <vt:lpstr>Stuff for yo’ Stuffin’ ! </vt:lpstr>
      <vt:lpstr>Pie! </vt:lpstr>
      <vt:lpstr>Secret to best pie? The dough!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Science of Cooking the perfect Thanksgiving Meal! </dc:title>
  <dc:creator>Swanson, Audrey</dc:creator>
  <cp:lastModifiedBy>Swanson, Audrey</cp:lastModifiedBy>
  <cp:revision>4</cp:revision>
  <dcterms:created xsi:type="dcterms:W3CDTF">2017-11-11T20:31:14Z</dcterms:created>
  <dcterms:modified xsi:type="dcterms:W3CDTF">2017-11-11T21:01:31Z</dcterms:modified>
</cp:coreProperties>
</file>