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010400" cy="9296400"/>
  <p:embeddedFontLst>
    <p:embeddedFont>
      <p:font typeface="Arial Black" panose="020B0604020202020204" pitchFamily="3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riffy" panose="02000000000000000000" pitchFamily="2" charset="0"/>
      <p:regular r:id="rId35"/>
    </p:embeddedFont>
    <p:embeddedFont>
      <p:font typeface="Milonga" pitchFamily="82" charset="0"/>
      <p:regular r:id="rId36"/>
    </p:embeddedFont>
    <p:embeddedFont>
      <p:font typeface="Pinyon Script" panose="020105010801010D0002" pitchFamily="2" charset="77"/>
      <p:regular r:id="rId37"/>
    </p:embeddedFont>
    <p:embeddedFont>
      <p:font typeface="Questrial" panose="02000000000000000000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85"/>
  </p:normalViewPr>
  <p:slideViewPr>
    <p:cSldViewPr snapToGrid="0">
      <p:cViewPr varScale="1">
        <p:scale>
          <a:sx n="81" d="100"/>
          <a:sy n="81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457200" y="14478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/>
          <p:nvPr/>
        </p:nvSpPr>
        <p:spPr>
          <a:xfrm>
            <a:off x="484262" y="6404360"/>
            <a:ext cx="626692" cy="39809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hyperlink" Target="http://www.gourmetherbs.com.au/images/logo_gourmet_herbs.gif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00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213075" y="382650"/>
            <a:ext cx="732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6F91C8"/>
                </a:solidFill>
                <a:latin typeface="Griffy"/>
                <a:ea typeface="Griffy"/>
                <a:cs typeface="Griffy"/>
                <a:sym typeface="Griffy"/>
              </a:rPr>
              <a:t>THE MOTHER SAUCES</a:t>
            </a:r>
            <a:endParaRPr sz="5400" b="1" i="0" u="none" strike="noStrike" cap="none">
              <a:solidFill>
                <a:srgbClr val="6F91C8"/>
              </a:solidFill>
              <a:latin typeface="Griffy"/>
              <a:ea typeface="Griffy"/>
              <a:cs typeface="Griffy"/>
              <a:sym typeface="Griffy"/>
            </a:endParaRPr>
          </a:p>
        </p:txBody>
      </p:sp>
      <p:pic>
        <p:nvPicPr>
          <p:cNvPr id="104" name="Shape 104" descr="mother-of-all-sauces-The-Spread-by-Chef-Fre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4419600"/>
            <a:ext cx="44196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914400" y="1524000"/>
            <a:ext cx="77724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Identify and describe culinary techniques used to thicken sauces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Identify and describe the 5 mother sauces and their ingredients, as well as sauces derived from the sauce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Identify and describe non-mother sauces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Thickeners add richness and body to the…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144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Béchamel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Veloute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Tomato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Espagnole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Hollandaise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marR="0" lvl="0" indent="-158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Mother Sauces</a:t>
            </a:r>
            <a:endParaRPr sz="48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http://www.filtsai.com/cooking/white_lasagna/becham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76400"/>
            <a:ext cx="6248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b="1" i="0" u="sng" strike="noStrike" cap="none">
                <a:solidFill>
                  <a:srgbClr val="17365D"/>
                </a:solidFill>
                <a:latin typeface="Questrial"/>
                <a:ea typeface="Questrial"/>
                <a:cs typeface="Questrial"/>
                <a:sym typeface="Questrial"/>
              </a:rPr>
              <a:t>Bechamel</a:t>
            </a:r>
            <a:r>
              <a:rPr lang="en-US" sz="4900" b="1" i="0" u="none" strike="noStrike" cap="none">
                <a:solidFill>
                  <a:srgbClr val="17365D"/>
                </a:solidFill>
                <a:latin typeface="Questrial"/>
                <a:ea typeface="Questrial"/>
                <a:cs typeface="Questrial"/>
                <a:sym typeface="Questrial"/>
              </a:rPr>
              <a:t> -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White</a:t>
            </a: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Sauce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5943600" y="1524000"/>
            <a:ext cx="3200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96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7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4070" b="1" i="0" u="sng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Preparation</a:t>
            </a:r>
            <a:endParaRPr sz="2960" b="1" i="0" u="sng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1" i="0" u="sng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721"/>
              </a:spcBef>
              <a:spcAft>
                <a:spcPts val="0"/>
              </a:spcAft>
              <a:buClr>
                <a:srgbClr val="17365D"/>
              </a:buClr>
              <a:buFont typeface="Arial"/>
              <a:buNone/>
            </a:pPr>
            <a:r>
              <a:rPr lang="en-US" sz="296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3607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Whisk scalded milk gradually into a flour butter roux. </a:t>
            </a:r>
            <a:endParaRPr sz="2960" b="0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3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04800" y="3505200"/>
            <a:ext cx="8610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96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the basic sauce made, you can work with it to fit the taste profile you’re looking for. 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0" y="53975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Sauces are made FROM a Bechamel</a:t>
            </a:r>
            <a:endParaRPr/>
          </a:p>
        </p:txBody>
      </p:sp>
      <p:pic>
        <p:nvPicPr>
          <p:cNvPr id="191" name="Shape 191" descr="http://i.timeinc.net/recipes/i/recipes/ck/01/10/alfredo-fettuc-ck-224875-l.jpg"/>
          <p:cNvPicPr preferRelativeResize="0"/>
          <p:nvPr/>
        </p:nvPicPr>
        <p:blipFill rotWithShape="1">
          <a:blip r:embed="rId3">
            <a:alphaModFix/>
          </a:blip>
          <a:srcRect t="26315" b="10526"/>
          <a:stretch/>
        </p:blipFill>
        <p:spPr>
          <a:xfrm>
            <a:off x="76200" y="5181600"/>
            <a:ext cx="2413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http://farm1.static.flickr.com/38/119369244_ace046db19.jpg?v=0"/>
          <p:cNvPicPr preferRelativeResize="0"/>
          <p:nvPr/>
        </p:nvPicPr>
        <p:blipFill rotWithShape="1">
          <a:blip r:embed="rId4">
            <a:alphaModFix/>
          </a:blip>
          <a:srcRect l="4800" t="19276" r="13599" b="15662"/>
          <a:stretch/>
        </p:blipFill>
        <p:spPr>
          <a:xfrm>
            <a:off x="1066800" y="1981200"/>
            <a:ext cx="300037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3733800" y="1009650"/>
            <a:ext cx="54102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Dill Cream Sauce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Add dry or fresh Dill 1 tsp at a time. Taste after each addition to check for readiness. </a:t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0" y="990600"/>
            <a:ext cx="4572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Mustard Sauce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Whisk the Bechamel Sauce with ¼ cup of prepared mustard at the end.</a:t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561475" y="4800600"/>
            <a:ext cx="6582600" cy="1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57300" marR="0" lvl="2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Alfredo Sauce: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Whisk grated parmesan cheese into the finished 	sauce (off heat) until it melts. </a:t>
            </a:r>
            <a:endParaRPr/>
          </a:p>
          <a:p>
            <a:pPr marL="1257300" marR="0" lvl="2" indent="-3429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-Use about ¾ cup of cheese per two cups of sauce. </a:t>
            </a:r>
            <a:endParaRPr/>
          </a:p>
          <a:p>
            <a:pPr marL="1257300" marR="0" lvl="2" indent="-3429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-Pour your cheese sauce over angel hair noodles that 	are cooked al dente. </a:t>
            </a:r>
            <a:endParaRPr/>
          </a:p>
        </p:txBody>
      </p:sp>
      <p:pic>
        <p:nvPicPr>
          <p:cNvPr id="196" name="Shape 196" descr="http://www.fsz.bme.hu/hungary/cuisine/foods/toltott_tok.jpg"/>
          <p:cNvPicPr preferRelativeResize="0"/>
          <p:nvPr/>
        </p:nvPicPr>
        <p:blipFill rotWithShape="1">
          <a:blip r:embed="rId5">
            <a:alphaModFix/>
          </a:blip>
          <a:srcRect t="47361" r="-72" b="4967"/>
          <a:stretch/>
        </p:blipFill>
        <p:spPr>
          <a:xfrm>
            <a:off x="5638800" y="1962150"/>
            <a:ext cx="27559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3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Veloute </a:t>
            </a:r>
            <a:r>
              <a:rPr lang="en-US"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Blonde Sauce</a:t>
            </a:r>
            <a:endParaRPr sz="4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0" y="1371600"/>
            <a:ext cx="8915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a </a:t>
            </a:r>
            <a:r>
              <a:rPr lang="en-US" sz="2400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slightly darker roux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 roux is toasted longer to a slight brown color), and a </a:t>
            </a:r>
            <a:r>
              <a:rPr lang="en-US" sz="2400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stock such as chicken or fish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342900" marR="0" lvl="0" indent="-34290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1:1 ratio = 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cup liquid (stock) per 1 ounce of roux</a:t>
            </a:r>
            <a:endParaRPr dirty="0"/>
          </a:p>
        </p:txBody>
      </p:sp>
      <p:pic>
        <p:nvPicPr>
          <p:cNvPr id="203" name="Shape 203" descr="http://moveablefeast.typepad.com/photos/uncategorized/2007/04/18/dubarry_nov6_018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143250"/>
            <a:ext cx="495300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ttp://a2.vox.com/6a00ccff8c1a17673100f48d04b28a0001-500pi"/>
          <p:cNvPicPr preferRelativeResize="0"/>
          <p:nvPr/>
        </p:nvPicPr>
        <p:blipFill rotWithShape="1">
          <a:blip r:embed="rId4">
            <a:alphaModFix/>
          </a:blip>
          <a:srcRect t="25557"/>
          <a:stretch/>
        </p:blipFill>
        <p:spPr>
          <a:xfrm>
            <a:off x="5410200" y="5083175"/>
            <a:ext cx="3581400" cy="17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http://forums.egullet.org/uploads/1123477915/gallery_7799_1601_2749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3600" y="3124200"/>
            <a:ext cx="23622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5562600"/>
            <a:ext cx="1220788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freeze_dry_onion_d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5561013"/>
            <a:ext cx="1676400" cy="129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 descr="25951_herbs_and_spic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1981200"/>
            <a:ext cx="24479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 descr="istockphoto_705590_shitake_mushroom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00" y="1981200"/>
            <a:ext cx="2590800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Veloute-Based Sauces</a:t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4572000" y="5041900"/>
            <a:ext cx="45720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Onion sauce: If you want some onion flavor, chop up part of an onion and sauté it, same as you’d do for a mushroom sauce. </a:t>
            </a:r>
            <a:endParaRPr dirty="0"/>
          </a:p>
        </p:txBody>
      </p:sp>
      <p:sp>
        <p:nvSpPr>
          <p:cNvPr id="216" name="Shape 216"/>
          <p:cNvSpPr/>
          <p:nvPr/>
        </p:nvSpPr>
        <p:spPr>
          <a:xfrm>
            <a:off x="0" y="4191000"/>
            <a:ext cx="43434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</a:rPr>
              <a:t>P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epper Sauce: f you want a spicier sauce, add some hot pepper in with the roux and toast it a bit before adding your liquid. </a:t>
            </a:r>
            <a:endParaRPr dirty="0"/>
          </a:p>
        </p:txBody>
      </p:sp>
      <p:sp>
        <p:nvSpPr>
          <p:cNvPr id="217" name="Shape 217"/>
          <p:cNvSpPr/>
          <p:nvPr/>
        </p:nvSpPr>
        <p:spPr>
          <a:xfrm>
            <a:off x="4343400" y="974725"/>
            <a:ext cx="45720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Herb sauce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finishing the Veloute sauce with minced fresh herbs to taste. Be careful, the herbs are potent.</a:t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228600" y="990600"/>
            <a:ext cx="40386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Mushroom Sauce: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sautéing mushrooms and stirring them into the finished sauce. </a:t>
            </a:r>
            <a:endParaRPr/>
          </a:p>
        </p:txBody>
      </p:sp>
      <p:pic>
        <p:nvPicPr>
          <p:cNvPr id="219" name="Shape 219" descr="20105990"/>
          <p:cNvPicPr preferRelativeResize="0"/>
          <p:nvPr/>
        </p:nvPicPr>
        <p:blipFill rotWithShape="1">
          <a:blip r:embed="rId7">
            <a:alphaModFix/>
          </a:blip>
          <a:srcRect l="25555" t="23334" r="21111" b="25757"/>
          <a:stretch/>
        </p:blipFill>
        <p:spPr>
          <a:xfrm>
            <a:off x="1447800" y="5029200"/>
            <a:ext cx="14478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366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8150" y="5029200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366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52750" y="5029200"/>
            <a:ext cx="857250" cy="857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Shape 222"/>
          <p:cNvCxnSpPr/>
          <p:nvPr/>
        </p:nvCxnSpPr>
        <p:spPr>
          <a:xfrm>
            <a:off x="0" y="4038600"/>
            <a:ext cx="426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>
            <a:off x="4267200" y="762000"/>
            <a:ext cx="0" cy="609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>
            <a:off x="4267200" y="5029200"/>
            <a:ext cx="487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" name="Shape 22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3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3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03798">
            <a:off x="7295936" y="377583"/>
            <a:ext cx="1609344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Espagnole</a:t>
            </a:r>
            <a:r>
              <a:rPr lang="en-US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- Brown Sauce</a:t>
            </a: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7010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from 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vegetables and herb that are cooked in a brown roux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 stock such as beef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then a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tomato purée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sauce is left to simmer for around two hours until it reduces to a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 brown sauce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final stage is to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the sauce through a sieve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will retain all of the vegetables, lumps and unwanted ingredients.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 descr="Mulberry_Red_Wine_10_5___V_V_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3124200"/>
            <a:ext cx="2187575" cy="20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Espagnole-Based Sauces</a:t>
            </a: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4267200" cy="498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Mushroom Sauce: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Espagnole sauce and mushrooms.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Bordelaise Sauce: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Espagnole sauce with red wine, shallots and herbs.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Lyonnaise Sauce: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Espagnole sauce with chopped onions, parsley and white wine.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Shape 24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352800"/>
            <a:ext cx="1373188" cy="15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 descr="logo_gourmet_herbs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9000" y="3657600"/>
            <a:ext cx="12096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7">
            <a:alphaModFix/>
          </a:blip>
          <a:srcRect l="27782" t="4625" r="7396" b="13834"/>
          <a:stretch/>
        </p:blipFill>
        <p:spPr>
          <a:xfrm>
            <a:off x="4419600" y="1447800"/>
            <a:ext cx="182880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8200" y="5565775"/>
            <a:ext cx="2389188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6600" y="5486400"/>
            <a:ext cx="990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05738" y="5029200"/>
            <a:ext cx="1338262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Shape 246"/>
          <p:cNvCxnSpPr/>
          <p:nvPr/>
        </p:nvCxnSpPr>
        <p:spPr>
          <a:xfrm>
            <a:off x="0" y="3124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Shape 247"/>
          <p:cNvCxnSpPr/>
          <p:nvPr/>
        </p:nvCxnSpPr>
        <p:spPr>
          <a:xfrm>
            <a:off x="0" y="50292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Hollandaise</a:t>
            </a: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- Butter Sauce</a:t>
            </a: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Hollandaise sauce is an emulsion of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 and lemon juice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 yolks are used as the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emulsifying agent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seasoned with salt and cayenne pepper.</a:t>
            </a: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5334000" y="3352800"/>
            <a:ext cx="3108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must be made and served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warm, </a:t>
            </a:r>
            <a:r>
              <a:rPr lang="en-US" sz="18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 hot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0" y="3581400"/>
            <a:ext cx="45720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Properly made, the sauce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creamy.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5181600" y="3429000"/>
            <a:ext cx="3429000" cy="533400"/>
          </a:xfrm>
          <a:prstGeom prst="roundRect">
            <a:avLst>
              <a:gd name="adj" fmla="val 16667"/>
            </a:avLst>
          </a:prstGeom>
          <a:noFill/>
          <a:ln w="38100" cap="flat" cmpd="dbl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Shape 257" descr="pics%5C1605061144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4114800"/>
            <a:ext cx="3581400" cy="269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 descr="ButterStick-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578475"/>
            <a:ext cx="2743200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 descr="24-Handy-Lemon-Tips-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3200" y="5715000"/>
            <a:ext cx="1524000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228600" y="4705647"/>
            <a:ext cx="4267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flavor should be rich and buttery, with a mild tang added by the lemon juice and seasonings.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3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3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3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 descr="marinara-sauce-ck-1662822-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048000"/>
            <a:ext cx="31242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Tomato Sauce</a:t>
            </a:r>
            <a:r>
              <a:rPr lang="en-US" sz="4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- </a:t>
            </a: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Red Sauce</a:t>
            </a: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with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tomatoes, vegetables, seasonings, and vegetable stock.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product is thick and rich, with a slightly sweet flavor.</a:t>
            </a:r>
            <a:endParaRPr/>
          </a:p>
        </p:txBody>
      </p:sp>
      <p:sp>
        <p:nvSpPr>
          <p:cNvPr id="268" name="Shape 268"/>
          <p:cNvSpPr/>
          <p:nvPr/>
        </p:nvSpPr>
        <p:spPr>
          <a:xfrm rot="372309">
            <a:off x="5334000" y="4059604"/>
            <a:ext cx="34290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Marinara sauce is a common Italian variation of this mother sauce, made by adding onions, garlic and oregano. </a:t>
            </a:r>
            <a:endParaRPr/>
          </a:p>
        </p:txBody>
      </p:sp>
      <p:pic>
        <p:nvPicPr>
          <p:cNvPr id="269" name="Shape 269" descr="tomato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0"/>
            <a:ext cx="19812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 Sauces</a:t>
            </a:r>
            <a:br>
              <a:rPr lang="en-US" sz="4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(Non-Mother)</a:t>
            </a: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533400" y="2133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Compound butter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Coulis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Salsa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Jus-lié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6.2</a:t>
            </a:r>
            <a:endParaRPr/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4287" y="0"/>
            <a:ext cx="2779713" cy="219513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History of the Mother Sauces</a:t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0" y="1563697"/>
            <a:ext cx="91440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50021"/>
                </a:solidFill>
                <a:latin typeface="Questrial"/>
                <a:ea typeface="Questrial"/>
                <a:cs typeface="Questrial"/>
                <a:sym typeface="Questrial"/>
              </a:rPr>
              <a:t>All sauces in cooking are derived from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A50021"/>
                </a:solidFill>
                <a:latin typeface="Questrial"/>
                <a:ea typeface="Questrial"/>
                <a:cs typeface="Questrial"/>
                <a:sym typeface="Questrial"/>
              </a:rPr>
              <a:t>five basic sauces… </a:t>
            </a:r>
            <a:endParaRPr sz="2800">
              <a:solidFill>
                <a:srgbClr val="A5002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 i="1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Mother Sauces.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381000" y="3505200"/>
            <a:ext cx="85344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Traditionally prepared in huge quantities &amp; then  separated into smaller portions.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smaller portions combined with additional ingredients created over 100’s of variations.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 Sauces</a:t>
            </a:r>
            <a:b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(Non-Mother)</a:t>
            </a:r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Compound butter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mixture of raw butter and various flavoring ingredients, such as herbs, nuts, citrus zest, shallots, ginger, and vegetables.</a:t>
            </a:r>
            <a:endParaRPr dirty="0"/>
          </a:p>
        </p:txBody>
      </p:sp>
      <p:sp>
        <p:nvSpPr>
          <p:cNvPr id="286" name="Shape 286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6.2</a:t>
            </a:r>
            <a:endParaRPr/>
          </a:p>
        </p:txBody>
      </p:sp>
      <p:pic>
        <p:nvPicPr>
          <p:cNvPr id="287" name="Shape 287" descr="download (26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3962400"/>
            <a:ext cx="2168151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 descr="images (20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3962400"/>
            <a:ext cx="2895600" cy="180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59B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 descr="but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0"/>
            <a:ext cx="5638800" cy="694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 Sauces</a:t>
            </a:r>
            <a:b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(Non-Mother)</a:t>
            </a: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Coulis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 puréed sauce</a:t>
            </a:r>
          </a:p>
          <a:p>
            <a:pPr marL="800100" lvl="1" indent="-3429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1600" dirty="0">
                <a:latin typeface="Arial"/>
                <a:cs typeface="Arial"/>
                <a:sym typeface="Arial"/>
              </a:rPr>
              <a:t>Typically made from fruit</a:t>
            </a:r>
            <a:endParaRPr sz="1600"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6.2</a:t>
            </a:r>
            <a:endParaRPr/>
          </a:p>
        </p:txBody>
      </p:sp>
      <p:pic>
        <p:nvPicPr>
          <p:cNvPr id="302" name="Shape 302" descr="c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209800"/>
            <a:ext cx="4572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 Sauces</a:t>
            </a:r>
            <a:b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(Non-Mother)</a:t>
            </a: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Salsa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mixture of fresh herbs, spices, fruits, and/ or vegetables. </a:t>
            </a:r>
            <a:endParaRPr dirty="0"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be used as a sauce for meat, poultry, fish, or shellfish.   </a:t>
            </a:r>
            <a:endParaRPr dirty="0"/>
          </a:p>
        </p:txBody>
      </p:sp>
      <p:sp>
        <p:nvSpPr>
          <p:cNvPr id="310" name="Shape 310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6.2</a:t>
            </a:r>
            <a:endParaRPr/>
          </a:p>
        </p:txBody>
      </p:sp>
      <p:pic>
        <p:nvPicPr>
          <p:cNvPr id="311" name="Shape 311" descr="salsa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810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 Sauces</a:t>
            </a:r>
            <a:br>
              <a:rPr lang="en-US" sz="2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(Non-Mother)</a:t>
            </a:r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Jus-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lié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Sauce made from the juices from cooked meat and brown stock.</a:t>
            </a:r>
            <a:endParaRPr dirty="0"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457200" y="6446838"/>
            <a:ext cx="6858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6.2</a:t>
            </a:r>
            <a:endParaRPr/>
          </a:p>
        </p:txBody>
      </p:sp>
      <p:pic>
        <p:nvPicPr>
          <p:cNvPr id="320" name="Shape 320" descr="images (2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4495800"/>
            <a:ext cx="2638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 descr="download (27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44958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Straining a sauce…</a:t>
            </a:r>
            <a:b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easiest way to strain sauce is the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wringing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method. </a:t>
            </a:r>
            <a:endParaRPr dirty="0"/>
          </a:p>
          <a:p>
            <a:pPr marL="742950" marR="0" lvl="2" indent="-3492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a clean cheesecloth over a bowl, and pour the sauce through the cheesecloth into the bowl.</a:t>
            </a:r>
            <a:endParaRPr dirty="0"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Shape 328" descr="images (2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2895600"/>
            <a:ext cx="4387146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sng" strike="noStrike" cap="none">
                <a:solidFill>
                  <a:schemeClr val="hlink"/>
                </a:solidFill>
                <a:latin typeface="Milonga"/>
                <a:ea typeface="Milonga"/>
                <a:cs typeface="Milonga"/>
                <a:sym typeface="Milonga"/>
                <a:hlinkClick r:id="rId3"/>
              </a:rPr>
              <a:t>Mother Sauce Web-Site</a:t>
            </a:r>
            <a:endParaRPr sz="4400" b="1" i="0" u="none" strike="noStrike" cap="none">
              <a:solidFill>
                <a:schemeClr val="dk1"/>
              </a:solidFill>
              <a:latin typeface="Milonga"/>
              <a:ea typeface="Milonga"/>
              <a:cs typeface="Milonga"/>
              <a:sym typeface="Milonga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34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work for a local restaurant and have been asked to create an informational web-site describing the following of one of the mother sauces: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of the sauce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Sauces derived from the mother sauce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Recipes using the sauce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 and videos showing how to make the sauce and how home cooks could make their own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6019800" y="1676400"/>
            <a:ext cx="2743200" cy="2554545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F497A"/>
                </a:solidFill>
                <a:latin typeface="Pinyon Script"/>
                <a:ea typeface="Pinyon Script"/>
                <a:cs typeface="Pinyon Script"/>
                <a:sym typeface="Pinyon Script"/>
              </a:rPr>
              <a:t>Béchamel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F497A"/>
                </a:solidFill>
                <a:latin typeface="Pinyon Script"/>
                <a:ea typeface="Pinyon Script"/>
                <a:cs typeface="Pinyon Script"/>
                <a:sym typeface="Pinyon Script"/>
              </a:rPr>
              <a:t>Veloute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F497A"/>
                </a:solidFill>
                <a:latin typeface="Pinyon Script"/>
                <a:ea typeface="Pinyon Script"/>
                <a:cs typeface="Pinyon Script"/>
                <a:sym typeface="Pinyon Script"/>
              </a:rPr>
              <a:t>Tomato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F497A"/>
                </a:solidFill>
                <a:latin typeface="Pinyon Script"/>
                <a:ea typeface="Pinyon Script"/>
                <a:cs typeface="Pinyon Script"/>
                <a:sym typeface="Pinyon Script"/>
              </a:rPr>
              <a:t>Espagnole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5F497A"/>
                </a:solidFill>
                <a:latin typeface="Pinyon Script"/>
                <a:ea typeface="Pinyon Script"/>
                <a:cs typeface="Pinyon Script"/>
                <a:sym typeface="Pinyon Script"/>
              </a:rPr>
              <a:t>Hollandaise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0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624" y="0"/>
            <a:ext cx="550705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Thickeners in Sauces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81000" y="23622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Roux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Beurre manié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Slurry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Liaison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57200" y="1524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marR="0" lvl="0" indent="-15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key ingredient in almost all sauces is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thickener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adding richness and body.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5594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5814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1371600" y="3505200"/>
            <a:ext cx="73152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Melt fat in the pan and then add flour </a:t>
            </a:r>
            <a:endParaRPr/>
          </a:p>
          <a:p>
            <a:pPr marL="457200" marR="0" lvl="0" indent="-4572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Stir until the flour is incorporated and then cooked.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longer you cook it, the darker it will become.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darker the roux, the less thickening power it has.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end result is a thickening and flavoring agent.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86800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</a:t>
            </a:r>
            <a:r>
              <a:rPr lang="en-US" sz="6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6000" b="1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Roux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3657600" y="1447800"/>
            <a:ext cx="5257800" cy="5921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T butter :: ¼ cup flour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5029200" y="806450"/>
            <a:ext cx="2362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1:1 ratio</a:t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5029200" y="838200"/>
            <a:ext cx="2514600" cy="60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Beurre Manié</a:t>
            </a:r>
            <a:endParaRPr sz="6000" b="0" i="0" u="sng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2" name="Shape 142" descr="b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3048000"/>
            <a:ext cx="267652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Burr- Manyay”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 1 Ratio of Flour:Fat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 is NOT heated before adding to hot liquid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Shape 144" descr="bu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8382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br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1600" y="4343400"/>
            <a:ext cx="24765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Slurry</a:t>
            </a:r>
            <a:b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 descr="sl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47244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 descr="sl5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24384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s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45720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04800" y="1828800"/>
            <a:ext cx="52578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Cornstarch mixed with a cold liquid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in place of a roux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slowly and stir continuously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Liaison </a:t>
            </a:r>
            <a:endParaRPr sz="6000" b="1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0" name="Shape 160" descr="li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038600"/>
            <a:ext cx="3048000" cy="228305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Lee-ay-zohn”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Mixture of egg yolks and heavy cream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used to finish some sauces.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Shape 162" descr="li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1371600"/>
            <a:ext cx="350720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Review: Thickeners in Sauces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thickener is made of equal parts cooked flour and a fat, such as clarified butter, oil, or shortening?</a:t>
            </a:r>
            <a:endParaRPr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thickener is a mixture of egg yolks and heavy cream, often used to finish some sauces?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thickener made of equal parts flour and soft, whole butter and added without cooking the butter?</a:t>
            </a:r>
            <a:endParaRPr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thickener is made from cornstarch mixed with a cold liquid and can be used instead of roux?</a:t>
            </a:r>
            <a:endParaRPr/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0788" y="65088"/>
            <a:ext cx="1514475" cy="1419225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976</Words>
  <Application>Microsoft Macintosh PowerPoint</Application>
  <PresentationFormat>On-screen Show (4:3)</PresentationFormat>
  <Paragraphs>159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Arial Black</vt:lpstr>
      <vt:lpstr>Arial</vt:lpstr>
      <vt:lpstr>Griffy</vt:lpstr>
      <vt:lpstr>Pinyon Script</vt:lpstr>
      <vt:lpstr>Questrial</vt:lpstr>
      <vt:lpstr>Milonga</vt:lpstr>
      <vt:lpstr>Office Theme</vt:lpstr>
      <vt:lpstr>PowerPoint Presentation</vt:lpstr>
      <vt:lpstr>History of the Mother Sauces</vt:lpstr>
      <vt:lpstr>PowerPoint Presentation</vt:lpstr>
      <vt:lpstr>Thickeners in Sauces</vt:lpstr>
      <vt:lpstr>      Roux</vt:lpstr>
      <vt:lpstr>Beurre Manié</vt:lpstr>
      <vt:lpstr>Slurry </vt:lpstr>
      <vt:lpstr>Liaison </vt:lpstr>
      <vt:lpstr>Review: Thickeners in Sauces</vt:lpstr>
      <vt:lpstr>Thickeners add richness and body to the… </vt:lpstr>
      <vt:lpstr>Bechamel - White Sauce</vt:lpstr>
      <vt:lpstr>PowerPoint Presentation</vt:lpstr>
      <vt:lpstr>Veloute - Blonde Sauce</vt:lpstr>
      <vt:lpstr>Veloute-Based Sauces</vt:lpstr>
      <vt:lpstr>Espagnole - Brown Sauce</vt:lpstr>
      <vt:lpstr>Espagnole-Based Sauces</vt:lpstr>
      <vt:lpstr>Hollandaise - Butter Sauce</vt:lpstr>
      <vt:lpstr>Tomato Sauce - Red Sauce</vt:lpstr>
      <vt:lpstr>Other Sauces (Non-Mother)</vt:lpstr>
      <vt:lpstr>Other Sauces (Non-Mother)</vt:lpstr>
      <vt:lpstr>PowerPoint Presentation</vt:lpstr>
      <vt:lpstr>Other Sauces (Non-Mother)</vt:lpstr>
      <vt:lpstr>Other Sauces (Non-Mother)</vt:lpstr>
      <vt:lpstr>Other Sauces (Non-Mother)</vt:lpstr>
      <vt:lpstr>Straining a sauce… </vt:lpstr>
      <vt:lpstr>Mother Sauce Web-Site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Jarvis, Audrey</cp:lastModifiedBy>
  <cp:revision>3</cp:revision>
  <dcterms:modified xsi:type="dcterms:W3CDTF">2019-01-21T20:37:05Z</dcterms:modified>
</cp:coreProperties>
</file>