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embeddedFontLst>
    <p:embeddedFont>
      <p:font typeface="Calibri" panose="020F0502020204030204" pitchFamily="34" charset="0"/>
      <p:regular r:id="rId74"/>
      <p:bold r:id="rId75"/>
      <p:italic r:id="rId76"/>
      <p:boldItalic r:id="rId77"/>
    </p:embeddedFont>
    <p:embeddedFont>
      <p:font typeface="Helvetica Neue" panose="02000503000000020004"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41A63E-4446-4215-BE77-3CE41861143B}">
  <a:tblStyle styleId="{7B41A63E-4446-4215-BE77-3CE41861143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85"/>
  </p:normalViewPr>
  <p:slideViewPr>
    <p:cSldViewPr snapToGrid="0" snapToObjects="1">
      <p:cViewPr varScale="1">
        <p:scale>
          <a:sx n="81" d="100"/>
          <a:sy n="81"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Belgian endive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Also known as witloof, witlof, or French endive, Belgian endive is related to endive, has a slightly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bitter but pleasant flavor, is used solo for salads or mixed with other greens, and can be steamed,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simmered, or grilled.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Butterhead lettuce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Butterhead lettuce has tender, loose, bright-green leaves with a mild flavor, which allows for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countless culinary pairings. It does not keep well. Bib (limestone) lettuce and Boston lettuce are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two varieties.</a:t>
            </a:r>
            <a:endParaRPr/>
          </a:p>
        </p:txBody>
      </p:sp>
      <p:sp>
        <p:nvSpPr>
          <p:cNvPr id="300" name="Google Shape;3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Crisphead lettuce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Also known as iceberg (head) lettuce, crisphead lettuce is the most popular American salad green.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It can be served alone or mixed with other greens, such as romaine.</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Curly endive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Also known as frisée or chicoree frisée, curly endive has a slightly bitter flavor and is generally used with</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other greens.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Escarole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strength and bitterness of flavor of escarole diminishes as its color lightens.</a:t>
            </a:r>
            <a:endParaRPr/>
          </a:p>
        </p:txBody>
      </p:sp>
      <p:sp>
        <p:nvSpPr>
          <p:cNvPr id="317" name="Google Shape;3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Green cabbage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Green cabbage has a slightly tough leaf and slightly strong flavor.</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Kale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Kale is a cabbage that produces large, wrinkled leaves. There is also a curly-leaved kale. Kale can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range in color from light to dark green, with red varieties as well. Raw kale has great nutritional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value and is popular in salads.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Leaf lettuce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Leaf lettuce has red or green leaves; grows in bunches; wilts easily; and gives mild flavor, variety,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and color to salads. Oak leaf lettuce has a slightly bitter flavor.</a:t>
            </a:r>
            <a:endParaRPr/>
          </a:p>
        </p:txBody>
      </p:sp>
      <p:sp>
        <p:nvSpPr>
          <p:cNvPr id="334" name="Google Shape;3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Microgreens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Microgreens are a plant’s first true leaves formed between the sprouting seed stage and baby stage.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They have a mild, delicate flavor and add color and flavor. There are many types, including arugula,</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broccoli, green and red cabbage, kohlrabi, Swiss chard, radish, beetroot, and red kale.</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Radicchio</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Radicchio is a leaf chicory sometimes known as Italian chicory. It has a crunchy texture and slightly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bitter flavor, is generally used in a mixture with other greens for flavor and color, and can be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cooked like collard greens or other greens.</a:t>
            </a:r>
            <a:endParaRPr/>
          </a:p>
        </p:txBody>
      </p:sp>
      <p:sp>
        <p:nvSpPr>
          <p:cNvPr id="351" name="Google Shape;3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Romaine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Romaine lettuce has a crisp texture and full, sweet, mild flavor; it keeps well and is easy to handle; and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it is an essential ingredient in Caesar salad.</a:t>
            </a:r>
            <a:endParaRPr/>
          </a:p>
        </p:txBody>
      </p:sp>
      <p:sp>
        <p:nvSpPr>
          <p:cNvPr id="368" name="Google Shape;3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Sorrel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Sorrel contains oxalic acid, yielding a slightly acidic and bitter flavor; smaller leaves are preferred for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their milder flavor.</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Spinach</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Good alone or mixed with other greens, spinach must be washed very thoroughly, removing coarse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stems before service. Baby spinach is highly regarded for its mild, fresh flavor.</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Watercress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Watercress has a pungent, peppery flavor and is used as a garnish and in salads.</a:t>
            </a:r>
            <a:endParaRPr/>
          </a:p>
        </p:txBody>
      </p:sp>
      <p:sp>
        <p:nvSpPr>
          <p:cNvPr id="385" name="Google Shape;3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Although salads are made up of many ingredients and vary greatly in appearance, there are four basic parts to most any salad.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a:t>
            </a:r>
            <a:r>
              <a:rPr lang="en-US" sz="1200" b="1" i="0" u="none" strike="noStrike">
                <a:solidFill>
                  <a:schemeClr val="dk1"/>
                </a:solidFill>
                <a:latin typeface="Calibri"/>
                <a:ea typeface="Calibri"/>
                <a:cs typeface="Calibri"/>
                <a:sym typeface="Calibri"/>
              </a:rPr>
              <a:t>base </a:t>
            </a:r>
            <a:r>
              <a:rPr lang="en-US" sz="1200" b="0" i="0" u="none" strike="noStrike">
                <a:solidFill>
                  <a:schemeClr val="dk1"/>
                </a:solidFill>
                <a:latin typeface="Calibri"/>
                <a:ea typeface="Calibri"/>
                <a:cs typeface="Calibri"/>
                <a:sym typeface="Calibri"/>
              </a:rPr>
              <a:t>of a salad is usually a layer of salad greens that line the plate or bowl in which the salad will be served. Use smaller leafy greens,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cup-shaped Boston lettuce, or iceberg lettuce leaves to give height to salads and form edible containers. Finely cut iceberg lettuce may also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serve as a base to support garnishes served with tacos, like sour cream, guacamole, and salsa. Also use romaine, Belgian endive, and leaf lettuce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as a salad base.</a:t>
            </a:r>
            <a:endParaRPr/>
          </a:p>
        </p:txBody>
      </p:sp>
      <p:sp>
        <p:nvSpPr>
          <p:cNvPr id="402" name="Google Shape;40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a:t>
            </a:r>
            <a:r>
              <a:rPr lang="en-US" sz="1200" b="1" i="0" u="none" strike="noStrike">
                <a:solidFill>
                  <a:schemeClr val="dk1"/>
                </a:solidFill>
                <a:latin typeface="Calibri"/>
                <a:ea typeface="Calibri"/>
                <a:cs typeface="Calibri"/>
                <a:sym typeface="Calibri"/>
              </a:rPr>
              <a:t>body </a:t>
            </a:r>
            <a:r>
              <a:rPr lang="en-US" sz="1200" b="0" i="0" u="none" strike="noStrike">
                <a:solidFill>
                  <a:schemeClr val="dk1"/>
                </a:solidFill>
                <a:latin typeface="Calibri"/>
                <a:ea typeface="Calibri"/>
                <a:cs typeface="Calibri"/>
                <a:sym typeface="Calibri"/>
              </a:rPr>
              <a:t>of a salad consists of the main ingredients. The body can be a mixture of vegetables, such as lettuce, tomatoes, carrots, etc.; meats,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such as turkey breast or ham; or cheeses and various fruits, such as mandarin oranges or apples. Use mayonnaise-based salads, such as tuna</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salad or crabmeat salad, as a salad body placed on a base of lettuce. Salad ingredients can vary by season or occasion, but freshness is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always important.</a:t>
            </a:r>
            <a:endParaRPr/>
          </a:p>
        </p:txBody>
      </p:sp>
      <p:sp>
        <p:nvSpPr>
          <p:cNvPr id="409" name="Google Shape;40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a:t>
            </a:r>
            <a:r>
              <a:rPr lang="en-US" sz="1200" b="1" i="0" u="none" strike="noStrike">
                <a:solidFill>
                  <a:schemeClr val="dk1"/>
                </a:solidFill>
                <a:latin typeface="Calibri"/>
                <a:ea typeface="Calibri"/>
                <a:cs typeface="Calibri"/>
                <a:sym typeface="Calibri"/>
              </a:rPr>
              <a:t>salad dressing </a:t>
            </a:r>
            <a:r>
              <a:rPr lang="en-US" sz="1200" b="0" i="0" u="none" strike="noStrike">
                <a:solidFill>
                  <a:schemeClr val="dk1"/>
                </a:solidFill>
                <a:latin typeface="Calibri"/>
                <a:ea typeface="Calibri"/>
                <a:cs typeface="Calibri"/>
                <a:sym typeface="Calibri"/>
              </a:rPr>
              <a:t>is a liquid or semiliquid used to flavor salads. The dressing acts as a sauce that holds the salad together. Dressings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can range from mayonnaise for potato- or macaroni-based salads to vinaigrettes for lettuce-based salads. Sometimes dressings are called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cold sauces because their purpose is to flavor, moisten, and enrich food. Use tart or sour dressings for green salads and vegetable salads.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Use slightly sweetened dressings for fruit salads. Mix some dressings with the ingredients ahead of time, such as for a bound salad. Add some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dressings at plating and service to bring an additional flavor aspect to the final product.</a:t>
            </a:r>
            <a:endParaRPr/>
          </a:p>
        </p:txBody>
      </p:sp>
      <p:sp>
        <p:nvSpPr>
          <p:cNvPr id="416" name="Google Shape;4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a:t>
            </a:r>
            <a:r>
              <a:rPr lang="en-US" sz="1200" b="1" i="0" u="none" strike="noStrike">
                <a:solidFill>
                  <a:schemeClr val="dk1"/>
                </a:solidFill>
                <a:latin typeface="Calibri"/>
                <a:ea typeface="Calibri"/>
                <a:cs typeface="Calibri"/>
                <a:sym typeface="Calibri"/>
              </a:rPr>
              <a:t>garnish </a:t>
            </a:r>
            <a:r>
              <a:rPr lang="en-US" sz="1200" b="0" i="0" u="none" strike="noStrike">
                <a:solidFill>
                  <a:schemeClr val="dk1"/>
                </a:solidFill>
                <a:latin typeface="Calibri"/>
                <a:ea typeface="Calibri"/>
                <a:cs typeface="Calibri"/>
                <a:sym typeface="Calibri"/>
              </a:rPr>
              <a:t>enhances the appearance of the salad while also complementing the overall taste. A garnish should be something that will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be eaten with the body of the salad, functioning as a flavor component. Simple garnishes are the best. Mix them with the other salad ingredients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or add them at the very end. For example, mix shredded carrot or a fine julienne of red bell pepper with salad greens, or lightly toss them with</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seasoning and then place them on top of the greens. This garnish is decorative as well as tasty. Always consider the components and overall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taste of the salad when choosing a garnish.</a:t>
            </a:r>
            <a:endParaRPr/>
          </a:p>
        </p:txBody>
      </p:sp>
      <p:sp>
        <p:nvSpPr>
          <p:cNvPr id="423" name="Google Shape;42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salad is defined as a single food or a mix of different foods accompanied by or held together with a dressing. Today the salad section on most menus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goes way beyond the simple dinner salad. Salads can actually be used in five different ways.</a:t>
            </a:r>
            <a:endParaRPr/>
          </a:p>
          <a:p>
            <a:pPr marL="0" lvl="0" indent="0" algn="l" rtl="0">
              <a:spcBef>
                <a:spcPts val="0"/>
              </a:spcBef>
              <a:spcAft>
                <a:spcPts val="0"/>
              </a:spcAft>
              <a:buNone/>
            </a:pPr>
            <a:endParaRPr/>
          </a:p>
        </p:txBody>
      </p:sp>
      <p:sp>
        <p:nvSpPr>
          <p:cNvPr id="237" name="Google Shape;23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two types of green salad are tossed (or mixed) and composed salad. Prepare all ingredients individually for either salad. Mix (or toss) together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ingredients of a tossed green salad prior to plating. Then, place a tossed salad on a base or serve without further garnish. You do not toss together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ingredients for a composed salad. Arrange the ingredients on the base separately to create the desired taste experience and achieve a high level of</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visual appeal.</a:t>
            </a:r>
            <a:endParaRPr/>
          </a:p>
        </p:txBody>
      </p:sp>
      <p:sp>
        <p:nvSpPr>
          <p:cNvPr id="437" name="Google Shape;43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bound salad is prepared from cooked primary ingredients such as meat, poultry, fish, egg, or starch such as potato, pasta, or rice.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ingredients are bound together with some type of heavy dressing such as mayonnaise.</a:t>
            </a:r>
            <a:endParaRPr/>
          </a:p>
        </p:txBody>
      </p:sp>
      <p:sp>
        <p:nvSpPr>
          <p:cNvPr id="444" name="Google Shape;4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vegetable salad is prepared from cooked and/or raw vegetables. Use a heavy dressing to bind this type of salad or toss with a lighter dressing.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For example, bind the cabbage for coleslaw with a heavier mayonnaise-based dressing or a lighter vinegar-and-oil dressing. As part of the preparation, allow the ingredients in a vegetable salad to rest for a period of time to increase flavor and change texture in the mixture of ingredients.</a:t>
            </a:r>
            <a:endParaRPr/>
          </a:p>
        </p:txBody>
      </p:sp>
      <p:sp>
        <p:nvSpPr>
          <p:cNvPr id="452" name="Google Shape;45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You prepare a fruit salad from fruit using a slightly sweet or sweet/sour dressing to enhance the flavor. Handle the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fruit carefully, and prepare the salad close to service to prevent the cut fruit from softening, browning, or losing moisture.</a:t>
            </a:r>
            <a:endParaRPr/>
          </a:p>
        </p:txBody>
      </p:sp>
      <p:sp>
        <p:nvSpPr>
          <p:cNvPr id="460" name="Google Shape;46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combination salad incorporates a combination of any of the four salad types discussed previously. When making a combination salad, prepare the different components according to their individual guidelines. Be sure to follow the guidelines for attractive salad arrangement.</a:t>
            </a:r>
            <a:endParaRPr/>
          </a:p>
        </p:txBody>
      </p:sp>
      <p:sp>
        <p:nvSpPr>
          <p:cNvPr id="468" name="Google Shape;4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Because salads are not cooked and are a ready-to-eat food, it is important to wash your hands before preparing them. Wear single-use gloves when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handling these ingredients and remember to change gloves when required.</a:t>
            </a:r>
            <a:endParaRPr/>
          </a:p>
        </p:txBody>
      </p:sp>
      <p:sp>
        <p:nvSpPr>
          <p:cNvPr id="476" name="Google Shape;47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Look at the plate or bowl as a picture frame. Select the right dish for the portion size. Keep the salad off the rim of the dish.</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Maintain a good balance of colors. Dress up plain iceberg lettuce with shredded carrots, red cabbage, another colored vegetable, or darker greens. Remember, three colors is usually enough. Too many colors is unappetizing.</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Height makes a salad more attractive. Ingredients that are mounded on a plate are more interesting and appealing than if they are spread flat over it. Place tomato or fruit wedges so that they overlap or lean on each other.</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Always cut the ingredients neatly and uniformly.</a:t>
            </a:r>
            <a:endParaRPr/>
          </a:p>
        </p:txBody>
      </p:sp>
      <p:sp>
        <p:nvSpPr>
          <p:cNvPr id="483" name="Google Shape;48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Make sure every ingredient can be easily identified. Cut every ingredient into large enough pieces so that the guest can recognize them immediately. Use bite-sized pieces unless the food item can be cut with a fork.</a:t>
            </a:r>
            <a:endParaRPr/>
          </a:p>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Finely chop items used as seasoning, such as onions.</a:t>
            </a:r>
            <a:endParaRPr/>
          </a:p>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Keep the arrangement of ingredients simple. Using too many ingredients in an effort to make a salad more visually attractive may end up muddling the taste of the salad.</a:t>
            </a:r>
            <a:endParaRPr/>
          </a:p>
        </p:txBody>
      </p:sp>
      <p:sp>
        <p:nvSpPr>
          <p:cNvPr id="490" name="Google Shape;49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variety of presentation styles.</a:t>
            </a:r>
            <a:endParaRPr/>
          </a:p>
        </p:txBody>
      </p:sp>
      <p:sp>
        <p:nvSpPr>
          <p:cNvPr id="497" name="Google Shape;49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starter salad, served as an appetizer to the main meal, is smaller in portion and consists of light, fresh, crisp ingredients to stimulate the appetite. Generally, salad greens and other vegetables lightly coated with a tangy, flavorful dressing work well as starter salads. A starter salad can also include small portions of protein such as seared tuna. A satisfying, attractive salad can set the tone for the rest of the meal.</a:t>
            </a:r>
            <a:endParaRPr/>
          </a:p>
        </p:txBody>
      </p:sp>
      <p:sp>
        <p:nvSpPr>
          <p:cNvPr id="246" name="Google Shape;2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Gather all ingredients, including dressing.</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Cut all ingredients neatly. The shapes of the vegetables are important to the appearance of the salad:</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Cut vegetables in a uniform size.</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Cut the fresh vegetables as close to service time as possible.</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Cook vegetables in accordance with the recipe, if the vegetables need to be cooked, but always protect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the color and texture. Cooked vegetables should be firm, with a crisp texture and good color.</a:t>
            </a:r>
            <a:endParaRPr/>
          </a:p>
        </p:txBody>
      </p:sp>
      <p:sp>
        <p:nvSpPr>
          <p:cNvPr id="509" name="Google Shape;50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4"/>
            </a:pPr>
            <a:r>
              <a:rPr lang="en-US" sz="1200" b="0" i="0" u="none" strike="noStrike">
                <a:solidFill>
                  <a:schemeClr val="dk1"/>
                </a:solidFill>
                <a:latin typeface="Calibri"/>
                <a:ea typeface="Calibri"/>
                <a:cs typeface="Calibri"/>
                <a:sym typeface="Calibri"/>
              </a:rPr>
              <a:t>Thoroughly drain and chill cooked vegetables before mixing them with the other ingredients.</a:t>
            </a:r>
            <a:endParaRPr/>
          </a:p>
          <a:p>
            <a:pPr marL="228600" lvl="0" indent="-228600" algn="l" rtl="0">
              <a:spcBef>
                <a:spcPts val="0"/>
              </a:spcBef>
              <a:spcAft>
                <a:spcPts val="0"/>
              </a:spcAft>
              <a:buClr>
                <a:schemeClr val="dk1"/>
              </a:buClr>
              <a:buSzPts val="1200"/>
              <a:buFont typeface="Calibri"/>
              <a:buAutoNum type="arabicPeriod" startAt="4"/>
            </a:pPr>
            <a:r>
              <a:rPr lang="en-US" sz="1200" b="0" i="0" u="none" strike="noStrike">
                <a:solidFill>
                  <a:schemeClr val="dk1"/>
                </a:solidFill>
                <a:latin typeface="Calibri"/>
                <a:ea typeface="Calibri"/>
                <a:cs typeface="Calibri"/>
                <a:sym typeface="Calibri"/>
              </a:rPr>
              <a:t>Toss all ingredients in a stainless-steel bowl and chill thoroughly. </a:t>
            </a:r>
            <a:endParaRPr/>
          </a:p>
          <a:p>
            <a:pPr marL="228600" lvl="0" indent="-228600" algn="l" rtl="0">
              <a:spcBef>
                <a:spcPts val="0"/>
              </a:spcBef>
              <a:spcAft>
                <a:spcPts val="0"/>
              </a:spcAft>
              <a:buClr>
                <a:schemeClr val="dk1"/>
              </a:buClr>
              <a:buSzPts val="1200"/>
              <a:buFont typeface="Calibri"/>
              <a:buAutoNum type="arabicPeriod" startAt="4"/>
            </a:pPr>
            <a:r>
              <a:rPr lang="en-US" sz="1200" b="0" i="0" u="none" strike="noStrike">
                <a:solidFill>
                  <a:schemeClr val="dk1"/>
                </a:solidFill>
                <a:latin typeface="Calibri"/>
                <a:ea typeface="Calibri"/>
                <a:cs typeface="Calibri"/>
                <a:sym typeface="Calibri"/>
              </a:rPr>
              <a:t>Serve on a chilled plate or in a chilled bowl, with base and garnish if called for, in accordance with the recipe:</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Do not plate vegetable salads with acidic dressings too far ahead of time.</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If a base is called for, use sturdy, crisp greens—iceberg, romaine, or endive—because these greens will not wilt easily.</a:t>
            </a:r>
            <a:endParaRPr/>
          </a:p>
        </p:txBody>
      </p:sp>
      <p:sp>
        <p:nvSpPr>
          <p:cNvPr id="517" name="Google Shape;51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Choose the ingredients. Try using one or more types of greens with flavors that will enhance the combination: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some sweet and some bitter; some crisp and some soft; and some light in color and some dark in color.</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Wash and clean the ingredients. Discard all withered, wilted, moldy, discolored, or rotten pieces. </a:t>
            </a:r>
            <a:endParaRPr/>
          </a:p>
        </p:txBody>
      </p:sp>
      <p:sp>
        <p:nvSpPr>
          <p:cNvPr id="526" name="Google Shape;52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3"/>
            </a:pPr>
            <a:r>
              <a:rPr lang="en-US" sz="1200" b="0" i="0" u="none" strike="noStrike">
                <a:solidFill>
                  <a:schemeClr val="dk1"/>
                </a:solidFill>
                <a:latin typeface="Calibri"/>
                <a:ea typeface="Calibri"/>
                <a:cs typeface="Calibri"/>
                <a:sym typeface="Calibri"/>
              </a:rPr>
              <a:t>Remove all bitter and/or woody stems and cores. </a:t>
            </a:r>
            <a:endParaRPr/>
          </a:p>
          <a:p>
            <a:pPr marL="228600" lvl="0" indent="-228600" algn="l" rtl="0">
              <a:spcBef>
                <a:spcPts val="0"/>
              </a:spcBef>
              <a:spcAft>
                <a:spcPts val="0"/>
              </a:spcAft>
              <a:buClr>
                <a:schemeClr val="dk1"/>
              </a:buClr>
              <a:buSzPts val="1200"/>
              <a:buFont typeface="Calibri"/>
              <a:buAutoNum type="arabicPeriod" startAt="3"/>
            </a:pPr>
            <a:r>
              <a:rPr lang="en-US" sz="1200" b="0" i="0" u="none" strike="noStrike">
                <a:solidFill>
                  <a:schemeClr val="dk1"/>
                </a:solidFill>
                <a:latin typeface="Calibri"/>
                <a:ea typeface="Calibri"/>
                <a:cs typeface="Calibri"/>
                <a:sym typeface="Calibri"/>
              </a:rPr>
              <a:t>Use a salad spinner to spin the ingredients completely dry.</a:t>
            </a:r>
            <a:endParaRPr/>
          </a:p>
        </p:txBody>
      </p:sp>
      <p:sp>
        <p:nvSpPr>
          <p:cNvPr id="534" name="Google Shape;53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Cut as required, making sure the cuts are uniform. </a:t>
            </a:r>
            <a:endParaRPr/>
          </a:p>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Store any ingredients that you are not using immediately.</a:t>
            </a:r>
            <a:endParaRPr/>
          </a:p>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Tear or cut the greens into bite-size pieces. Guests should not have to cut the greens.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The preferred serving size for a piece of lettuce is about the size of half of a dollar bill.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If time does not allow for tearing greens, be sure to use sharp, stainless-steel knives to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cut them.</a:t>
            </a:r>
            <a:endParaRPr/>
          </a:p>
        </p:txBody>
      </p:sp>
      <p:sp>
        <p:nvSpPr>
          <p:cNvPr id="542" name="Google Shape;54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When ready for assembly:</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Tossed Green Salad</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Combine all ingredients in a stainless-steel bowl and toss gently (being careful not to break apart delicate items).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Toss the greens gently until they are uniformly mixed. It is acceptable to add a nonjuicy raw vegetable garnish,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such as julienne of green pepper or carrot shreds. Cut the garnish into broad, thin slices or shreds.</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Garnish with tomato wedges, cherry tomatoes, cucumber slices, radishes, and pepper rings, as desired.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Garnishes that will become soggy or discolored, such as croutons or avocados, should be added just before service.</a:t>
            </a:r>
            <a:endParaRPr/>
          </a:p>
        </p:txBody>
      </p:sp>
      <p:sp>
        <p:nvSpPr>
          <p:cNvPr id="550" name="Google Shape;55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When ready for assembly:</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Tossed Green Salad</a:t>
            </a:r>
            <a:endParaRPr/>
          </a:p>
          <a:p>
            <a:pPr marL="228600" lvl="0" indent="-228600" algn="l" rtl="0">
              <a:spcBef>
                <a:spcPts val="0"/>
              </a:spcBef>
              <a:spcAft>
                <a:spcPts val="0"/>
              </a:spcAft>
              <a:buClr>
                <a:schemeClr val="dk1"/>
              </a:buClr>
              <a:buSzPts val="1200"/>
              <a:buFont typeface="Calibri"/>
              <a:buAutoNum type="arabicPeriod" startAt="3"/>
            </a:pPr>
            <a:r>
              <a:rPr lang="en-US" sz="1200" b="0" i="0" u="none" strike="noStrike">
                <a:solidFill>
                  <a:schemeClr val="dk1"/>
                </a:solidFill>
                <a:latin typeface="Calibri"/>
                <a:ea typeface="Calibri"/>
                <a:cs typeface="Calibri"/>
                <a:sym typeface="Calibri"/>
              </a:rPr>
              <a:t>Dress the greens appropriately with only enough dressing to lightly coat the greens as close to service time as possible.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The normal ratio is one-third ounce of dressing per ounce of greens.</a:t>
            </a:r>
            <a:endParaRPr/>
          </a:p>
          <a:p>
            <a:pPr marL="228600" lvl="0" indent="-228600" algn="l" rtl="0">
              <a:spcBef>
                <a:spcPts val="0"/>
              </a:spcBef>
              <a:spcAft>
                <a:spcPts val="0"/>
              </a:spcAft>
              <a:buClr>
                <a:schemeClr val="dk1"/>
              </a:buClr>
              <a:buSzPts val="1200"/>
              <a:buFont typeface="Calibri"/>
              <a:buAutoNum type="arabicPeriod" startAt="3"/>
            </a:pPr>
            <a:r>
              <a:rPr lang="en-US" sz="1200" b="0" i="0" u="none" strike="noStrike">
                <a:solidFill>
                  <a:schemeClr val="dk1"/>
                </a:solidFill>
                <a:latin typeface="Calibri"/>
                <a:ea typeface="Calibri"/>
                <a:cs typeface="Calibri"/>
                <a:sym typeface="Calibri"/>
              </a:rPr>
              <a:t>Place the salad on cold plates, using a base if necessary. Avoid putting salad ingredients on plates more than an hour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or two before service, because they will wilt or dry out.</a:t>
            </a:r>
            <a:endParaRPr/>
          </a:p>
          <a:p>
            <a:pPr marL="228600" lvl="0" indent="-228600" algn="l" rtl="0">
              <a:spcBef>
                <a:spcPts val="0"/>
              </a:spcBef>
              <a:spcAft>
                <a:spcPts val="0"/>
              </a:spcAft>
              <a:buClr>
                <a:schemeClr val="dk1"/>
              </a:buClr>
              <a:buSzPts val="1200"/>
              <a:buFont typeface="Calibri"/>
              <a:buAutoNum type="arabicPeriod" startAt="3"/>
            </a:pPr>
            <a:r>
              <a:rPr lang="en-US" sz="1200" b="0" i="0" u="none" strike="noStrike">
                <a:solidFill>
                  <a:schemeClr val="dk1"/>
                </a:solidFill>
                <a:latin typeface="Calibri"/>
                <a:ea typeface="Calibri"/>
                <a:cs typeface="Calibri"/>
                <a:sym typeface="Calibri"/>
              </a:rPr>
              <a:t>Serve chilled with a chilled fork and dressing as required.</a:t>
            </a:r>
            <a:endParaRPr/>
          </a:p>
        </p:txBody>
      </p:sp>
      <p:sp>
        <p:nvSpPr>
          <p:cNvPr id="558" name="Google Shape;55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When ready for assembly:</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Composed Green Salad</a:t>
            </a:r>
            <a:endParaRPr sz="1200" b="0" i="1" u="none" strike="noStrike">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Place desired base on a chilled plate or bowl.</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If serving immediately, pretoss each ingredient with a small amount of dressing or olive oil and lightly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season. If not serving immediately, skip this step to avoid wilting and loss of color. The flavor of the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finished dish will not be as complete, but the texture and color of the ingredients will be fresher.</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Place ingredients as planned.</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Garnish and dress in accordance with the recipe or service need. </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Serve chilled with a chilled fork. </a:t>
            </a:r>
            <a:endParaRPr/>
          </a:p>
        </p:txBody>
      </p:sp>
      <p:sp>
        <p:nvSpPr>
          <p:cNvPr id="567" name="Google Shape;56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Cook main ingredients correctly:</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Ensure pasta is cooked al dente.</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Ensure potatoes are cooked until soft in the center, but not falling apart. See Figure 15.16a.</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Ensure proteins are fully cooked, but still moist and tender.</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Cut cooked and raw ingredients to a uniform size.</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Cut ingredients in attractive shapes to enhance the appearance of the finished dish.</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Ensure all dressing is well-blended and seasoned.</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Keep all ingredients chilled during preparation:</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Make sure that cooked ingredients are well chilled before mixing with mayonnaise or mayonnaise-based dressing.</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Keep the completed salad out of the temperature danger zone at all times to avoid any danger of foodborne illness.</a:t>
            </a:r>
            <a:endParaRPr/>
          </a:p>
        </p:txBody>
      </p:sp>
      <p:sp>
        <p:nvSpPr>
          <p:cNvPr id="576" name="Google Shape;57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Add crisp food for flavor and interest, such as celery, carrots, green peppers, chopped pickles, onions, water chestnuts, or apples.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Be sure that the flavors complement each other.</a:t>
            </a:r>
            <a:endParaRPr/>
          </a:p>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Marinate potatoes and seafood in a light vinaigrette before mixing with other salad ingredients. Be sure to drain excess liquid first.</a:t>
            </a:r>
            <a:endParaRPr/>
          </a:p>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Fold in thick dressings gently to avoid crushing or mashing the main ingredient, as with potato or egg salad.</a:t>
            </a:r>
            <a:endParaRPr/>
          </a:p>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Portion cooked salads with a utensil such as a scoop to provide portion control and give height and shape to the salad.</a:t>
            </a:r>
            <a:endParaRPr/>
          </a:p>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Serve on chilled plates with an appropriate base and garnish in accordance with the recipe and service needs.</a:t>
            </a:r>
            <a:endParaRPr/>
          </a:p>
        </p:txBody>
      </p:sp>
      <p:sp>
        <p:nvSpPr>
          <p:cNvPr id="584" name="Google Shape;58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An accompaniment salad, also known as a side salad, is served with the main course of the meal. It should be light and flavorful, but not too rich.</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side salad should balance and complement the main course. For example, never serve a starchy salad, such as potato salad, when the main entrée also</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contains a starch (potatoes, rice, or pasta). Sweet fruit salads can accompany ham and pork. Lighter vegetable salads are good choices for hearty meals.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Heavier salads, such as potato or pasta salad, go with a light main entrée, such as a sandwich.</a:t>
            </a:r>
            <a:endParaRPr/>
          </a:p>
        </p:txBody>
      </p:sp>
      <p:sp>
        <p:nvSpPr>
          <p:cNvPr id="254" name="Google Shape;2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Use the right amount of gelatin for the volume of liquid in the recipe. Basic proportions for unflavored gelatin are:</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For a soft gel (molded gelatin), use 2 ounces of dry, unsweetened gelatin per gallon of liquid (19 grams per liter).</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For a medium-texture, sliceable gelatin, use 8 ounces of dry, unsweetened gelatin per gallon of liquid.</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The basic proportions for sweetened, flavored gelatin are 24 ounces of gelatin per gallon of liquid (180 grams per liter).</a:t>
            </a:r>
            <a:endParaRPr/>
          </a:p>
        </p:txBody>
      </p:sp>
      <p:sp>
        <p:nvSpPr>
          <p:cNvPr id="592" name="Google Shape;59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2"/>
            </a:pPr>
            <a:r>
              <a:rPr lang="en-US" sz="1200" b="0" i="0" u="none" strike="noStrike">
                <a:solidFill>
                  <a:schemeClr val="dk1"/>
                </a:solidFill>
                <a:latin typeface="Calibri"/>
                <a:ea typeface="Calibri"/>
                <a:cs typeface="Calibri"/>
                <a:sym typeface="Calibri"/>
              </a:rPr>
              <a:t>Altering the standard recipe in any way (using fruit, whipping, etc.) changes the way gelatin sets. Test each recipe before using it on the menu.</a:t>
            </a:r>
            <a:endParaRPr/>
          </a:p>
          <a:p>
            <a:pPr marL="228600" lvl="0" indent="-228600" algn="l" rtl="0">
              <a:spcBef>
                <a:spcPts val="0"/>
              </a:spcBef>
              <a:spcAft>
                <a:spcPts val="0"/>
              </a:spcAft>
              <a:buClr>
                <a:schemeClr val="dk1"/>
              </a:buClr>
              <a:buSzPts val="1200"/>
              <a:buFont typeface="Calibri"/>
              <a:buAutoNum type="arabicPeriod" startAt="2"/>
            </a:pPr>
            <a:r>
              <a:rPr lang="en-US" sz="1200" b="0" i="0" u="none" strike="noStrike">
                <a:solidFill>
                  <a:schemeClr val="dk1"/>
                </a:solidFill>
                <a:latin typeface="Calibri"/>
                <a:ea typeface="Calibri"/>
                <a:cs typeface="Calibri"/>
                <a:sym typeface="Calibri"/>
              </a:rPr>
              <a:t>Gelatin dissolves at about 100°F (38°C), but it will dissolve faster at higher temperatures. To dissolve unflavored gelatin, stir it into cold liquid to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avoid lumping. Let it stand for five minutes to absorb water. Heat it until dissolved, or add hot liquid and stir until dissolved. To dissolve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sweetened, flavored gelatin, stir it into boiling water. Use half cold water or crushed ice for a quick set.</a:t>
            </a:r>
            <a:endParaRPr/>
          </a:p>
          <a:p>
            <a:pPr marL="228600" lvl="0" indent="-228600" algn="l" rtl="0">
              <a:spcBef>
                <a:spcPts val="0"/>
              </a:spcBef>
              <a:spcAft>
                <a:spcPts val="0"/>
              </a:spcAft>
              <a:buClr>
                <a:schemeClr val="dk1"/>
              </a:buClr>
              <a:buSzPts val="1200"/>
              <a:buFont typeface="Calibri"/>
              <a:buAutoNum type="arabicPeriod" startAt="2"/>
            </a:pPr>
            <a:r>
              <a:rPr lang="en-US" sz="1200" b="0" i="0" u="none" strike="noStrike">
                <a:solidFill>
                  <a:schemeClr val="dk1"/>
                </a:solidFill>
                <a:latin typeface="Calibri"/>
                <a:ea typeface="Calibri"/>
                <a:cs typeface="Calibri"/>
                <a:sym typeface="Calibri"/>
              </a:rPr>
              <a:t>Add solid ingredients when the gelatin is partially set to keep them evenly mixed and prevent them from settling to the bottom.</a:t>
            </a:r>
            <a:endParaRPr/>
          </a:p>
          <a:p>
            <a:pPr marL="685800" lvl="1" indent="-22860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Raw pineapple or papaya contains enzymes that dissolve the gelatin; the gelatin will not set. Cooked or canned pineapple or papaya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may be used.</a:t>
            </a:r>
            <a:endParaRPr/>
          </a:p>
          <a:p>
            <a:pPr marL="228600" lvl="0" indent="-228600" algn="l" rtl="0">
              <a:spcBef>
                <a:spcPts val="0"/>
              </a:spcBef>
              <a:spcAft>
                <a:spcPts val="0"/>
              </a:spcAft>
              <a:buClr>
                <a:schemeClr val="dk1"/>
              </a:buClr>
              <a:buSzPts val="1200"/>
              <a:buFont typeface="Calibri"/>
              <a:buAutoNum type="arabicPeriod" startAt="2"/>
            </a:pPr>
            <a:r>
              <a:rPr lang="en-US" sz="1200" b="0" i="0" u="none" strike="noStrike">
                <a:solidFill>
                  <a:schemeClr val="dk1"/>
                </a:solidFill>
                <a:latin typeface="Calibri"/>
                <a:ea typeface="Calibri"/>
                <a:cs typeface="Calibri"/>
                <a:sym typeface="Calibri"/>
              </a:rPr>
              <a:t>Always drain canned fruit well. Measure the drained liquid and include it in the added liquid.</a:t>
            </a:r>
            <a:endParaRPr/>
          </a:p>
        </p:txBody>
      </p:sp>
      <p:sp>
        <p:nvSpPr>
          <p:cNvPr id="599" name="Google Shape;59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Pour the gelatin into pans or individual molds and allow it to set. Then cut it into equal portions and garnish.</a:t>
            </a:r>
            <a:endParaRPr/>
          </a:p>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To unmold gelatin:</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Run a thin knife blade around the top edges of the mold to loosen the salad.</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Dip the mold three-quarters of the way into hot water of 120°F to 140°F (49°C to 60°C) for one or two seconds only.</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Quickly wipe the bottom of the mold so that water does not drip onto the gelatin. Invert the salad plate over the mold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and carefully flip the plate and mold over together.</a:t>
            </a:r>
            <a:endParaRPr/>
          </a:p>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Always refrigerate gelatin salads until just before serving to keep them firm.</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Add unflavored gelatin to fruit salads or vegetables, such as shredded cabbage and carrots, to achieve a desired texture and appearance. Although flavored, sweetened gelatins can be used with fruits, unflavored gelatin does not compete with the natural flavors of the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vegetables or fruits. Gelatin is also essential in certain savory creations.</a:t>
            </a:r>
            <a:endParaRPr/>
          </a:p>
        </p:txBody>
      </p:sp>
      <p:sp>
        <p:nvSpPr>
          <p:cNvPr id="606" name="Google Shape;60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Fruit salads may be either tossed or composed.</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Some fruit discolors after it is peeled and cut, such as bananas and apples. Dip these fruits in a combination of lemon juice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and water to keep their fresh appearance. Do not soak the fruit in the mixture, or it will ruin the flavor of the fruit.</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Fruit does not hold well after it has been cut and peeled. Prepare fruit salads as close to service time as possible.</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Drain canned fruit well before mixing it into a salad. Some of the liquid can be saved and used in fruit-salad dressings or in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other preparations.</a:t>
            </a:r>
            <a:endParaRPr/>
          </a:p>
        </p:txBody>
      </p:sp>
      <p:sp>
        <p:nvSpPr>
          <p:cNvPr id="614" name="Google Shape;61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Save the most attractive and delicate pieces of fruit for the top. Place broken or less attractive pieces of fruit on the bottom of the salad. </a:t>
            </a:r>
            <a:endParaRPr/>
          </a:p>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Dressings for fruit salads are usually sweet, but a little tartness gives additional flavor. Use fruit juices in the dressings.</a:t>
            </a:r>
            <a:endParaRPr/>
          </a:p>
        </p:txBody>
      </p:sp>
      <p:sp>
        <p:nvSpPr>
          <p:cNvPr id="622" name="Google Shape;62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 prepare a good-tasting, interesting, attractive salad, start with clean, fresh ingredients. Always thoroughly wash greens,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because dirt can lodge between leaves. Also, be careful not to handle ingredients too much.</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After the greens are clean, proper storage is essential to keep them fresh. Proper storage ensures the quality of the product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served to the guest. Remember, the quality of the salad is determined just as much by its wholesomeness (if it is safe to eat)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and freshness as by the quality of its ingredients and preparation. Do not open the containers of produce until you are ready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to use them. And, always remember to check the quality of the product before serving it to guests. Prepackaged greens are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commonly used in a commercial kitchen. Prepackaged greens are convenient and decrease labor costs and the risk of contamination.</a:t>
            </a:r>
            <a:endParaRPr/>
          </a:p>
        </p:txBody>
      </p:sp>
      <p:sp>
        <p:nvSpPr>
          <p:cNvPr id="631" name="Google Shape;63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Keep greens refrigerated until they are ready to be prepared and served. Salad greens are best stored at between 36°F and 41°F (2°C and 5°C).</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When ready to use, greens need to be cleaned thoroughly.</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Remove the outer leaves and discard.</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Pull greens completely apart into separate leaves.</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Rinse each leaf thoroughly until all traces of dirt, grit, and insects are completely removed. The water should be a little warmer than the greens being washed. If possible, avoid soaking greens, because they tend to absorb water.</a:t>
            </a:r>
            <a:endParaRPr/>
          </a:p>
        </p:txBody>
      </p:sp>
      <p:sp>
        <p:nvSpPr>
          <p:cNvPr id="639" name="Google Shape;63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Dry the greens as thoroughly as possible after rinsing. Spinning the greens in a salad spinner is highly recommended. Using a colander is another option. Remember to handle greens gently to avoid crushing or bruising the leaves. Water on the greens will not allow dressing to adhere to the leaf and will dilute the consistency and flavor of the dressing, so it is important that leaves are completely dry.</a:t>
            </a:r>
            <a:endParaRPr/>
          </a:p>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Remove any tough stems or wilted spots. Tearing is preferred for delicate greens, but be careful not to bruise the leaves.</a:t>
            </a:r>
            <a:endParaRPr/>
          </a:p>
          <a:p>
            <a:pPr marL="228600" lvl="0" indent="-228600" algn="l" rtl="0">
              <a:spcBef>
                <a:spcPts val="0"/>
              </a:spcBef>
              <a:spcAft>
                <a:spcPts val="0"/>
              </a:spcAft>
              <a:buClr>
                <a:schemeClr val="dk1"/>
              </a:buClr>
              <a:buSzPts val="1200"/>
              <a:buFont typeface="Calibri"/>
              <a:buAutoNum type="arabicPeriod" startAt="6"/>
            </a:pPr>
            <a:r>
              <a:rPr lang="en-US" sz="1200" b="0" i="0" u="none" strike="noStrike">
                <a:solidFill>
                  <a:schemeClr val="dk1"/>
                </a:solidFill>
                <a:latin typeface="Calibri"/>
                <a:ea typeface="Calibri"/>
                <a:cs typeface="Calibri"/>
                <a:sym typeface="Calibri"/>
              </a:rPr>
              <a:t>When the greens have been rinsed and dried, you can refrigerate them for a few hours. Sturdy greens, such as iceberg lettuce or romaine lettuce, can be held for as long as 24 hours.</a:t>
            </a:r>
            <a:endParaRPr/>
          </a:p>
        </p:txBody>
      </p:sp>
      <p:sp>
        <p:nvSpPr>
          <p:cNvPr id="647" name="Google Shape;64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flavor of a salad dressing complements or enhances the salad ingredients. For example, when working with a slightly bitter green such as arugula or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radicchio, give the dressing a hint of sweetness (as well as a slight acidity) to work with the bitterness of the green. The type of dressing also depends on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texture of the salad ingredients. Use lighter dressings on more delicate ingredients; use heavier dressings on more robust, heartier ingredients.</a:t>
            </a:r>
            <a:endParaRPr/>
          </a:p>
        </p:txBody>
      </p:sp>
      <p:sp>
        <p:nvSpPr>
          <p:cNvPr id="655" name="Google Shape;65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Dressings can be made from a number of different ingredients, but the primary dressings are: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Vinaigrette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Emulsified vinaigrette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Mayonnaise-based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Mayonnaise</a:t>
            </a:r>
            <a:endParaRPr/>
          </a:p>
        </p:txBody>
      </p:sp>
      <p:sp>
        <p:nvSpPr>
          <p:cNvPr id="662" name="Google Shape;66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Main-course salads, as shown in Figure 15.3, are large enough to serve as a full meal and also contain protein ingredients, such as meat, poultry, seafood,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egg, beans, or cheese. They provide a well-balanced meal, both visually and nutritionally. In addition to protein ingredients, the main-course salad can contain a variety of vegetables, greens, and/or fruits. It is a menu staple for many restaurants. Such salads range from the very traditional chef’s salad, containing mixed greens, raw vegetables, strips of meat, and cheese, to very popular Caesar salads with grilled chicken or shrimp.</a:t>
            </a:r>
            <a:endParaRPr/>
          </a:p>
        </p:txBody>
      </p:sp>
      <p:sp>
        <p:nvSpPr>
          <p:cNvPr id="262" name="Google Shape;2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Vinaigrette dressing in its simplest form is made of oil and vinegar. Vinaigrettes are lighter, thinner dressings often used on more delicate ingredients, such as greens and vegetables. The standard ratio for a basic vinaigrette is three parts oil to one part vinegar. Substitute acidic juices like lemon, lime, or orange juice for part or all of the vinegar. </a:t>
            </a:r>
            <a:endParaRPr/>
          </a:p>
        </p:txBody>
      </p:sp>
      <p:sp>
        <p:nvSpPr>
          <p:cNvPr id="669" name="Google Shape;66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When shaken together, these ingredients form a suspension. A suspension is a temporary mixture of ingredients that eventually separates back into its unique parts. The ingredients in vinaigrette will separate after nonuse; remix them before every service.</a:t>
            </a:r>
            <a:endParaRPr/>
          </a:p>
        </p:txBody>
      </p:sp>
      <p:sp>
        <p:nvSpPr>
          <p:cNvPr id="677" name="Google Shape;67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Use certain vinegars with sharp flavors, such as tarragon or balsamic vinegar, sparingly. Strongly flavored oils, such as extra virgin or virgin olive oils (which</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are made from the first pressing of the olives) and nut oils, contribute a flavor of their own and can overpower the other flavors in the dressing and the salad if not used in moderation. Generally, add other flavoring ingredients to the vinegar-and-oil mixture.</a:t>
            </a:r>
            <a:endParaRPr/>
          </a:p>
        </p:txBody>
      </p:sp>
      <p:sp>
        <p:nvSpPr>
          <p:cNvPr id="684" name="Google Shape;68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Specialty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Malt, rice vinegar, and vinegars flavored with fruits, such as raspberry; sometimes lemon juice or other citrus juices are used in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place of or in addition to vinegar in some salad dressings.</a:t>
            </a:r>
            <a:endParaRPr/>
          </a:p>
        </p:txBody>
      </p:sp>
      <p:sp>
        <p:nvSpPr>
          <p:cNvPr id="726" name="Google Shape;72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Unlike the suspension mixture of regular vinaigrettes, </a:t>
            </a:r>
            <a:r>
              <a:rPr lang="en-US" sz="1200" b="1" i="0" u="none" strike="noStrike">
                <a:solidFill>
                  <a:schemeClr val="dk1"/>
                </a:solidFill>
                <a:latin typeface="Calibri"/>
                <a:ea typeface="Calibri"/>
                <a:cs typeface="Calibri"/>
                <a:sym typeface="Calibri"/>
              </a:rPr>
              <a:t>emulsified</a:t>
            </a:r>
            <a:r>
              <a:rPr lang="en-US" sz="1200" b="0" i="0" u="none" strike="noStrike">
                <a:solidFill>
                  <a:schemeClr val="dk1"/>
                </a:solidFill>
                <a:latin typeface="Calibri"/>
                <a:ea typeface="Calibri"/>
                <a:cs typeface="Calibri"/>
                <a:sym typeface="Calibri"/>
              </a:rPr>
              <a:t> vinaigrettes have gone through the emulsion process. An </a:t>
            </a:r>
            <a:r>
              <a:rPr lang="en-US" sz="1200" b="1" i="0" u="none" strike="noStrike">
                <a:solidFill>
                  <a:schemeClr val="dk1"/>
                </a:solidFill>
                <a:latin typeface="Calibri"/>
                <a:ea typeface="Calibri"/>
                <a:cs typeface="Calibri"/>
                <a:sym typeface="Calibri"/>
              </a:rPr>
              <a:t>emulsion</a:t>
            </a:r>
            <a:r>
              <a:rPr lang="en-US" sz="1200" b="0" i="0" u="none" strike="noStrike">
                <a:solidFill>
                  <a:schemeClr val="dk1"/>
                </a:solidFill>
                <a:latin typeface="Calibri"/>
                <a:ea typeface="Calibri"/>
                <a:cs typeface="Calibri"/>
                <a:sym typeface="Calibri"/>
              </a:rPr>
              <a:t> is a mixture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of ingredients that permanently stays together, unlike a suspension, which eventually separates. In order to create an emulsion, you need an emulsifier.</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An emulsifier is an ingredient that can permanently bind dissimilar ingredients, such as oil and vinegar, together on a molecular level. Egg yolks contain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lecithin, an effective emulsifier. Egg yolks bind oil and vinegar together permanently, so these three ingredients make up the base of many emulsified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vinaigrettes. Emulsified vinaigrettes are thicker than suspension vinaigrettes and coat ingredients more heavily. They are good dressings for salads containing sturdier, more robust ingredients, such as pastas, meats, or fish.</a:t>
            </a:r>
            <a:endParaRPr/>
          </a:p>
        </p:txBody>
      </p:sp>
      <p:sp>
        <p:nvSpPr>
          <p:cNvPr id="733" name="Google Shape;73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intermezzo salad is intended to be a palate cleanser after a rich dinner and before dessert. Often served in classic French meals, it refreshes or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stimulates a person’s appetite for the dessert or next course. This salad must be very light, such as Bibb lettuce or Belgian endive lightly dressed with vinaigrette, or a small fruit salad. Slightly acidic dressings, such as lemon or vinaigrette with flavored vinegar, help to clear the palate of previous flavors. Sorbet is also sometimes served as an intermezzo salad.</a:t>
            </a:r>
            <a:endParaRPr/>
          </a:p>
        </p:txBody>
      </p:sp>
      <p:sp>
        <p:nvSpPr>
          <p:cNvPr id="270" name="Google Shape;27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There are simple, basic steps to follow when preparing vinaigrettes and emulsions.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Mayonnaise is the thickest and most stable emulsified dressing. It contains a higher ratio of oil to vinegar and a greater quantity of egg yolks than is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required for emulsified vinaigrette. </a:t>
            </a:r>
            <a:endParaRPr/>
          </a:p>
        </p:txBody>
      </p:sp>
      <p:sp>
        <p:nvSpPr>
          <p:cNvPr id="740" name="Google Shape;74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Mayonnaise-based dressings are typically creamy dressings, such as Russian, Thousand Island, and blue cheese dressings.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They are often thicker than emulsified vinaigrettes (but not always). You can apply them like vinaigrettes, as close to service as possible.</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Mayonnaise-based dressings are versatile, in that food handlers can use them to dress lighter greens or heartier ingredients, such as potatoes, tuna,</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or chicken. You can add other ingredients to the mayonnaise to create different flavor profiles. Mustard is a common addition to mayonnaise dressings,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as are fresh herbs and garlic.</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You can also use other ingredients, such as sour cream, yogurt, and fruit juices, as the main dressing ingredients. Since most salad dressings are served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fresh, without cooking, the dressing quality depends directly on the quality of ingredients used to prepare it. Higher-quality ingredients typically improve the overall quality of the dressing, and lower-quality ingredients detract from the overall quality.</a:t>
            </a:r>
            <a:endParaRPr/>
          </a:p>
        </p:txBody>
      </p:sp>
      <p:sp>
        <p:nvSpPr>
          <p:cNvPr id="747" name="Google Shape;74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Vinaigrette dressing made with nut oil and balsamic vinegar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Delicate greens: butterhead lettuce, Bibb lettuce, Belgian endive,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radicchio, baby lettuces, arugula, watercress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Mayonnaise-based dressing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Hardy greens: iceberg, romaine, leaf lettuce, escarole, curly endive,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sorrel, dandelion greens</a:t>
            </a:r>
            <a:endParaRPr/>
          </a:p>
        </p:txBody>
      </p:sp>
      <p:sp>
        <p:nvSpPr>
          <p:cNvPr id="754" name="Google Shape;754;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Beat the egg yolks until they are frothy. Add a little water if the yolks are very thick.</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Add a small amount of the vinegar or lemon juice.</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Gradually mix in two-thirds of the oil, whisking the mixture constantly.</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Add remainder of vinegar or lemon juice and blend well.</a:t>
            </a:r>
            <a:endParaRPr/>
          </a:p>
        </p:txBody>
      </p:sp>
      <p:sp>
        <p:nvSpPr>
          <p:cNvPr id="761" name="Google Shape;76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Gradually mix in the remainder of the oil and any additional seasonings or flavoring ingredients.</a:t>
            </a:r>
            <a:endParaRPr/>
          </a:p>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Use a spoon to check for nappe consistency. </a:t>
            </a:r>
            <a:r>
              <a:rPr lang="en-US" sz="1200" b="1" i="0" u="none" strike="noStrike">
                <a:solidFill>
                  <a:schemeClr val="dk1"/>
                </a:solidFill>
                <a:latin typeface="Calibri"/>
                <a:ea typeface="Calibri"/>
                <a:cs typeface="Calibri"/>
                <a:sym typeface="Calibri"/>
              </a:rPr>
              <a:t>Nappe consistency </a:t>
            </a:r>
            <a:r>
              <a:rPr lang="en-US" sz="1200" b="0" i="0" u="none" strike="noStrike">
                <a:solidFill>
                  <a:schemeClr val="dk1"/>
                </a:solidFill>
                <a:latin typeface="Calibri"/>
                <a:ea typeface="Calibri"/>
                <a:cs typeface="Calibri"/>
                <a:sym typeface="Calibri"/>
              </a:rPr>
              <a:t>describes the point where a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sauce or dressing is thick enough to coat a spoon, and therefore evenly coat the food.</a:t>
            </a:r>
            <a:endParaRPr/>
          </a:p>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Serve the dressing at once or store it in refrigeration.</a:t>
            </a:r>
            <a:endParaRPr/>
          </a:p>
        </p:txBody>
      </p:sp>
      <p:sp>
        <p:nvSpPr>
          <p:cNvPr id="769" name="Google Shape;769;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Place egg yolks in an appropriately sized stainless-steel bowl.</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Add dry ingredients (such as cayenne, salt, dry mustard, etc.) and whisk until frothy and well blended. </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Drizzle oil slowly into mixture, whisking rapidly.</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As mixture thickens, slowly alternate adding small amounts of vinegar or lemon juice and oil until all are used.</a:t>
            </a:r>
            <a:endParaRPr/>
          </a:p>
        </p:txBody>
      </p:sp>
      <p:sp>
        <p:nvSpPr>
          <p:cNvPr id="777" name="Google Shape;777;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Check the seasoning by tasting the product, but be sure not to contaminate the mixture.</a:t>
            </a:r>
            <a:endParaRPr/>
          </a:p>
          <a:p>
            <a:pPr marL="228600" lvl="0" indent="-228600" algn="l" rtl="0">
              <a:spcBef>
                <a:spcPts val="0"/>
              </a:spcBef>
              <a:spcAft>
                <a:spcPts val="0"/>
              </a:spcAft>
              <a:buClr>
                <a:schemeClr val="dk1"/>
              </a:buClr>
              <a:buSzPts val="1200"/>
              <a:buFont typeface="Calibri"/>
              <a:buAutoNum type="arabicPeriod" startAt="5"/>
            </a:pPr>
            <a:r>
              <a:rPr lang="en-US" sz="1200" b="0" i="0" u="none" strike="noStrike">
                <a:solidFill>
                  <a:schemeClr val="dk1"/>
                </a:solidFill>
                <a:latin typeface="Calibri"/>
                <a:ea typeface="Calibri"/>
                <a:cs typeface="Calibri"/>
                <a:sym typeface="Calibri"/>
              </a:rPr>
              <a:t>Serve the dressing at once or refrigerate it.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Although house-made mayonnaise is fresh-tasting, it is usually best to use commercially prepared mayonnaise in a restaurant or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foodservice operation because the acidity in commercially prepared versions has been raised to make them less susceptible to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pathogen growth. If using house-made mayonnaise, use pasteurized egg yolks.</a:t>
            </a:r>
            <a:endParaRPr/>
          </a:p>
        </p:txBody>
      </p:sp>
      <p:sp>
        <p:nvSpPr>
          <p:cNvPr id="786" name="Google Shape;78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dip is a flavorful mixture that accompanies certain food items. Like salad dressings, dips complement or enhance a food’s flavor. Depending on their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ingredients and purpose, dips can be served hot or cold. Cold dips often use mayonnaise, sour cream, or cream cheese as a base. Make cold dips the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same way as mayonnaise-based salad dressings, although dips are normally thicker. You can thin many cold dips for use as salad dressings.</a:t>
            </a:r>
            <a:endParaRPr/>
          </a:p>
        </p:txBody>
      </p:sp>
      <p:sp>
        <p:nvSpPr>
          <p:cNvPr id="794" name="Google Shape;794;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It is important for a dip to have the proper consistency. Any dip should be soft enough to scoop up with a cracker, chip, or vegetable, but thick enough to stay on it. Serve each dip at the proper consistency and serving temperature. Most dips become thicker as they are held in the refrigerator. Some dips are heated in the oven or microwave before serving.</a:t>
            </a:r>
            <a:endParaRPr/>
          </a:p>
        </p:txBody>
      </p:sp>
      <p:sp>
        <p:nvSpPr>
          <p:cNvPr id="801" name="Google Shape;801;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Ethnic variations of special salads and accompaniments are very popular as dips.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Guacamole: This is an avocado dip (of Aztec origin).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Salsa: This is made from peppers, such as jalapeño or serrano, onions, and tomatoes (from Mexico).</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Hummus: This is made with chickpeas, garlic, and tahini (from the Middle East).</a:t>
            </a:r>
            <a:endParaRPr/>
          </a:p>
        </p:txBody>
      </p:sp>
      <p:sp>
        <p:nvSpPr>
          <p:cNvPr id="808" name="Google Shape;808;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Dessert salads are usually sweet and often contain fruits, sweetened gelatin, nuts, cream, and whipped cream. These salads are often too sweet to be served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at any other point in the meal. They are popular for buffet service and meals served family style because the colors make an attractive visual presentation.</a:t>
            </a:r>
            <a:endParaRPr/>
          </a:p>
        </p:txBody>
      </p:sp>
      <p:sp>
        <p:nvSpPr>
          <p:cNvPr id="278" name="Google Shape;27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texture and flavors of each of these dips are bold and unique, and the dips are also nutritious.</a:t>
            </a:r>
            <a:endParaRPr/>
          </a:p>
        </p:txBody>
      </p:sp>
      <p:sp>
        <p:nvSpPr>
          <p:cNvPr id="825" name="Google Shape;825;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Select your base, such as mayonnaise, sour cream, or cream cheese. If cream cheese is the base, first soften it by mixing it in an electric mixer.</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Add the selection of flavoring ingredients (chopped cooked vegetables; chopped cold vegetables; chopped cold, cooked fish; seafood; herbs;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spices; etc.).</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Blend all ingredients well.</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Adjust the consistency by adding milk, buttermilk, cream, sour cream, or another liquid that is suitable for the dip.</a:t>
            </a:r>
            <a:endParaRPr/>
          </a:p>
          <a:p>
            <a:pPr marL="228600" lvl="0" indent="-228600" algn="l" rtl="0">
              <a:spcBef>
                <a:spcPts val="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Serve immediately or refrigerate until service.</a:t>
            </a:r>
            <a:endParaRPr/>
          </a:p>
        </p:txBody>
      </p:sp>
      <p:sp>
        <p:nvSpPr>
          <p:cNvPr id="842" name="Google Shape;842;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Most salads consist of a lettuce base, but a wide variety of ingredients can go into a salad.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three keys to ensuring a quality salad, regardless of the ingredients used, are as follows: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Using the freshest ingredients with an emphasis on seasonality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Having all the ingredients in balance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Making sure the salad is appealing to the eye</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Always consider freshness, flavor, and eye appeal when making any type of salad.</a:t>
            </a:r>
            <a:endParaRPr/>
          </a:p>
        </p:txBody>
      </p:sp>
      <p:sp>
        <p:nvSpPr>
          <p:cNvPr id="286" name="Google Shape;28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There are many traditional salad vegetables, including:</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Celery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Cucumber: many species, including European and Japanese varieties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Fruit: berries and citrus fruits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Mushrooms: common mushroom, enoki, portabella, crimini, cepe, morel, shiitake, chanterelle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Peppers: hot or sweet, bell, pimiento, banana</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Tomatoes: various colors and sizes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Root vegetables (roots, tubers, and bulbs): carrots, beets, radishes, turnips, onions, scallions</a:t>
            </a:r>
            <a:endParaRPr/>
          </a:p>
        </p:txBody>
      </p:sp>
      <p:sp>
        <p:nvSpPr>
          <p:cNvPr id="293" name="Google Shape;2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13"/>
        <p:cNvGrpSpPr/>
        <p:nvPr/>
      </p:nvGrpSpPr>
      <p:grpSpPr>
        <a:xfrm>
          <a:off x="0" y="0"/>
          <a:ext cx="0" cy="0"/>
          <a:chOff x="0" y="0"/>
          <a:chExt cx="0" cy="0"/>
        </a:xfrm>
      </p:grpSpPr>
      <p:sp>
        <p:nvSpPr>
          <p:cNvPr id="14" name="Google Shape;14;p2"/>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b="0" i="0" u="none" strike="noStrike" cap="none">
                <a:solidFill>
                  <a:schemeClr val="lt1"/>
                </a:solidFill>
                <a:latin typeface="Arial"/>
                <a:ea typeface="Arial"/>
                <a:cs typeface="Arial"/>
                <a:sym typeface="Arial"/>
              </a:rPr>
              <a:t>© Copyright 2017 by the National Restaurant Association Educational Foundation (NRAEF). All rights reserved.</a:t>
            </a:r>
            <a:endParaRPr/>
          </a:p>
        </p:txBody>
      </p:sp>
      <p:pic>
        <p:nvPicPr>
          <p:cNvPr id="16" name="Google Shape;16;p2"/>
          <p:cNvPicPr preferRelativeResize="0"/>
          <p:nvPr/>
        </p:nvPicPr>
        <p:blipFill rotWithShape="1">
          <a:blip r:embed="rId2">
            <a:alphaModFix/>
          </a:blip>
          <a:srcRect/>
          <a:stretch/>
        </p:blipFill>
        <p:spPr>
          <a:xfrm>
            <a:off x="3422651" y="304800"/>
            <a:ext cx="5346700" cy="1612900"/>
          </a:xfrm>
          <a:prstGeom prst="rect">
            <a:avLst/>
          </a:prstGeom>
          <a:noFill/>
          <a:ln>
            <a:noFill/>
          </a:ln>
        </p:spPr>
      </p:pic>
      <p:pic>
        <p:nvPicPr>
          <p:cNvPr id="17" name="Google Shape;17;p2"/>
          <p:cNvPicPr preferRelativeResize="0"/>
          <p:nvPr/>
        </p:nvPicPr>
        <p:blipFill rotWithShape="1">
          <a:blip r:embed="rId3">
            <a:alphaModFix/>
          </a:blip>
          <a:srcRect/>
          <a:stretch/>
        </p:blipFill>
        <p:spPr>
          <a:xfrm>
            <a:off x="3124200" y="2108200"/>
            <a:ext cx="5867400" cy="3911600"/>
          </a:xfrm>
          <a:prstGeom prst="rect">
            <a:avLst/>
          </a:prstGeom>
          <a:noFill/>
          <a:ln w="19050" cap="flat" cmpd="sng">
            <a:solidFill>
              <a:schemeClr val="lt1"/>
            </a:solidFill>
            <a:prstDash val="solid"/>
            <a:miter lim="800000"/>
            <a:headEnd type="none" w="sm" len="sm"/>
            <a:tailEnd type="none" w="sm" len="sm"/>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4"/>
        <p:cNvGrpSpPr/>
        <p:nvPr/>
      </p:nvGrpSpPr>
      <p:grpSpPr>
        <a:xfrm>
          <a:off x="0" y="0"/>
          <a:ext cx="0" cy="0"/>
          <a:chOff x="0" y="0"/>
          <a:chExt cx="0" cy="0"/>
        </a:xfrm>
      </p:grpSpPr>
      <p:sp>
        <p:nvSpPr>
          <p:cNvPr id="85" name="Google Shape;85;p11"/>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6" name="Google Shape;86;p11"/>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87" name="Google Shape;87;p11"/>
          <p:cNvPicPr preferRelativeResize="0"/>
          <p:nvPr/>
        </p:nvPicPr>
        <p:blipFill rotWithShape="1">
          <a:blip r:embed="rId3">
            <a:alphaModFix/>
          </a:blip>
          <a:srcRect/>
          <a:stretch/>
        </p:blipFill>
        <p:spPr>
          <a:xfrm>
            <a:off x="2946401" y="304800"/>
            <a:ext cx="6079067" cy="1549400"/>
          </a:xfrm>
          <a:prstGeom prst="rect">
            <a:avLst/>
          </a:prstGeom>
          <a:noFill/>
          <a:ln>
            <a:noFill/>
          </a:ln>
        </p:spPr>
      </p:pic>
      <p:sp>
        <p:nvSpPr>
          <p:cNvPr id="88" name="Google Shape;88;p11"/>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9"/>
        <p:cNvGrpSpPr/>
        <p:nvPr/>
      </p:nvGrpSpPr>
      <p:grpSpPr>
        <a:xfrm>
          <a:off x="0" y="0"/>
          <a:ext cx="0" cy="0"/>
          <a:chOff x="0" y="0"/>
          <a:chExt cx="0" cy="0"/>
        </a:xfrm>
      </p:grpSpPr>
      <p:pic>
        <p:nvPicPr>
          <p:cNvPr id="90" name="Google Shape;90;p12"/>
          <p:cNvPicPr preferRelativeResize="0"/>
          <p:nvPr/>
        </p:nvPicPr>
        <p:blipFill rotWithShape="1">
          <a:blip r:embed="rId2">
            <a:alphaModFix/>
          </a:blip>
          <a:srcRect/>
          <a:stretch/>
        </p:blipFill>
        <p:spPr>
          <a:xfrm>
            <a:off x="2336800" y="304800"/>
            <a:ext cx="7687733" cy="1549400"/>
          </a:xfrm>
          <a:prstGeom prst="rect">
            <a:avLst/>
          </a:prstGeom>
          <a:noFill/>
          <a:ln>
            <a:noFill/>
          </a:ln>
        </p:spPr>
      </p:pic>
      <p:sp>
        <p:nvSpPr>
          <p:cNvPr id="91" name="Google Shape;91;p12"/>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 name="Google Shape;92;p12"/>
          <p:cNvPicPr preferRelativeResize="0"/>
          <p:nvPr/>
        </p:nvPicPr>
        <p:blipFill rotWithShape="1">
          <a:blip r:embed="rId3">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93" name="Google Shape;93;p12"/>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94"/>
        <p:cNvGrpSpPr/>
        <p:nvPr/>
      </p:nvGrpSpPr>
      <p:grpSpPr>
        <a:xfrm>
          <a:off x="0" y="0"/>
          <a:ext cx="0" cy="0"/>
          <a:chOff x="0" y="0"/>
          <a:chExt cx="0" cy="0"/>
        </a:xfrm>
      </p:grpSpPr>
      <p:sp>
        <p:nvSpPr>
          <p:cNvPr id="95" name="Google Shape;95;p13"/>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13"/>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97" name="Google Shape;97;p13"/>
          <p:cNvPicPr preferRelativeResize="0"/>
          <p:nvPr/>
        </p:nvPicPr>
        <p:blipFill rotWithShape="1">
          <a:blip r:embed="rId3">
            <a:alphaModFix/>
          </a:blip>
          <a:srcRect/>
          <a:stretch/>
        </p:blipFill>
        <p:spPr>
          <a:xfrm>
            <a:off x="2887135" y="304800"/>
            <a:ext cx="6417733" cy="1549400"/>
          </a:xfrm>
          <a:prstGeom prst="rect">
            <a:avLst/>
          </a:prstGeom>
          <a:noFill/>
          <a:ln>
            <a:noFill/>
          </a:ln>
        </p:spPr>
      </p:pic>
      <p:sp>
        <p:nvSpPr>
          <p:cNvPr id="98" name="Google Shape;98;p13"/>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99"/>
        <p:cNvGrpSpPr/>
        <p:nvPr/>
      </p:nvGrpSpPr>
      <p:grpSpPr>
        <a:xfrm>
          <a:off x="0" y="0"/>
          <a:ext cx="0" cy="0"/>
          <a:chOff x="0" y="0"/>
          <a:chExt cx="0" cy="0"/>
        </a:xfrm>
      </p:grpSpPr>
      <p:sp>
        <p:nvSpPr>
          <p:cNvPr id="100" name="Google Shape;100;p14"/>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p14"/>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02" name="Google Shape;102;p14"/>
          <p:cNvPicPr preferRelativeResize="0"/>
          <p:nvPr/>
        </p:nvPicPr>
        <p:blipFill rotWithShape="1">
          <a:blip r:embed="rId3">
            <a:alphaModFix/>
          </a:blip>
          <a:srcRect/>
          <a:stretch/>
        </p:blipFill>
        <p:spPr>
          <a:xfrm>
            <a:off x="3352800" y="304800"/>
            <a:ext cx="5892800" cy="1549400"/>
          </a:xfrm>
          <a:prstGeom prst="rect">
            <a:avLst/>
          </a:prstGeom>
          <a:noFill/>
          <a:ln>
            <a:noFill/>
          </a:ln>
        </p:spPr>
      </p:pic>
      <p:sp>
        <p:nvSpPr>
          <p:cNvPr id="103" name="Google Shape;103;p14"/>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04"/>
        <p:cNvGrpSpPr/>
        <p:nvPr/>
      </p:nvGrpSpPr>
      <p:grpSpPr>
        <a:xfrm>
          <a:off x="0" y="0"/>
          <a:ext cx="0" cy="0"/>
          <a:chOff x="0" y="0"/>
          <a:chExt cx="0" cy="0"/>
        </a:xfrm>
      </p:grpSpPr>
      <p:sp>
        <p:nvSpPr>
          <p:cNvPr id="105" name="Google Shape;105;p15"/>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p15"/>
          <p:cNvPicPr preferRelativeResize="0"/>
          <p:nvPr/>
        </p:nvPicPr>
        <p:blipFill rotWithShape="1">
          <a:blip r:embed="rId2">
            <a:alphaModFix/>
          </a:blip>
          <a:srcRect/>
          <a:stretch/>
        </p:blipFill>
        <p:spPr>
          <a:xfrm>
            <a:off x="2133600" y="2116138"/>
            <a:ext cx="7823200" cy="3897312"/>
          </a:xfrm>
          <a:prstGeom prst="rect">
            <a:avLst/>
          </a:prstGeom>
          <a:noFill/>
          <a:ln w="19050" cap="flat" cmpd="sng">
            <a:solidFill>
              <a:schemeClr val="lt1"/>
            </a:solidFill>
            <a:prstDash val="solid"/>
            <a:miter lim="800000"/>
            <a:headEnd type="none" w="sm" len="sm"/>
            <a:tailEnd type="none" w="sm" len="sm"/>
          </a:ln>
        </p:spPr>
      </p:pic>
      <p:pic>
        <p:nvPicPr>
          <p:cNvPr id="107" name="Google Shape;107;p15"/>
          <p:cNvPicPr preferRelativeResize="0"/>
          <p:nvPr/>
        </p:nvPicPr>
        <p:blipFill rotWithShape="1">
          <a:blip r:embed="rId3">
            <a:alphaModFix/>
          </a:blip>
          <a:srcRect/>
          <a:stretch/>
        </p:blipFill>
        <p:spPr>
          <a:xfrm>
            <a:off x="3860800" y="304800"/>
            <a:ext cx="4588933" cy="1549400"/>
          </a:xfrm>
          <a:prstGeom prst="rect">
            <a:avLst/>
          </a:prstGeom>
          <a:noFill/>
          <a:ln>
            <a:noFill/>
          </a:ln>
        </p:spPr>
      </p:pic>
      <p:sp>
        <p:nvSpPr>
          <p:cNvPr id="108" name="Google Shape;108;p15"/>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09"/>
        <p:cNvGrpSpPr/>
        <p:nvPr/>
      </p:nvGrpSpPr>
      <p:grpSpPr>
        <a:xfrm>
          <a:off x="0" y="0"/>
          <a:ext cx="0" cy="0"/>
          <a:chOff x="0" y="0"/>
          <a:chExt cx="0" cy="0"/>
        </a:xfrm>
      </p:grpSpPr>
      <p:pic>
        <p:nvPicPr>
          <p:cNvPr id="110" name="Google Shape;110;p16"/>
          <p:cNvPicPr preferRelativeResize="0"/>
          <p:nvPr/>
        </p:nvPicPr>
        <p:blipFill rotWithShape="1">
          <a:blip r:embed="rId2">
            <a:alphaModFix/>
          </a:blip>
          <a:srcRect/>
          <a:stretch/>
        </p:blipFill>
        <p:spPr>
          <a:xfrm>
            <a:off x="2133600" y="304800"/>
            <a:ext cx="7823200" cy="1549400"/>
          </a:xfrm>
          <a:prstGeom prst="rect">
            <a:avLst/>
          </a:prstGeom>
          <a:noFill/>
          <a:ln>
            <a:noFill/>
          </a:ln>
        </p:spPr>
      </p:pic>
      <p:sp>
        <p:nvSpPr>
          <p:cNvPr id="111" name="Google Shape;111;p16"/>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2" name="Google Shape;112;p16"/>
          <p:cNvPicPr preferRelativeResize="0"/>
          <p:nvPr/>
        </p:nvPicPr>
        <p:blipFill rotWithShape="1">
          <a:blip r:embed="rId3">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13" name="Google Shape;113;p16"/>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14"/>
        <p:cNvGrpSpPr/>
        <p:nvPr/>
      </p:nvGrpSpPr>
      <p:grpSpPr>
        <a:xfrm>
          <a:off x="0" y="0"/>
          <a:ext cx="0" cy="0"/>
          <a:chOff x="0" y="0"/>
          <a:chExt cx="0" cy="0"/>
        </a:xfrm>
      </p:grpSpPr>
      <p:sp>
        <p:nvSpPr>
          <p:cNvPr id="115" name="Google Shape;115;p17"/>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17"/>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17" name="Google Shape;117;p17"/>
          <p:cNvPicPr preferRelativeResize="0"/>
          <p:nvPr/>
        </p:nvPicPr>
        <p:blipFill rotWithShape="1">
          <a:blip r:embed="rId3">
            <a:alphaModFix/>
          </a:blip>
          <a:srcRect/>
          <a:stretch/>
        </p:blipFill>
        <p:spPr>
          <a:xfrm>
            <a:off x="3251200" y="304800"/>
            <a:ext cx="5994400" cy="1562100"/>
          </a:xfrm>
          <a:prstGeom prst="rect">
            <a:avLst/>
          </a:prstGeom>
          <a:noFill/>
          <a:ln>
            <a:noFill/>
          </a:ln>
        </p:spPr>
      </p:pic>
      <p:sp>
        <p:nvSpPr>
          <p:cNvPr id="118" name="Google Shape;118;p17"/>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19"/>
        <p:cNvGrpSpPr/>
        <p:nvPr/>
      </p:nvGrpSpPr>
      <p:grpSpPr>
        <a:xfrm>
          <a:off x="0" y="0"/>
          <a:ext cx="0" cy="0"/>
          <a:chOff x="0" y="0"/>
          <a:chExt cx="0" cy="0"/>
        </a:xfrm>
      </p:grpSpPr>
      <p:sp>
        <p:nvSpPr>
          <p:cNvPr id="120" name="Google Shape;120;p18"/>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1" name="Google Shape;121;p18"/>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22" name="Google Shape;122;p18"/>
          <p:cNvPicPr preferRelativeResize="0"/>
          <p:nvPr/>
        </p:nvPicPr>
        <p:blipFill rotWithShape="1">
          <a:blip r:embed="rId3">
            <a:alphaModFix/>
          </a:blip>
          <a:srcRect/>
          <a:stretch/>
        </p:blipFill>
        <p:spPr>
          <a:xfrm>
            <a:off x="3352800" y="304800"/>
            <a:ext cx="6112933" cy="1549400"/>
          </a:xfrm>
          <a:prstGeom prst="rect">
            <a:avLst/>
          </a:prstGeom>
          <a:noFill/>
          <a:ln>
            <a:noFill/>
          </a:ln>
        </p:spPr>
      </p:pic>
      <p:sp>
        <p:nvSpPr>
          <p:cNvPr id="123" name="Google Shape;123;p18"/>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24"/>
        <p:cNvGrpSpPr/>
        <p:nvPr/>
      </p:nvGrpSpPr>
      <p:grpSpPr>
        <a:xfrm>
          <a:off x="0" y="0"/>
          <a:ext cx="0" cy="0"/>
          <a:chOff x="0" y="0"/>
          <a:chExt cx="0" cy="0"/>
        </a:xfrm>
      </p:grpSpPr>
      <p:sp>
        <p:nvSpPr>
          <p:cNvPr id="125" name="Google Shape;125;p19"/>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19"/>
          <p:cNvPicPr preferRelativeResize="0"/>
          <p:nvPr/>
        </p:nvPicPr>
        <p:blipFill rotWithShape="1">
          <a:blip r:embed="rId2">
            <a:alphaModFix/>
          </a:blip>
          <a:srcRect/>
          <a:stretch/>
        </p:blipFill>
        <p:spPr>
          <a:xfrm>
            <a:off x="2133600" y="2133600"/>
            <a:ext cx="7823200" cy="3886200"/>
          </a:xfrm>
          <a:prstGeom prst="rect">
            <a:avLst/>
          </a:prstGeom>
          <a:noFill/>
          <a:ln w="19050" cap="flat" cmpd="sng">
            <a:solidFill>
              <a:schemeClr val="lt1"/>
            </a:solidFill>
            <a:prstDash val="solid"/>
            <a:miter lim="800000"/>
            <a:headEnd type="none" w="sm" len="sm"/>
            <a:tailEnd type="none" w="sm" len="sm"/>
          </a:ln>
        </p:spPr>
      </p:pic>
      <p:pic>
        <p:nvPicPr>
          <p:cNvPr id="127" name="Google Shape;127;p19"/>
          <p:cNvPicPr preferRelativeResize="0"/>
          <p:nvPr/>
        </p:nvPicPr>
        <p:blipFill rotWithShape="1">
          <a:blip r:embed="rId3">
            <a:alphaModFix/>
          </a:blip>
          <a:srcRect/>
          <a:stretch/>
        </p:blipFill>
        <p:spPr>
          <a:xfrm>
            <a:off x="3657600" y="304800"/>
            <a:ext cx="4673600" cy="1549400"/>
          </a:xfrm>
          <a:prstGeom prst="rect">
            <a:avLst/>
          </a:prstGeom>
          <a:noFill/>
          <a:ln>
            <a:noFill/>
          </a:ln>
        </p:spPr>
      </p:pic>
      <p:sp>
        <p:nvSpPr>
          <p:cNvPr id="128" name="Google Shape;128;p19"/>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129"/>
        <p:cNvGrpSpPr/>
        <p:nvPr/>
      </p:nvGrpSpPr>
      <p:grpSpPr>
        <a:xfrm>
          <a:off x="0" y="0"/>
          <a:ext cx="0" cy="0"/>
          <a:chOff x="0" y="0"/>
          <a:chExt cx="0" cy="0"/>
        </a:xfrm>
      </p:grpSpPr>
      <p:sp>
        <p:nvSpPr>
          <p:cNvPr id="130" name="Google Shape;130;p20"/>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20"/>
          <p:cNvPicPr preferRelativeResize="0"/>
          <p:nvPr/>
        </p:nvPicPr>
        <p:blipFill rotWithShape="1">
          <a:blip r:embed="rId2">
            <a:alphaModFix/>
          </a:blip>
          <a:srcRect/>
          <a:stretch/>
        </p:blipFill>
        <p:spPr>
          <a:xfrm>
            <a:off x="2150535" y="2108200"/>
            <a:ext cx="7789333" cy="3911600"/>
          </a:xfrm>
          <a:prstGeom prst="rect">
            <a:avLst/>
          </a:prstGeom>
          <a:noFill/>
          <a:ln w="19050" cap="flat" cmpd="sng">
            <a:solidFill>
              <a:schemeClr val="lt1"/>
            </a:solidFill>
            <a:prstDash val="solid"/>
            <a:miter lim="800000"/>
            <a:headEnd type="none" w="sm" len="sm"/>
            <a:tailEnd type="none" w="sm" len="sm"/>
          </a:ln>
        </p:spPr>
      </p:pic>
      <p:pic>
        <p:nvPicPr>
          <p:cNvPr id="132" name="Google Shape;132;p20"/>
          <p:cNvPicPr preferRelativeResize="0"/>
          <p:nvPr/>
        </p:nvPicPr>
        <p:blipFill rotWithShape="1">
          <a:blip r:embed="rId3">
            <a:alphaModFix/>
          </a:blip>
          <a:srcRect/>
          <a:stretch/>
        </p:blipFill>
        <p:spPr>
          <a:xfrm>
            <a:off x="3657600" y="304800"/>
            <a:ext cx="4673600" cy="1549400"/>
          </a:xfrm>
          <a:prstGeom prst="rect">
            <a:avLst/>
          </a:prstGeom>
          <a:noFill/>
          <a:ln>
            <a:noFill/>
          </a:ln>
        </p:spPr>
      </p:pic>
      <p:sp>
        <p:nvSpPr>
          <p:cNvPr id="133" name="Google Shape;133;p20"/>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_picture">
  <p:cSld name="Content_picture">
    <p:spTree>
      <p:nvGrpSpPr>
        <p:cNvPr id="1" name="Shape 18"/>
        <p:cNvGrpSpPr/>
        <p:nvPr/>
      </p:nvGrpSpPr>
      <p:grpSpPr>
        <a:xfrm>
          <a:off x="0" y="0"/>
          <a:ext cx="0" cy="0"/>
          <a:chOff x="0" y="0"/>
          <a:chExt cx="0" cy="0"/>
        </a:xfrm>
      </p:grpSpPr>
      <p:cxnSp>
        <p:nvCxnSpPr>
          <p:cNvPr id="19" name="Google Shape;19;p3"/>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20" name="Google Shape;20;p3"/>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3"/>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p:nvPr/>
        </p:nvSpPr>
        <p:spPr>
          <a:xfrm>
            <a:off x="7315200" y="1295400"/>
            <a:ext cx="4470400" cy="2667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a:spLocks noGrp="1"/>
          </p:cNvSpPr>
          <p:nvPr>
            <p:ph type="pic" idx="2"/>
          </p:nvPr>
        </p:nvSpPr>
        <p:spPr>
          <a:xfrm>
            <a:off x="7518400" y="1447800"/>
            <a:ext cx="4064000" cy="23622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4EC1B4"/>
                </a:solidFill>
                <a:latin typeface="Helvetica Neue"/>
                <a:ea typeface="Helvetica Neue"/>
                <a:cs typeface="Helvetica Neue"/>
                <a:sym typeface="Helvetica Neue"/>
              </a:defRPr>
            </a:lvl1pPr>
            <a:lvl2pPr marL="0" lvl="1" indent="0" algn="r">
              <a:spcBef>
                <a:spcPts val="0"/>
              </a:spcBef>
              <a:buNone/>
              <a:defRPr sz="1200" b="0" i="0" u="none" strike="noStrike" cap="none">
                <a:solidFill>
                  <a:srgbClr val="4EC1B4"/>
                </a:solidFill>
                <a:latin typeface="Helvetica Neue"/>
                <a:ea typeface="Helvetica Neue"/>
                <a:cs typeface="Helvetica Neue"/>
                <a:sym typeface="Helvetica Neue"/>
              </a:defRPr>
            </a:lvl2pPr>
            <a:lvl3pPr marL="0" lvl="2" indent="0" algn="r">
              <a:spcBef>
                <a:spcPts val="0"/>
              </a:spcBef>
              <a:buNone/>
              <a:defRPr sz="1200" b="0" i="0" u="none" strike="noStrike" cap="none">
                <a:solidFill>
                  <a:srgbClr val="4EC1B4"/>
                </a:solidFill>
                <a:latin typeface="Helvetica Neue"/>
                <a:ea typeface="Helvetica Neue"/>
                <a:cs typeface="Helvetica Neue"/>
                <a:sym typeface="Helvetica Neue"/>
              </a:defRPr>
            </a:lvl3pPr>
            <a:lvl4pPr marL="0" lvl="3" indent="0" algn="r">
              <a:spcBef>
                <a:spcPts val="0"/>
              </a:spcBef>
              <a:buNone/>
              <a:defRPr sz="1200" b="0" i="0" u="none" strike="noStrike" cap="none">
                <a:solidFill>
                  <a:srgbClr val="4EC1B4"/>
                </a:solidFill>
                <a:latin typeface="Helvetica Neue"/>
                <a:ea typeface="Helvetica Neue"/>
                <a:cs typeface="Helvetica Neue"/>
                <a:sym typeface="Helvetica Neue"/>
              </a:defRPr>
            </a:lvl4pPr>
            <a:lvl5pPr marL="0" lvl="4" indent="0" algn="r">
              <a:spcBef>
                <a:spcPts val="0"/>
              </a:spcBef>
              <a:buNone/>
              <a:defRPr sz="1200" b="0" i="0" u="none" strike="noStrike" cap="none">
                <a:solidFill>
                  <a:srgbClr val="4EC1B4"/>
                </a:solidFill>
                <a:latin typeface="Helvetica Neue"/>
                <a:ea typeface="Helvetica Neue"/>
                <a:cs typeface="Helvetica Neue"/>
                <a:sym typeface="Helvetica Neue"/>
              </a:defRPr>
            </a:lvl5pPr>
            <a:lvl6pPr marL="0" lvl="5" indent="0" algn="r">
              <a:spcBef>
                <a:spcPts val="0"/>
              </a:spcBef>
              <a:buNone/>
              <a:defRPr sz="1200" b="0" i="0" u="none" strike="noStrike" cap="none">
                <a:solidFill>
                  <a:srgbClr val="4EC1B4"/>
                </a:solidFill>
                <a:latin typeface="Helvetica Neue"/>
                <a:ea typeface="Helvetica Neue"/>
                <a:cs typeface="Helvetica Neue"/>
                <a:sym typeface="Helvetica Neue"/>
              </a:defRPr>
            </a:lvl6pPr>
            <a:lvl7pPr marL="0" lvl="6" indent="0" algn="r">
              <a:spcBef>
                <a:spcPts val="0"/>
              </a:spcBef>
              <a:buNone/>
              <a:defRPr sz="1200" b="0" i="0" u="none" strike="noStrike" cap="none">
                <a:solidFill>
                  <a:srgbClr val="4EC1B4"/>
                </a:solidFill>
                <a:latin typeface="Helvetica Neue"/>
                <a:ea typeface="Helvetica Neue"/>
                <a:cs typeface="Helvetica Neue"/>
                <a:sym typeface="Helvetica Neue"/>
              </a:defRPr>
            </a:lvl7pPr>
            <a:lvl8pPr marL="0" lvl="7" indent="0" algn="r">
              <a:spcBef>
                <a:spcPts val="0"/>
              </a:spcBef>
              <a:buNone/>
              <a:defRPr sz="1200" b="0" i="0" u="none" strike="noStrike" cap="none">
                <a:solidFill>
                  <a:srgbClr val="4EC1B4"/>
                </a:solidFill>
                <a:latin typeface="Helvetica Neue"/>
                <a:ea typeface="Helvetica Neue"/>
                <a:cs typeface="Helvetica Neue"/>
                <a:sym typeface="Helvetica Neue"/>
              </a:defRPr>
            </a:lvl8pPr>
            <a:lvl9pPr marL="0" lvl="8" indent="0" algn="r">
              <a:spcBef>
                <a:spcPts val="0"/>
              </a:spcBef>
              <a:buNone/>
              <a:defRPr sz="1200" b="0" i="0" u="none" strike="noStrike" cap="none">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34"/>
        <p:cNvGrpSpPr/>
        <p:nvPr/>
      </p:nvGrpSpPr>
      <p:grpSpPr>
        <a:xfrm>
          <a:off x="0" y="0"/>
          <a:ext cx="0" cy="0"/>
          <a:chOff x="0" y="0"/>
          <a:chExt cx="0" cy="0"/>
        </a:xfrm>
      </p:grpSpPr>
      <p:sp>
        <p:nvSpPr>
          <p:cNvPr id="135" name="Google Shape;135;p21"/>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p21"/>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37" name="Google Shape;137;p21"/>
          <p:cNvPicPr preferRelativeResize="0"/>
          <p:nvPr/>
        </p:nvPicPr>
        <p:blipFill rotWithShape="1">
          <a:blip r:embed="rId3">
            <a:alphaModFix/>
          </a:blip>
          <a:srcRect/>
          <a:stretch/>
        </p:blipFill>
        <p:spPr>
          <a:xfrm>
            <a:off x="3048001" y="304800"/>
            <a:ext cx="5875867" cy="1549400"/>
          </a:xfrm>
          <a:prstGeom prst="rect">
            <a:avLst/>
          </a:prstGeom>
          <a:noFill/>
          <a:ln>
            <a:noFill/>
          </a:ln>
        </p:spPr>
      </p:pic>
      <p:sp>
        <p:nvSpPr>
          <p:cNvPr id="138" name="Google Shape;138;p21"/>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39"/>
        <p:cNvGrpSpPr/>
        <p:nvPr/>
      </p:nvGrpSpPr>
      <p:grpSpPr>
        <a:xfrm>
          <a:off x="0" y="0"/>
          <a:ext cx="0" cy="0"/>
          <a:chOff x="0" y="0"/>
          <a:chExt cx="0" cy="0"/>
        </a:xfrm>
      </p:grpSpPr>
      <p:pic>
        <p:nvPicPr>
          <p:cNvPr id="140" name="Google Shape;140;p22"/>
          <p:cNvPicPr preferRelativeResize="0"/>
          <p:nvPr/>
        </p:nvPicPr>
        <p:blipFill rotWithShape="1">
          <a:blip r:embed="rId2">
            <a:alphaModFix/>
          </a:blip>
          <a:srcRect/>
          <a:stretch/>
        </p:blipFill>
        <p:spPr>
          <a:xfrm>
            <a:off x="2540001" y="304800"/>
            <a:ext cx="6891867" cy="1612900"/>
          </a:xfrm>
          <a:prstGeom prst="rect">
            <a:avLst/>
          </a:prstGeom>
          <a:noFill/>
          <a:ln>
            <a:noFill/>
          </a:ln>
        </p:spPr>
      </p:pic>
      <p:sp>
        <p:nvSpPr>
          <p:cNvPr id="141" name="Google Shape;141;p22"/>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22"/>
          <p:cNvPicPr preferRelativeResize="0"/>
          <p:nvPr/>
        </p:nvPicPr>
        <p:blipFill rotWithShape="1">
          <a:blip r:embed="rId3">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43" name="Google Shape;143;p22"/>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144"/>
        <p:cNvGrpSpPr/>
        <p:nvPr/>
      </p:nvGrpSpPr>
      <p:grpSpPr>
        <a:xfrm>
          <a:off x="0" y="0"/>
          <a:ext cx="0" cy="0"/>
          <a:chOff x="0" y="0"/>
          <a:chExt cx="0" cy="0"/>
        </a:xfrm>
      </p:grpSpPr>
      <p:sp>
        <p:nvSpPr>
          <p:cNvPr id="145" name="Google Shape;145;p23"/>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6" name="Google Shape;146;p23"/>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47" name="Google Shape;147;p23"/>
          <p:cNvPicPr preferRelativeResize="0"/>
          <p:nvPr/>
        </p:nvPicPr>
        <p:blipFill rotWithShape="1">
          <a:blip r:embed="rId3">
            <a:alphaModFix/>
          </a:blip>
          <a:srcRect/>
          <a:stretch/>
        </p:blipFill>
        <p:spPr>
          <a:xfrm>
            <a:off x="3657601" y="304800"/>
            <a:ext cx="4758267" cy="1549400"/>
          </a:xfrm>
          <a:prstGeom prst="rect">
            <a:avLst/>
          </a:prstGeom>
          <a:noFill/>
          <a:ln>
            <a:noFill/>
          </a:ln>
        </p:spPr>
      </p:pic>
      <p:sp>
        <p:nvSpPr>
          <p:cNvPr id="148" name="Google Shape;148;p23"/>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149"/>
        <p:cNvGrpSpPr/>
        <p:nvPr/>
      </p:nvGrpSpPr>
      <p:grpSpPr>
        <a:xfrm>
          <a:off x="0" y="0"/>
          <a:ext cx="0" cy="0"/>
          <a:chOff x="0" y="0"/>
          <a:chExt cx="0" cy="0"/>
        </a:xfrm>
      </p:grpSpPr>
      <p:sp>
        <p:nvSpPr>
          <p:cNvPr id="150" name="Google Shape;150;p24"/>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24"/>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152" name="Google Shape;152;p24"/>
          <p:cNvPicPr preferRelativeResize="0"/>
          <p:nvPr/>
        </p:nvPicPr>
        <p:blipFill rotWithShape="1">
          <a:blip r:embed="rId3">
            <a:alphaModFix/>
          </a:blip>
          <a:srcRect/>
          <a:stretch/>
        </p:blipFill>
        <p:spPr>
          <a:xfrm>
            <a:off x="2844801" y="304800"/>
            <a:ext cx="6333067" cy="1549400"/>
          </a:xfrm>
          <a:prstGeom prst="rect">
            <a:avLst/>
          </a:prstGeom>
          <a:noFill/>
          <a:ln>
            <a:noFill/>
          </a:ln>
        </p:spPr>
      </p:pic>
      <p:sp>
        <p:nvSpPr>
          <p:cNvPr id="153" name="Google Shape;153;p24"/>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154"/>
        <p:cNvGrpSpPr/>
        <p:nvPr/>
      </p:nvGrpSpPr>
      <p:grpSpPr>
        <a:xfrm>
          <a:off x="0" y="0"/>
          <a:ext cx="0" cy="0"/>
          <a:chOff x="0" y="0"/>
          <a:chExt cx="0" cy="0"/>
        </a:xfrm>
      </p:grpSpPr>
      <p:pic>
        <p:nvPicPr>
          <p:cNvPr id="155" name="Google Shape;155;p25"/>
          <p:cNvPicPr preferRelativeResize="0"/>
          <p:nvPr/>
        </p:nvPicPr>
        <p:blipFill rotWithShape="1">
          <a:blip r:embed="rId2">
            <a:alphaModFix/>
          </a:blip>
          <a:srcRect/>
          <a:stretch/>
        </p:blipFill>
        <p:spPr>
          <a:xfrm>
            <a:off x="2540000" y="304800"/>
            <a:ext cx="6858000" cy="1549400"/>
          </a:xfrm>
          <a:prstGeom prst="rect">
            <a:avLst/>
          </a:prstGeom>
          <a:noFill/>
          <a:ln>
            <a:noFill/>
          </a:ln>
        </p:spPr>
      </p:pic>
      <p:sp>
        <p:nvSpPr>
          <p:cNvPr id="156" name="Google Shape;156;p25"/>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7" name="Google Shape;157;p25"/>
          <p:cNvPicPr preferRelativeResize="0"/>
          <p:nvPr/>
        </p:nvPicPr>
        <p:blipFill rotWithShape="1">
          <a:blip r:embed="rId3">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58" name="Google Shape;158;p25"/>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159"/>
        <p:cNvGrpSpPr/>
        <p:nvPr/>
      </p:nvGrpSpPr>
      <p:grpSpPr>
        <a:xfrm>
          <a:off x="0" y="0"/>
          <a:ext cx="0" cy="0"/>
          <a:chOff x="0" y="0"/>
          <a:chExt cx="0" cy="0"/>
        </a:xfrm>
      </p:grpSpPr>
      <p:pic>
        <p:nvPicPr>
          <p:cNvPr id="160" name="Google Shape;160;p26"/>
          <p:cNvPicPr preferRelativeResize="0"/>
          <p:nvPr/>
        </p:nvPicPr>
        <p:blipFill rotWithShape="1">
          <a:blip r:embed="rId2">
            <a:alphaModFix/>
          </a:blip>
          <a:srcRect/>
          <a:stretch/>
        </p:blipFill>
        <p:spPr>
          <a:xfrm>
            <a:off x="2641601" y="304800"/>
            <a:ext cx="6790267" cy="1549400"/>
          </a:xfrm>
          <a:prstGeom prst="rect">
            <a:avLst/>
          </a:prstGeom>
          <a:noFill/>
          <a:ln>
            <a:noFill/>
          </a:ln>
        </p:spPr>
      </p:pic>
      <p:sp>
        <p:nvSpPr>
          <p:cNvPr id="161" name="Google Shape;161;p26"/>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26"/>
          <p:cNvPicPr preferRelativeResize="0"/>
          <p:nvPr/>
        </p:nvPicPr>
        <p:blipFill rotWithShape="1">
          <a:blip r:embed="rId3">
            <a:alphaModFix/>
          </a:blip>
          <a:srcRect/>
          <a:stretch/>
        </p:blipFill>
        <p:spPr>
          <a:xfrm>
            <a:off x="2133600" y="2116138"/>
            <a:ext cx="7823200" cy="3895725"/>
          </a:xfrm>
          <a:prstGeom prst="rect">
            <a:avLst/>
          </a:prstGeom>
          <a:noFill/>
          <a:ln w="19050" cap="flat" cmpd="sng">
            <a:solidFill>
              <a:schemeClr val="lt1"/>
            </a:solidFill>
            <a:prstDash val="solid"/>
            <a:miter lim="800000"/>
            <a:headEnd type="none" w="sm" len="sm"/>
            <a:tailEnd type="none" w="sm" len="sm"/>
          </a:ln>
        </p:spPr>
      </p:pic>
      <p:sp>
        <p:nvSpPr>
          <p:cNvPr id="163" name="Google Shape;163;p26"/>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164"/>
        <p:cNvGrpSpPr/>
        <p:nvPr/>
      </p:nvGrpSpPr>
      <p:grpSpPr>
        <a:xfrm>
          <a:off x="0" y="0"/>
          <a:ext cx="0" cy="0"/>
          <a:chOff x="0" y="0"/>
          <a:chExt cx="0" cy="0"/>
        </a:xfrm>
      </p:grpSpPr>
      <p:pic>
        <p:nvPicPr>
          <p:cNvPr id="165" name="Google Shape;165;p27"/>
          <p:cNvPicPr preferRelativeResize="0"/>
          <p:nvPr/>
        </p:nvPicPr>
        <p:blipFill rotWithShape="1">
          <a:blip r:embed="rId2">
            <a:alphaModFix/>
          </a:blip>
          <a:srcRect/>
          <a:stretch/>
        </p:blipFill>
        <p:spPr>
          <a:xfrm>
            <a:off x="1998133" y="304800"/>
            <a:ext cx="7958667" cy="1549400"/>
          </a:xfrm>
          <a:prstGeom prst="rect">
            <a:avLst/>
          </a:prstGeom>
          <a:noFill/>
          <a:ln>
            <a:noFill/>
          </a:ln>
        </p:spPr>
      </p:pic>
      <p:sp>
        <p:nvSpPr>
          <p:cNvPr id="166" name="Google Shape;166;p27"/>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7" name="Google Shape;167;p27"/>
          <p:cNvPicPr preferRelativeResize="0"/>
          <p:nvPr/>
        </p:nvPicPr>
        <p:blipFill rotWithShape="1">
          <a:blip r:embed="rId3">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sp>
        <p:nvSpPr>
          <p:cNvPr id="168" name="Google Shape;168;p27"/>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_3_picture">
  <p:cSld name="Content_3_picture">
    <p:spTree>
      <p:nvGrpSpPr>
        <p:cNvPr id="1" name="Shape 169"/>
        <p:cNvGrpSpPr/>
        <p:nvPr/>
      </p:nvGrpSpPr>
      <p:grpSpPr>
        <a:xfrm>
          <a:off x="0" y="0"/>
          <a:ext cx="0" cy="0"/>
          <a:chOff x="0" y="0"/>
          <a:chExt cx="0" cy="0"/>
        </a:xfrm>
      </p:grpSpPr>
      <p:cxnSp>
        <p:nvCxnSpPr>
          <p:cNvPr id="170" name="Google Shape;170;p28"/>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171" name="Google Shape;171;p28"/>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28"/>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8"/>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8"/>
          <p:cNvSpPr/>
          <p:nvPr/>
        </p:nvSpPr>
        <p:spPr>
          <a:xfrm>
            <a:off x="7315200" y="990600"/>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8"/>
          <p:cNvSpPr/>
          <p:nvPr/>
        </p:nvSpPr>
        <p:spPr>
          <a:xfrm>
            <a:off x="7315200" y="2743200"/>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28"/>
          <p:cNvSpPr/>
          <p:nvPr/>
        </p:nvSpPr>
        <p:spPr>
          <a:xfrm>
            <a:off x="7315200" y="4495800"/>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2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8" name="Google Shape;178;p28"/>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28"/>
          <p:cNvSpPr>
            <a:spLocks noGrp="1"/>
          </p:cNvSpPr>
          <p:nvPr>
            <p:ph type="pic" idx="2"/>
          </p:nvPr>
        </p:nvSpPr>
        <p:spPr>
          <a:xfrm>
            <a:off x="7518400" y="1143000"/>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Google Shape;180;p28"/>
          <p:cNvSpPr>
            <a:spLocks noGrp="1"/>
          </p:cNvSpPr>
          <p:nvPr>
            <p:ph type="pic" idx="3"/>
          </p:nvPr>
        </p:nvSpPr>
        <p:spPr>
          <a:xfrm>
            <a:off x="7518400" y="2895600"/>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Google Shape;181;p28"/>
          <p:cNvSpPr>
            <a:spLocks noGrp="1"/>
          </p:cNvSpPr>
          <p:nvPr>
            <p:ph type="pic" idx="4"/>
          </p:nvPr>
        </p:nvSpPr>
        <p:spPr>
          <a:xfrm>
            <a:off x="7518400" y="4648200"/>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2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Column_picture_text">
  <p:cSld name="2Column_picture_text">
    <p:spTree>
      <p:nvGrpSpPr>
        <p:cNvPr id="1" name="Shape 183"/>
        <p:cNvGrpSpPr/>
        <p:nvPr/>
      </p:nvGrpSpPr>
      <p:grpSpPr>
        <a:xfrm>
          <a:off x="0" y="0"/>
          <a:ext cx="0" cy="0"/>
          <a:chOff x="0" y="0"/>
          <a:chExt cx="0" cy="0"/>
        </a:xfrm>
      </p:grpSpPr>
      <p:cxnSp>
        <p:nvCxnSpPr>
          <p:cNvPr id="184" name="Google Shape;184;p29"/>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185" name="Google Shape;185;p29"/>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29"/>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9"/>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9"/>
          <p:cNvSpPr/>
          <p:nvPr/>
        </p:nvSpPr>
        <p:spPr>
          <a:xfrm>
            <a:off x="609600" y="995363"/>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29"/>
          <p:cNvSpPr/>
          <p:nvPr/>
        </p:nvSpPr>
        <p:spPr>
          <a:xfrm>
            <a:off x="4978400" y="995363"/>
            <a:ext cx="39624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2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1" name="Google Shape;191;p29"/>
          <p:cNvSpPr txBox="1">
            <a:spLocks noGrp="1"/>
          </p:cNvSpPr>
          <p:nvPr>
            <p:ph type="body" idx="1"/>
          </p:nvPr>
        </p:nvSpPr>
        <p:spPr>
          <a:xfrm>
            <a:off x="609600" y="2824482"/>
            <a:ext cx="3962400" cy="3271518"/>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29"/>
          <p:cNvSpPr>
            <a:spLocks noGrp="1"/>
          </p:cNvSpPr>
          <p:nvPr>
            <p:ph type="pic" idx="2"/>
          </p:nvPr>
        </p:nvSpPr>
        <p:spPr>
          <a:xfrm>
            <a:off x="812800" y="1148081"/>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29"/>
          <p:cNvSpPr txBox="1">
            <a:spLocks noGrp="1"/>
          </p:cNvSpPr>
          <p:nvPr>
            <p:ph type="body" idx="3"/>
          </p:nvPr>
        </p:nvSpPr>
        <p:spPr>
          <a:xfrm>
            <a:off x="4978400" y="2824482"/>
            <a:ext cx="3962400" cy="3271518"/>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29"/>
          <p:cNvSpPr>
            <a:spLocks noGrp="1"/>
          </p:cNvSpPr>
          <p:nvPr>
            <p:ph type="pic" idx="4"/>
          </p:nvPr>
        </p:nvSpPr>
        <p:spPr>
          <a:xfrm>
            <a:off x="5181600" y="1148081"/>
            <a:ext cx="35560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Google Shape;195;p2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large image">
  <p:cSld name="Title_large image">
    <p:spTree>
      <p:nvGrpSpPr>
        <p:cNvPr id="1" name="Shape 196"/>
        <p:cNvGrpSpPr/>
        <p:nvPr/>
      </p:nvGrpSpPr>
      <p:grpSpPr>
        <a:xfrm>
          <a:off x="0" y="0"/>
          <a:ext cx="0" cy="0"/>
          <a:chOff x="0" y="0"/>
          <a:chExt cx="0" cy="0"/>
        </a:xfrm>
      </p:grpSpPr>
      <p:cxnSp>
        <p:nvCxnSpPr>
          <p:cNvPr id="197" name="Google Shape;197;p30"/>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198" name="Google Shape;198;p30"/>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30"/>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30"/>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3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2" name="Google Shape;202;p30"/>
          <p:cNvSpPr>
            <a:spLocks noGrp="1"/>
          </p:cNvSpPr>
          <p:nvPr>
            <p:ph type="pic" idx="2"/>
          </p:nvPr>
        </p:nvSpPr>
        <p:spPr>
          <a:xfrm>
            <a:off x="609600" y="1295400"/>
            <a:ext cx="10972800" cy="4800600"/>
          </a:xfrm>
          <a:prstGeom prst="rect">
            <a:avLst/>
          </a:prstGeom>
          <a:noFill/>
          <a:ln>
            <a:noFill/>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Google Shape;203;p3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4"/>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30" name="Google Shape;30;p4"/>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4"/>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4"/>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4EC1B4"/>
                </a:solidFill>
                <a:latin typeface="Helvetica Neue"/>
                <a:ea typeface="Helvetica Neue"/>
                <a:cs typeface="Helvetica Neue"/>
                <a:sym typeface="Helvetica Neue"/>
              </a:defRPr>
            </a:lvl1pPr>
            <a:lvl2pPr marL="0" lvl="1" indent="0" algn="r">
              <a:spcBef>
                <a:spcPts val="0"/>
              </a:spcBef>
              <a:buNone/>
              <a:defRPr sz="1200" b="0" i="0" u="none" strike="noStrike" cap="none">
                <a:solidFill>
                  <a:srgbClr val="4EC1B4"/>
                </a:solidFill>
                <a:latin typeface="Helvetica Neue"/>
                <a:ea typeface="Helvetica Neue"/>
                <a:cs typeface="Helvetica Neue"/>
                <a:sym typeface="Helvetica Neue"/>
              </a:defRPr>
            </a:lvl2pPr>
            <a:lvl3pPr marL="0" lvl="2" indent="0" algn="r">
              <a:spcBef>
                <a:spcPts val="0"/>
              </a:spcBef>
              <a:buNone/>
              <a:defRPr sz="1200" b="0" i="0" u="none" strike="noStrike" cap="none">
                <a:solidFill>
                  <a:srgbClr val="4EC1B4"/>
                </a:solidFill>
                <a:latin typeface="Helvetica Neue"/>
                <a:ea typeface="Helvetica Neue"/>
                <a:cs typeface="Helvetica Neue"/>
                <a:sym typeface="Helvetica Neue"/>
              </a:defRPr>
            </a:lvl3pPr>
            <a:lvl4pPr marL="0" lvl="3" indent="0" algn="r">
              <a:spcBef>
                <a:spcPts val="0"/>
              </a:spcBef>
              <a:buNone/>
              <a:defRPr sz="1200" b="0" i="0" u="none" strike="noStrike" cap="none">
                <a:solidFill>
                  <a:srgbClr val="4EC1B4"/>
                </a:solidFill>
                <a:latin typeface="Helvetica Neue"/>
                <a:ea typeface="Helvetica Neue"/>
                <a:cs typeface="Helvetica Neue"/>
                <a:sym typeface="Helvetica Neue"/>
              </a:defRPr>
            </a:lvl4pPr>
            <a:lvl5pPr marL="0" lvl="4" indent="0" algn="r">
              <a:spcBef>
                <a:spcPts val="0"/>
              </a:spcBef>
              <a:buNone/>
              <a:defRPr sz="1200" b="0" i="0" u="none" strike="noStrike" cap="none">
                <a:solidFill>
                  <a:srgbClr val="4EC1B4"/>
                </a:solidFill>
                <a:latin typeface="Helvetica Neue"/>
                <a:ea typeface="Helvetica Neue"/>
                <a:cs typeface="Helvetica Neue"/>
                <a:sym typeface="Helvetica Neue"/>
              </a:defRPr>
            </a:lvl5pPr>
            <a:lvl6pPr marL="0" lvl="5" indent="0" algn="r">
              <a:spcBef>
                <a:spcPts val="0"/>
              </a:spcBef>
              <a:buNone/>
              <a:defRPr sz="1200" b="0" i="0" u="none" strike="noStrike" cap="none">
                <a:solidFill>
                  <a:srgbClr val="4EC1B4"/>
                </a:solidFill>
                <a:latin typeface="Helvetica Neue"/>
                <a:ea typeface="Helvetica Neue"/>
                <a:cs typeface="Helvetica Neue"/>
                <a:sym typeface="Helvetica Neue"/>
              </a:defRPr>
            </a:lvl6pPr>
            <a:lvl7pPr marL="0" lvl="6" indent="0" algn="r">
              <a:spcBef>
                <a:spcPts val="0"/>
              </a:spcBef>
              <a:buNone/>
              <a:defRPr sz="1200" b="0" i="0" u="none" strike="noStrike" cap="none">
                <a:solidFill>
                  <a:srgbClr val="4EC1B4"/>
                </a:solidFill>
                <a:latin typeface="Helvetica Neue"/>
                <a:ea typeface="Helvetica Neue"/>
                <a:cs typeface="Helvetica Neue"/>
                <a:sym typeface="Helvetica Neue"/>
              </a:defRPr>
            </a:lvl7pPr>
            <a:lvl8pPr marL="0" lvl="7" indent="0" algn="r">
              <a:spcBef>
                <a:spcPts val="0"/>
              </a:spcBef>
              <a:buNone/>
              <a:defRPr sz="1200" b="0" i="0" u="none" strike="noStrike" cap="none">
                <a:solidFill>
                  <a:srgbClr val="4EC1B4"/>
                </a:solidFill>
                <a:latin typeface="Helvetica Neue"/>
                <a:ea typeface="Helvetica Neue"/>
                <a:cs typeface="Helvetica Neue"/>
                <a:sym typeface="Helvetica Neue"/>
              </a:defRPr>
            </a:lvl8pPr>
            <a:lvl9pPr marL="0" lvl="8" indent="0" algn="r">
              <a:spcBef>
                <a:spcPts val="0"/>
              </a:spcBef>
              <a:buNone/>
              <a:defRPr sz="1200" b="0" i="0" u="none" strike="noStrike" cap="none">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sz="4000"/>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6" name="Google Shape;206;p31"/>
          <p:cNvSpPr txBox="1">
            <a:spLocks noGrp="1"/>
          </p:cNvSpPr>
          <p:nvPr>
            <p:ph type="body" idx="1"/>
          </p:nvPr>
        </p:nvSpPr>
        <p:spPr>
          <a:xfrm>
            <a:off x="609600" y="2362203"/>
            <a:ext cx="10972800" cy="3763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609600" y="1524003"/>
            <a:ext cx="10972800" cy="761999"/>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2000"/>
              <a:buNone/>
              <a:defRPr sz="2000"/>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p3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lstStyle>
            <a:lvl1pPr lvl="0" algn="l">
              <a:lnSpc>
                <a:spcPct val="50000"/>
              </a:lnSpc>
              <a:spcBef>
                <a:spcPts val="0"/>
              </a:spcBef>
              <a:spcAft>
                <a:spcPts val="0"/>
              </a:spcAft>
              <a:buSzPts val="1400"/>
              <a:buNone/>
              <a:defRPr sz="2000" b="1"/>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3" name="Google Shape;213;p33"/>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o"/>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4" name="Google Shape;214;p33"/>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5" name="Google Shape;215;p3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lnSpc>
                <a:spcPct val="50000"/>
              </a:lnSpc>
              <a:spcBef>
                <a:spcPts val="0"/>
              </a:spcBef>
              <a:spcAft>
                <a:spcPts val="0"/>
              </a:spcAft>
              <a:buSzPts val="1400"/>
              <a:buNone/>
              <a:defRPr sz="2000" b="1"/>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8" name="Google Shape;218;p3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EA5E2F"/>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EA5E2F"/>
              </a:buClr>
              <a:buSzPts val="2800"/>
              <a:buFont typeface="Courier New"/>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EA5E2F"/>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EA5E2F"/>
              </a:buClr>
              <a:buSzPts val="2000"/>
              <a:buFont typeface="Arial"/>
              <a:buNone/>
              <a:defRPr sz="2000" b="0" i="0" u="none" strike="noStrike" cap="none">
                <a:solidFill>
                  <a:srgbClr val="EA5E2F"/>
                </a:solidFill>
                <a:latin typeface="Arial"/>
                <a:ea typeface="Arial"/>
                <a:cs typeface="Arial"/>
                <a:sym typeface="Arial"/>
              </a:defRPr>
            </a:lvl4pPr>
            <a:lvl5pPr marR="0" lvl="4" algn="l" rtl="0">
              <a:spcBef>
                <a:spcPts val="400"/>
              </a:spcBef>
              <a:spcAft>
                <a:spcPts val="0"/>
              </a:spcAft>
              <a:buClr>
                <a:srgbClr val="EA5E2F"/>
              </a:buClr>
              <a:buSzPts val="2000"/>
              <a:buFont typeface="Arial"/>
              <a:buNone/>
              <a:defRPr sz="2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9" name="Google Shape;219;p3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20" name="Google Shape;220;p3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3" name="Google Shape;223;p35"/>
          <p:cNvSpPr txBox="1">
            <a:spLocks noGrp="1"/>
          </p:cNvSpPr>
          <p:nvPr>
            <p:ph type="body" idx="1"/>
          </p:nvPr>
        </p:nvSpPr>
        <p:spPr>
          <a:xfrm rot="5400000">
            <a:off x="3695700" y="-1790700"/>
            <a:ext cx="4800600"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3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rot="5400000">
            <a:off x="7285037" y="1828804"/>
            <a:ext cx="5851525" cy="2743200"/>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7" name="Google Shape;227;p36"/>
          <p:cNvSpPr txBox="1">
            <a:spLocks noGrp="1"/>
          </p:cNvSpPr>
          <p:nvPr>
            <p:ph type="body" idx="1"/>
          </p:nvPr>
        </p:nvSpPr>
        <p:spPr>
          <a:xfrm rot="5400000">
            <a:off x="1697037" y="-812797"/>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8" name="Google Shape;228;p3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Column_picture_text">
  <p:cSld name="3Column_picture_text">
    <p:spTree>
      <p:nvGrpSpPr>
        <p:cNvPr id="1" name="Shape 36"/>
        <p:cNvGrpSpPr/>
        <p:nvPr/>
      </p:nvGrpSpPr>
      <p:grpSpPr>
        <a:xfrm>
          <a:off x="0" y="0"/>
          <a:ext cx="0" cy="0"/>
          <a:chOff x="0" y="0"/>
          <a:chExt cx="0" cy="0"/>
        </a:xfrm>
      </p:grpSpPr>
      <p:cxnSp>
        <p:nvCxnSpPr>
          <p:cNvPr id="37" name="Google Shape;37;p5"/>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38" name="Google Shape;38;p5"/>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5"/>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5"/>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5"/>
          <p:cNvSpPr/>
          <p:nvPr/>
        </p:nvSpPr>
        <p:spPr>
          <a:xfrm>
            <a:off x="609600" y="995363"/>
            <a:ext cx="35560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4470400" y="990600"/>
            <a:ext cx="35560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5"/>
          <p:cNvSpPr/>
          <p:nvPr/>
        </p:nvSpPr>
        <p:spPr>
          <a:xfrm>
            <a:off x="8331200" y="995363"/>
            <a:ext cx="3556000" cy="1676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5"/>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5"/>
          <p:cNvSpPr>
            <a:spLocks noGrp="1"/>
          </p:cNvSpPr>
          <p:nvPr>
            <p:ph type="pic" idx="2"/>
          </p:nvPr>
        </p:nvSpPr>
        <p:spPr>
          <a:xfrm>
            <a:off x="812800" y="1148081"/>
            <a:ext cx="31496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
          <p:cNvSpPr>
            <a:spLocks noGrp="1"/>
          </p:cNvSpPr>
          <p:nvPr>
            <p:ph type="pic" idx="3"/>
          </p:nvPr>
        </p:nvSpPr>
        <p:spPr>
          <a:xfrm>
            <a:off x="4673600" y="1143000"/>
            <a:ext cx="31496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5"/>
          <p:cNvSpPr>
            <a:spLocks noGrp="1"/>
          </p:cNvSpPr>
          <p:nvPr>
            <p:ph type="pic" idx="4"/>
          </p:nvPr>
        </p:nvSpPr>
        <p:spPr>
          <a:xfrm>
            <a:off x="8534400" y="1148080"/>
            <a:ext cx="3149600" cy="13716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5"/>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5"/>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lstStyle>
            <a:lvl1pPr marL="457200" lvl="0" indent="-330200" algn="l">
              <a:spcBef>
                <a:spcPts val="320"/>
              </a:spcBef>
              <a:spcAft>
                <a:spcPts val="0"/>
              </a:spcAft>
              <a:buSzPts val="1600"/>
              <a:buChar char="•"/>
              <a:defRPr sz="1600"/>
            </a:lvl1pPr>
            <a:lvl2pPr marL="914400" lvl="1" indent="-317500" algn="l">
              <a:spcBef>
                <a:spcPts val="280"/>
              </a:spcBef>
              <a:spcAft>
                <a:spcPts val="0"/>
              </a:spcAft>
              <a:buSzPts val="1400"/>
              <a:buChar char="o"/>
              <a:defRPr sz="1400"/>
            </a:lvl2pPr>
            <a:lvl3pPr marL="1371600" lvl="2" indent="-304800" algn="l">
              <a:spcBef>
                <a:spcPts val="240"/>
              </a:spcBef>
              <a:spcAft>
                <a:spcPts val="0"/>
              </a:spcAft>
              <a:buSzPts val="1200"/>
              <a:buChar char="▪"/>
              <a:defRPr sz="1200">
                <a:solidFill>
                  <a:srgbClr val="EA5E2F"/>
                </a:solidFill>
              </a:defRPr>
            </a:lvl3pPr>
            <a:lvl4pPr marL="1828800" lvl="3" indent="-292100" algn="l">
              <a:spcBef>
                <a:spcPts val="200"/>
              </a:spcBef>
              <a:spcAft>
                <a:spcPts val="0"/>
              </a:spcAft>
              <a:buSzPts val="1000"/>
              <a:buChar char="–"/>
              <a:defRPr sz="1000"/>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4EC1B4"/>
                </a:solidFill>
                <a:latin typeface="Helvetica Neue"/>
                <a:ea typeface="Helvetica Neue"/>
                <a:cs typeface="Helvetica Neue"/>
                <a:sym typeface="Helvetica Neue"/>
              </a:defRPr>
            </a:lvl1pPr>
            <a:lvl2pPr marL="0" lvl="1" indent="0" algn="r">
              <a:spcBef>
                <a:spcPts val="0"/>
              </a:spcBef>
              <a:buNone/>
              <a:defRPr sz="1200" b="0" i="0" u="none" strike="noStrike" cap="none">
                <a:solidFill>
                  <a:srgbClr val="4EC1B4"/>
                </a:solidFill>
                <a:latin typeface="Helvetica Neue"/>
                <a:ea typeface="Helvetica Neue"/>
                <a:cs typeface="Helvetica Neue"/>
                <a:sym typeface="Helvetica Neue"/>
              </a:defRPr>
            </a:lvl2pPr>
            <a:lvl3pPr marL="0" lvl="2" indent="0" algn="r">
              <a:spcBef>
                <a:spcPts val="0"/>
              </a:spcBef>
              <a:buNone/>
              <a:defRPr sz="1200" b="0" i="0" u="none" strike="noStrike" cap="none">
                <a:solidFill>
                  <a:srgbClr val="4EC1B4"/>
                </a:solidFill>
                <a:latin typeface="Helvetica Neue"/>
                <a:ea typeface="Helvetica Neue"/>
                <a:cs typeface="Helvetica Neue"/>
                <a:sym typeface="Helvetica Neue"/>
              </a:defRPr>
            </a:lvl3pPr>
            <a:lvl4pPr marL="0" lvl="3" indent="0" algn="r">
              <a:spcBef>
                <a:spcPts val="0"/>
              </a:spcBef>
              <a:buNone/>
              <a:defRPr sz="1200" b="0" i="0" u="none" strike="noStrike" cap="none">
                <a:solidFill>
                  <a:srgbClr val="4EC1B4"/>
                </a:solidFill>
                <a:latin typeface="Helvetica Neue"/>
                <a:ea typeface="Helvetica Neue"/>
                <a:cs typeface="Helvetica Neue"/>
                <a:sym typeface="Helvetica Neue"/>
              </a:defRPr>
            </a:lvl4pPr>
            <a:lvl5pPr marL="0" lvl="4" indent="0" algn="r">
              <a:spcBef>
                <a:spcPts val="0"/>
              </a:spcBef>
              <a:buNone/>
              <a:defRPr sz="1200" b="0" i="0" u="none" strike="noStrike" cap="none">
                <a:solidFill>
                  <a:srgbClr val="4EC1B4"/>
                </a:solidFill>
                <a:latin typeface="Helvetica Neue"/>
                <a:ea typeface="Helvetica Neue"/>
                <a:cs typeface="Helvetica Neue"/>
                <a:sym typeface="Helvetica Neue"/>
              </a:defRPr>
            </a:lvl5pPr>
            <a:lvl6pPr marL="0" lvl="5" indent="0" algn="r">
              <a:spcBef>
                <a:spcPts val="0"/>
              </a:spcBef>
              <a:buNone/>
              <a:defRPr sz="1200" b="0" i="0" u="none" strike="noStrike" cap="none">
                <a:solidFill>
                  <a:srgbClr val="4EC1B4"/>
                </a:solidFill>
                <a:latin typeface="Helvetica Neue"/>
                <a:ea typeface="Helvetica Neue"/>
                <a:cs typeface="Helvetica Neue"/>
                <a:sym typeface="Helvetica Neue"/>
              </a:defRPr>
            </a:lvl6pPr>
            <a:lvl7pPr marL="0" lvl="6" indent="0" algn="r">
              <a:spcBef>
                <a:spcPts val="0"/>
              </a:spcBef>
              <a:buNone/>
              <a:defRPr sz="1200" b="0" i="0" u="none" strike="noStrike" cap="none">
                <a:solidFill>
                  <a:srgbClr val="4EC1B4"/>
                </a:solidFill>
                <a:latin typeface="Helvetica Neue"/>
                <a:ea typeface="Helvetica Neue"/>
                <a:cs typeface="Helvetica Neue"/>
                <a:sym typeface="Helvetica Neue"/>
              </a:defRPr>
            </a:lvl7pPr>
            <a:lvl8pPr marL="0" lvl="7" indent="0" algn="r">
              <a:spcBef>
                <a:spcPts val="0"/>
              </a:spcBef>
              <a:buNone/>
              <a:defRPr sz="1200" b="0" i="0" u="none" strike="noStrike" cap="none">
                <a:solidFill>
                  <a:srgbClr val="4EC1B4"/>
                </a:solidFill>
                <a:latin typeface="Helvetica Neue"/>
                <a:ea typeface="Helvetica Neue"/>
                <a:cs typeface="Helvetica Neue"/>
                <a:sym typeface="Helvetica Neue"/>
              </a:defRPr>
            </a:lvl8pPr>
            <a:lvl9pPr marL="0" lvl="8" indent="0" algn="r">
              <a:spcBef>
                <a:spcPts val="0"/>
              </a:spcBef>
              <a:buNone/>
              <a:defRPr sz="1200" b="0" i="0" u="none" strike="noStrike" cap="none">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_2_picture">
  <p:cSld name="Content_2_picture">
    <p:spTree>
      <p:nvGrpSpPr>
        <p:cNvPr id="1" name="Shape 52"/>
        <p:cNvGrpSpPr/>
        <p:nvPr/>
      </p:nvGrpSpPr>
      <p:grpSpPr>
        <a:xfrm>
          <a:off x="0" y="0"/>
          <a:ext cx="0" cy="0"/>
          <a:chOff x="0" y="0"/>
          <a:chExt cx="0" cy="0"/>
        </a:xfrm>
      </p:grpSpPr>
      <p:cxnSp>
        <p:nvCxnSpPr>
          <p:cNvPr id="53" name="Google Shape;53;p6"/>
          <p:cNvCxnSpPr/>
          <p:nvPr/>
        </p:nvCxnSpPr>
        <p:spPr>
          <a:xfrm>
            <a:off x="508000" y="381000"/>
            <a:ext cx="0" cy="5715000"/>
          </a:xfrm>
          <a:prstGeom prst="straightConnector1">
            <a:avLst/>
          </a:prstGeom>
          <a:noFill/>
          <a:ln w="9525" cap="flat" cmpd="sng">
            <a:solidFill>
              <a:srgbClr val="EA5E2F"/>
            </a:solidFill>
            <a:prstDash val="solid"/>
            <a:round/>
            <a:headEnd type="none" w="sm" len="sm"/>
            <a:tailEnd type="none" w="sm" len="sm"/>
          </a:ln>
        </p:spPr>
      </p:cxnSp>
      <p:sp>
        <p:nvSpPr>
          <p:cNvPr id="54" name="Google Shape;54;p6"/>
          <p:cNvSpPr/>
          <p:nvPr/>
        </p:nvSpPr>
        <p:spPr>
          <a:xfrm>
            <a:off x="406400" y="152400"/>
            <a:ext cx="609600" cy="457200"/>
          </a:xfrm>
          <a:prstGeom prst="ellipse">
            <a:avLst/>
          </a:prstGeom>
          <a:solidFill>
            <a:schemeClr val="lt1"/>
          </a:solidFill>
          <a:ln w="9525" cap="flat" cmpd="sng">
            <a:solidFill>
              <a:srgbClr val="EA5E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6"/>
          <p:cNvSpPr/>
          <p:nvPr/>
        </p:nvSpPr>
        <p:spPr>
          <a:xfrm>
            <a:off x="609600" y="228600"/>
            <a:ext cx="20320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6"/>
          <p:cNvSpPr/>
          <p:nvPr/>
        </p:nvSpPr>
        <p:spPr>
          <a:xfrm>
            <a:off x="0" y="6324600"/>
            <a:ext cx="12192000" cy="5334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6"/>
          <p:cNvSpPr/>
          <p:nvPr/>
        </p:nvSpPr>
        <p:spPr>
          <a:xfrm>
            <a:off x="7315200" y="1295400"/>
            <a:ext cx="4470400" cy="21336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6"/>
          <p:cNvSpPr/>
          <p:nvPr/>
        </p:nvSpPr>
        <p:spPr>
          <a:xfrm>
            <a:off x="7315200" y="3581400"/>
            <a:ext cx="4470400" cy="21336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lvl="0" algn="l">
              <a:lnSpc>
                <a:spcPct val="50000"/>
              </a:lnSpc>
              <a:spcBef>
                <a:spcPts val="0"/>
              </a:spcBef>
              <a:spcAft>
                <a:spcPts val="0"/>
              </a:spcAft>
              <a:buSzPts val="1400"/>
              <a:buNone/>
              <a:defRPr/>
            </a:lvl1pPr>
            <a:lvl2pPr lvl="1" algn="l">
              <a:lnSpc>
                <a:spcPct val="50000"/>
              </a:lnSpc>
              <a:spcBef>
                <a:spcPts val="0"/>
              </a:spcBef>
              <a:spcAft>
                <a:spcPts val="0"/>
              </a:spcAft>
              <a:buSzPts val="1400"/>
              <a:buNone/>
              <a:defRPr/>
            </a:lvl2pPr>
            <a:lvl3pPr lvl="2" algn="l">
              <a:lnSpc>
                <a:spcPct val="50000"/>
              </a:lnSpc>
              <a:spcBef>
                <a:spcPts val="0"/>
              </a:spcBef>
              <a:spcAft>
                <a:spcPts val="0"/>
              </a:spcAft>
              <a:buSzPts val="1400"/>
              <a:buNone/>
              <a:defRPr/>
            </a:lvl3pPr>
            <a:lvl4pPr lvl="3" algn="l">
              <a:lnSpc>
                <a:spcPct val="50000"/>
              </a:lnSpc>
              <a:spcBef>
                <a:spcPts val="0"/>
              </a:spcBef>
              <a:spcAft>
                <a:spcPts val="0"/>
              </a:spcAft>
              <a:buSzPts val="1400"/>
              <a:buNone/>
              <a:defRPr/>
            </a:lvl4pPr>
            <a:lvl5pPr lvl="4" algn="l">
              <a:lnSpc>
                <a:spcPct val="50000"/>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6"/>
          <p:cNvSpPr>
            <a:spLocks noGrp="1"/>
          </p:cNvSpPr>
          <p:nvPr>
            <p:ph type="pic" idx="2"/>
          </p:nvPr>
        </p:nvSpPr>
        <p:spPr>
          <a:xfrm>
            <a:off x="7518400" y="1447800"/>
            <a:ext cx="4064000" cy="18288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6"/>
          <p:cNvSpPr>
            <a:spLocks noGrp="1"/>
          </p:cNvSpPr>
          <p:nvPr>
            <p:ph type="pic" idx="3"/>
          </p:nvPr>
        </p:nvSpPr>
        <p:spPr>
          <a:xfrm>
            <a:off x="7518400" y="3733800"/>
            <a:ext cx="4064000" cy="18288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R="0" lvl="1"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R="0" lvl="2"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R="0" lvl="3"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R="0" lvl="4"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EC1B4"/>
                </a:solidFill>
                <a:latin typeface="Helvetica Neue"/>
                <a:ea typeface="Helvetica Neue"/>
                <a:cs typeface="Helvetica Neue"/>
                <a:sym typeface="Helvetica Neue"/>
              </a:defRPr>
            </a:lvl1pPr>
            <a:lvl2pPr marL="0" lvl="1" indent="0" algn="r">
              <a:spcBef>
                <a:spcPts val="0"/>
              </a:spcBef>
              <a:buNone/>
              <a:defRPr sz="1200">
                <a:solidFill>
                  <a:srgbClr val="4EC1B4"/>
                </a:solidFill>
                <a:latin typeface="Helvetica Neue"/>
                <a:ea typeface="Helvetica Neue"/>
                <a:cs typeface="Helvetica Neue"/>
                <a:sym typeface="Helvetica Neue"/>
              </a:defRPr>
            </a:lvl2pPr>
            <a:lvl3pPr marL="0" lvl="2" indent="0" algn="r">
              <a:spcBef>
                <a:spcPts val="0"/>
              </a:spcBef>
              <a:buNone/>
              <a:defRPr sz="1200">
                <a:solidFill>
                  <a:srgbClr val="4EC1B4"/>
                </a:solidFill>
                <a:latin typeface="Helvetica Neue"/>
                <a:ea typeface="Helvetica Neue"/>
                <a:cs typeface="Helvetica Neue"/>
                <a:sym typeface="Helvetica Neue"/>
              </a:defRPr>
            </a:lvl3pPr>
            <a:lvl4pPr marL="0" lvl="3" indent="0" algn="r">
              <a:spcBef>
                <a:spcPts val="0"/>
              </a:spcBef>
              <a:buNone/>
              <a:defRPr sz="1200">
                <a:solidFill>
                  <a:srgbClr val="4EC1B4"/>
                </a:solidFill>
                <a:latin typeface="Helvetica Neue"/>
                <a:ea typeface="Helvetica Neue"/>
                <a:cs typeface="Helvetica Neue"/>
                <a:sym typeface="Helvetica Neue"/>
              </a:defRPr>
            </a:lvl4pPr>
            <a:lvl5pPr marL="0" lvl="4" indent="0" algn="r">
              <a:spcBef>
                <a:spcPts val="0"/>
              </a:spcBef>
              <a:buNone/>
              <a:defRPr sz="1200">
                <a:solidFill>
                  <a:srgbClr val="4EC1B4"/>
                </a:solidFill>
                <a:latin typeface="Helvetica Neue"/>
                <a:ea typeface="Helvetica Neue"/>
                <a:cs typeface="Helvetica Neue"/>
                <a:sym typeface="Helvetica Neue"/>
              </a:defRPr>
            </a:lvl5pPr>
            <a:lvl6pPr marL="0" lvl="5" indent="0" algn="r">
              <a:spcBef>
                <a:spcPts val="0"/>
              </a:spcBef>
              <a:buNone/>
              <a:defRPr sz="1200">
                <a:solidFill>
                  <a:srgbClr val="4EC1B4"/>
                </a:solidFill>
                <a:latin typeface="Helvetica Neue"/>
                <a:ea typeface="Helvetica Neue"/>
                <a:cs typeface="Helvetica Neue"/>
                <a:sym typeface="Helvetica Neue"/>
              </a:defRPr>
            </a:lvl6pPr>
            <a:lvl7pPr marL="0" lvl="6" indent="0" algn="r">
              <a:spcBef>
                <a:spcPts val="0"/>
              </a:spcBef>
              <a:buNone/>
              <a:defRPr sz="1200">
                <a:solidFill>
                  <a:srgbClr val="4EC1B4"/>
                </a:solidFill>
                <a:latin typeface="Helvetica Neue"/>
                <a:ea typeface="Helvetica Neue"/>
                <a:cs typeface="Helvetica Neue"/>
                <a:sym typeface="Helvetica Neue"/>
              </a:defRPr>
            </a:lvl7pPr>
            <a:lvl8pPr marL="0" lvl="7" indent="0" algn="r">
              <a:spcBef>
                <a:spcPts val="0"/>
              </a:spcBef>
              <a:buNone/>
              <a:defRPr sz="1200">
                <a:solidFill>
                  <a:srgbClr val="4EC1B4"/>
                </a:solidFill>
                <a:latin typeface="Helvetica Neue"/>
                <a:ea typeface="Helvetica Neue"/>
                <a:cs typeface="Helvetica Neue"/>
                <a:sym typeface="Helvetica Neue"/>
              </a:defRPr>
            </a:lvl8pPr>
            <a:lvl9pPr marL="0" lvl="8" indent="0" algn="r">
              <a:spcBef>
                <a:spcPts val="0"/>
              </a:spcBef>
              <a:buNone/>
              <a:defRPr sz="1200">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
        <p:cNvGrpSpPr/>
        <p:nvPr/>
      </p:nvGrpSpPr>
      <p:grpSpPr>
        <a:xfrm>
          <a:off x="0" y="0"/>
          <a:ext cx="0" cy="0"/>
          <a:chOff x="0" y="0"/>
          <a:chExt cx="0" cy="0"/>
        </a:xfrm>
      </p:grpSpPr>
      <p:sp>
        <p:nvSpPr>
          <p:cNvPr id="65" name="Google Shape;65;p7"/>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 name="Google Shape;66;p7" descr="WelcomeIndustry_GettyImages-470224758.jpg"/>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67" name="Google Shape;67;p7"/>
          <p:cNvPicPr preferRelativeResize="0"/>
          <p:nvPr/>
        </p:nvPicPr>
        <p:blipFill rotWithShape="1">
          <a:blip r:embed="rId3">
            <a:alphaModFix/>
          </a:blip>
          <a:srcRect/>
          <a:stretch/>
        </p:blipFill>
        <p:spPr>
          <a:xfrm>
            <a:off x="2717800" y="304800"/>
            <a:ext cx="6553200" cy="1549400"/>
          </a:xfrm>
          <a:prstGeom prst="rect">
            <a:avLst/>
          </a:prstGeom>
          <a:noFill/>
          <a:ln>
            <a:noFill/>
          </a:ln>
        </p:spPr>
      </p:pic>
      <p:sp>
        <p:nvSpPr>
          <p:cNvPr id="68" name="Google Shape;68;p7"/>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9"/>
        <p:cNvGrpSpPr/>
        <p:nvPr/>
      </p:nvGrpSpPr>
      <p:grpSpPr>
        <a:xfrm>
          <a:off x="0" y="0"/>
          <a:ext cx="0" cy="0"/>
          <a:chOff x="0" y="0"/>
          <a:chExt cx="0" cy="0"/>
        </a:xfrm>
      </p:grpSpPr>
      <p:sp>
        <p:nvSpPr>
          <p:cNvPr id="70" name="Google Shape;70;p8"/>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 name="Google Shape;71;p8"/>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72" name="Google Shape;72;p8"/>
          <p:cNvPicPr preferRelativeResize="0"/>
          <p:nvPr/>
        </p:nvPicPr>
        <p:blipFill rotWithShape="1">
          <a:blip r:embed="rId3">
            <a:alphaModFix/>
          </a:blip>
          <a:srcRect/>
          <a:stretch/>
        </p:blipFill>
        <p:spPr>
          <a:xfrm>
            <a:off x="3454400" y="304800"/>
            <a:ext cx="5486400" cy="1549400"/>
          </a:xfrm>
          <a:prstGeom prst="rect">
            <a:avLst/>
          </a:prstGeom>
          <a:noFill/>
          <a:ln>
            <a:noFill/>
          </a:ln>
        </p:spPr>
      </p:pic>
      <p:sp>
        <p:nvSpPr>
          <p:cNvPr id="73" name="Google Shape;73;p8"/>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4"/>
        <p:cNvGrpSpPr/>
        <p:nvPr/>
      </p:nvGrpSpPr>
      <p:grpSpPr>
        <a:xfrm>
          <a:off x="0" y="0"/>
          <a:ext cx="0" cy="0"/>
          <a:chOff x="0" y="0"/>
          <a:chExt cx="0" cy="0"/>
        </a:xfrm>
      </p:grpSpPr>
      <p:pic>
        <p:nvPicPr>
          <p:cNvPr id="75" name="Google Shape;75;p9"/>
          <p:cNvPicPr preferRelativeResize="0"/>
          <p:nvPr/>
        </p:nvPicPr>
        <p:blipFill rotWithShape="1">
          <a:blip r:embed="rId2">
            <a:alphaModFix/>
          </a:blip>
          <a:srcRect/>
          <a:stretch/>
        </p:blipFill>
        <p:spPr>
          <a:xfrm>
            <a:off x="2641600" y="304800"/>
            <a:ext cx="6908800" cy="1549400"/>
          </a:xfrm>
          <a:prstGeom prst="rect">
            <a:avLst/>
          </a:prstGeom>
          <a:noFill/>
          <a:ln>
            <a:noFill/>
          </a:ln>
        </p:spPr>
      </p:pic>
      <p:sp>
        <p:nvSpPr>
          <p:cNvPr id="76" name="Google Shape;76;p9"/>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7" name="Google Shape;77;p9"/>
          <p:cNvPicPr preferRelativeResize="0"/>
          <p:nvPr/>
        </p:nvPicPr>
        <p:blipFill rotWithShape="1">
          <a:blip r:embed="rId3">
            <a:alphaModFix/>
          </a:blip>
          <a:srcRect/>
          <a:stretch/>
        </p:blipFill>
        <p:spPr>
          <a:xfrm>
            <a:off x="2133600" y="2133600"/>
            <a:ext cx="7823200" cy="3886200"/>
          </a:xfrm>
          <a:prstGeom prst="rect">
            <a:avLst/>
          </a:prstGeom>
          <a:noFill/>
          <a:ln w="19050" cap="flat" cmpd="sng">
            <a:solidFill>
              <a:schemeClr val="lt1"/>
            </a:solidFill>
            <a:prstDash val="solid"/>
            <a:miter lim="800000"/>
            <a:headEnd type="none" w="sm" len="sm"/>
            <a:tailEnd type="none" w="sm" len="sm"/>
          </a:ln>
        </p:spPr>
      </p:pic>
      <p:sp>
        <p:nvSpPr>
          <p:cNvPr id="78" name="Google Shape;78;p9"/>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sp>
        <p:nvSpPr>
          <p:cNvPr id="80" name="Google Shape;80;p10"/>
          <p:cNvSpPr/>
          <p:nvPr/>
        </p:nvSpPr>
        <p:spPr>
          <a:xfrm>
            <a:off x="0" y="1905000"/>
            <a:ext cx="12192000" cy="4953000"/>
          </a:xfrm>
          <a:prstGeom prst="rect">
            <a:avLst/>
          </a:prstGeom>
          <a:solidFill>
            <a:srgbClr val="E6E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 name="Google Shape;81;p10"/>
          <p:cNvPicPr preferRelativeResize="0"/>
          <p:nvPr/>
        </p:nvPicPr>
        <p:blipFill rotWithShape="1">
          <a:blip r:embed="rId2">
            <a:alphaModFix/>
          </a:blip>
          <a:srcRect/>
          <a:stretch/>
        </p:blipFill>
        <p:spPr>
          <a:xfrm>
            <a:off x="2133600" y="2108200"/>
            <a:ext cx="7823200" cy="3911600"/>
          </a:xfrm>
          <a:prstGeom prst="rect">
            <a:avLst/>
          </a:prstGeom>
          <a:noFill/>
          <a:ln w="19050" cap="flat" cmpd="sng">
            <a:solidFill>
              <a:schemeClr val="lt1"/>
            </a:solidFill>
            <a:prstDash val="solid"/>
            <a:miter lim="800000"/>
            <a:headEnd type="none" w="sm" len="sm"/>
            <a:tailEnd type="none" w="sm" len="sm"/>
          </a:ln>
        </p:spPr>
      </p:pic>
      <p:pic>
        <p:nvPicPr>
          <p:cNvPr id="82" name="Google Shape;82;p10"/>
          <p:cNvPicPr preferRelativeResize="0"/>
          <p:nvPr/>
        </p:nvPicPr>
        <p:blipFill rotWithShape="1">
          <a:blip r:embed="rId3">
            <a:alphaModFix/>
          </a:blip>
          <a:srcRect/>
          <a:stretch/>
        </p:blipFill>
        <p:spPr>
          <a:xfrm>
            <a:off x="3208868" y="304800"/>
            <a:ext cx="5774267" cy="1549400"/>
          </a:xfrm>
          <a:prstGeom prst="rect">
            <a:avLst/>
          </a:prstGeom>
          <a:noFill/>
          <a:ln>
            <a:noFill/>
          </a:ln>
        </p:spPr>
      </p:pic>
      <p:sp>
        <p:nvSpPr>
          <p:cNvPr id="83" name="Google Shape;83;p10"/>
          <p:cNvSpPr txBox="1"/>
          <p:nvPr/>
        </p:nvSpPr>
        <p:spPr>
          <a:xfrm>
            <a:off x="0" y="6356351"/>
            <a:ext cx="12192000" cy="184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
                <a:solidFill>
                  <a:schemeClr val="lt1"/>
                </a:solidFill>
                <a:latin typeface="Arial"/>
                <a:ea typeface="Arial"/>
                <a:cs typeface="Arial"/>
                <a:sym typeface="Arial"/>
              </a:rPr>
              <a:t>© Copyright 2017 by the National Restaurant Association Educational Foundation (NRAEF). All rights reserved.</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lstStyle>
            <a:lvl1pPr marR="0" lvl="0"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1pPr>
            <a:lvl2pPr marR="0" lvl="1"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2pPr>
            <a:lvl3pPr marR="0" lvl="2"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3pPr>
            <a:lvl4pPr marR="0" lvl="3"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4pPr>
            <a:lvl5pPr marR="0" lvl="4" algn="l" rtl="0">
              <a:lnSpc>
                <a:spcPct val="50000"/>
              </a:lnSpc>
              <a:spcBef>
                <a:spcPts val="0"/>
              </a:spcBef>
              <a:spcAft>
                <a:spcPts val="0"/>
              </a:spcAft>
              <a:buSzPts val="1400"/>
              <a:buNone/>
              <a:defRPr sz="1600" b="0" i="0" u="none" strike="noStrike" cap="none">
                <a:solidFill>
                  <a:srgbClr val="EA5E2F"/>
                </a:solidFill>
                <a:latin typeface="Helvetica Neue"/>
                <a:ea typeface="Helvetica Neue"/>
                <a:cs typeface="Helvetica Neue"/>
                <a:sym typeface="Helvetica Neue"/>
              </a:defRPr>
            </a:lvl5pPr>
            <a:lvl6pPr marR="0" lvl="5" algn="ctr" rtl="0">
              <a:spcBef>
                <a:spcPts val="0"/>
              </a:spcBef>
              <a:spcAft>
                <a:spcPts val="0"/>
              </a:spcAft>
              <a:buSzPts val="1400"/>
              <a:buNone/>
              <a:defRPr sz="4000" b="1" i="0" u="none" strike="noStrike" cap="none">
                <a:solidFill>
                  <a:srgbClr val="FF6600"/>
                </a:solidFill>
                <a:latin typeface="Arial"/>
                <a:ea typeface="Arial"/>
                <a:cs typeface="Arial"/>
                <a:sym typeface="Arial"/>
              </a:defRPr>
            </a:lvl6pPr>
            <a:lvl7pPr marR="0" lvl="6" algn="ctr" rtl="0">
              <a:spcBef>
                <a:spcPts val="0"/>
              </a:spcBef>
              <a:spcAft>
                <a:spcPts val="0"/>
              </a:spcAft>
              <a:buSzPts val="1400"/>
              <a:buNone/>
              <a:defRPr sz="4000" b="1" i="0" u="none" strike="noStrike" cap="none">
                <a:solidFill>
                  <a:srgbClr val="FF6600"/>
                </a:solidFill>
                <a:latin typeface="Arial"/>
                <a:ea typeface="Arial"/>
                <a:cs typeface="Arial"/>
                <a:sym typeface="Arial"/>
              </a:defRPr>
            </a:lvl7pPr>
            <a:lvl8pPr marR="0" lvl="7" algn="ctr" rtl="0">
              <a:spcBef>
                <a:spcPts val="0"/>
              </a:spcBef>
              <a:spcAft>
                <a:spcPts val="0"/>
              </a:spcAft>
              <a:buSzPts val="1400"/>
              <a:buNone/>
              <a:defRPr sz="4000" b="1" i="0" u="none" strike="noStrike" cap="none">
                <a:solidFill>
                  <a:srgbClr val="FF6600"/>
                </a:solidFill>
                <a:latin typeface="Arial"/>
                <a:ea typeface="Arial"/>
                <a:cs typeface="Arial"/>
                <a:sym typeface="Arial"/>
              </a:defRPr>
            </a:lvl8pPr>
            <a:lvl9pPr marR="0" lvl="8" algn="ctr" rtl="0">
              <a:spcBef>
                <a:spcPts val="0"/>
              </a:spcBef>
              <a:spcAft>
                <a:spcPts val="0"/>
              </a:spcAft>
              <a:buSzPts val="1400"/>
              <a:buNone/>
              <a:defRPr sz="4000" b="1" i="0" u="none" strike="noStrike" cap="none">
                <a:solidFill>
                  <a:srgbClr val="FF66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rgbClr val="EA5E2F"/>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rgbClr val="EA5E2F"/>
              </a:buClr>
              <a:buSzPts val="1600"/>
              <a:buFont typeface="Courier New"/>
              <a:buChar char="o"/>
              <a:defRPr sz="16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rgbClr val="EA5E2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rgbClr val="EA5E2F"/>
              </a:buClr>
              <a:buSzPts val="1200"/>
              <a:buFont typeface="Arial"/>
              <a:buChar char="–"/>
              <a:defRPr sz="1200" b="0" i="0" u="none" strike="noStrike" cap="none">
                <a:solidFill>
                  <a:srgbClr val="EA5E2F"/>
                </a:solidFill>
                <a:latin typeface="Arial"/>
                <a:ea typeface="Arial"/>
                <a:cs typeface="Arial"/>
                <a:sym typeface="Arial"/>
              </a:defRPr>
            </a:lvl4pPr>
            <a:lvl5pPr marL="2286000" marR="0" lvl="4" indent="-292100" algn="l" rtl="0">
              <a:spcBef>
                <a:spcPts val="200"/>
              </a:spcBef>
              <a:spcAft>
                <a:spcPts val="0"/>
              </a:spcAft>
              <a:buClr>
                <a:srgbClr val="EA5E2F"/>
              </a:buClr>
              <a:buSzPts val="1000"/>
              <a:buFont typeface="Arial"/>
              <a:buChar char="»"/>
              <a:defRPr sz="1000" b="0" i="0" u="none" strike="noStrike" cap="none">
                <a:solidFill>
                  <a:srgbClr val="EA5E2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4EC1B4"/>
                </a:solidFill>
                <a:latin typeface="Helvetica Neue"/>
                <a:ea typeface="Helvetica Neue"/>
                <a:cs typeface="Helvetica Neue"/>
                <a:sym typeface="Helvetica Neue"/>
              </a:defRPr>
            </a:lvl1pPr>
            <a:lvl2pPr marL="0" marR="0" lvl="1" indent="0" algn="r" rtl="0">
              <a:spcBef>
                <a:spcPts val="0"/>
              </a:spcBef>
              <a:buNone/>
              <a:defRPr sz="1200" b="0" i="0" u="none" strike="noStrike" cap="none">
                <a:solidFill>
                  <a:srgbClr val="4EC1B4"/>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4EC1B4"/>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4EC1B4"/>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4EC1B4"/>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4EC1B4"/>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4EC1B4"/>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4EC1B4"/>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4EC1B4"/>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jpg"/></Relationships>
</file>

<file path=ppt/slides/_rels/slide1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5.jpg"/><Relationship Id="rId4" Type="http://schemas.openxmlformats.org/officeDocument/2006/relationships/image" Target="../media/image64.jp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6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74.jpg"/></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8.jpg"/></Relationships>
</file>

<file path=ppt/slides/_rels/slide3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84.jpg"/></Relationships>
</file>

<file path=ppt/slides/_rels/slide3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86.jpg"/></Relationships>
</file>

<file path=ppt/slides/_rels/slide3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92.jpg"/></Relationships>
</file>

<file path=ppt/slides/_rels/slide4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00.jpg"/></Relationships>
</file>

<file path=ppt/slides/_rels/slide66.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104.jpg"/><Relationship Id="rId4" Type="http://schemas.openxmlformats.org/officeDocument/2006/relationships/image" Target="../media/image103.png"/></Relationships>
</file>

<file path=ppt/slides/_rels/slide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107.jpg"/><Relationship Id="rId4" Type="http://schemas.openxmlformats.org/officeDocument/2006/relationships/image" Target="../media/image106.png"/></Relationships>
</file>

<file path=ppt/slides/_rels/slide71.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 GREENS</a:t>
            </a:r>
            <a:endParaRPr/>
          </a:p>
        </p:txBody>
      </p:sp>
      <p:sp>
        <p:nvSpPr>
          <p:cNvPr id="303" name="Google Shape;303;p46"/>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Pungent, distinctive, peppery flavor</a:t>
            </a:r>
            <a:endParaRPr/>
          </a:p>
        </p:txBody>
      </p:sp>
      <p:pic>
        <p:nvPicPr>
          <p:cNvPr id="304" name="Google Shape;304;p46"/>
          <p:cNvPicPr preferRelativeResize="0">
            <a:picLocks noGrp="1"/>
          </p:cNvPicPr>
          <p:nvPr>
            <p:ph type="pic" idx="3"/>
          </p:nvPr>
        </p:nvPicPr>
        <p:blipFill rotWithShape="1">
          <a:blip r:embed="rId3">
            <a:alphaModFix/>
          </a:blip>
          <a:srcRect/>
          <a:stretch/>
        </p:blipFill>
        <p:spPr>
          <a:xfrm>
            <a:off x="4673600" y="1143000"/>
            <a:ext cx="3149600" cy="1371600"/>
          </a:xfrm>
          <a:prstGeom prst="rect">
            <a:avLst/>
          </a:prstGeom>
          <a:noFill/>
          <a:ln w="12700" cap="flat" cmpd="sng">
            <a:solidFill>
              <a:schemeClr val="lt1"/>
            </a:solidFill>
            <a:prstDash val="solid"/>
            <a:round/>
            <a:headEnd type="none" w="sm" len="sm"/>
            <a:tailEnd type="none" w="sm" len="sm"/>
          </a:ln>
        </p:spPr>
      </p:pic>
      <p:pic>
        <p:nvPicPr>
          <p:cNvPr id="305" name="Google Shape;305;p46"/>
          <p:cNvPicPr preferRelativeResize="0">
            <a:picLocks noGrp="1"/>
          </p:cNvPicPr>
          <p:nvPr>
            <p:ph type="pic" idx="4"/>
          </p:nvPr>
        </p:nvPicPr>
        <p:blipFill rotWithShape="1">
          <a:blip r:embed="rId4">
            <a:alphaModFix/>
          </a:blip>
          <a:srcRect l="-59568" t="-1743" r="-57304"/>
          <a:stretch/>
        </p:blipFill>
        <p:spPr>
          <a:xfrm>
            <a:off x="8534400" y="1148080"/>
            <a:ext cx="31496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306" name="Google Shape;306;p46"/>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Witloof, witlof, French endive</a:t>
            </a:r>
            <a:endParaRPr/>
          </a:p>
          <a:p>
            <a:pPr marL="285744" lvl="0" indent="-285744" algn="l" rtl="0">
              <a:spcBef>
                <a:spcPts val="320"/>
              </a:spcBef>
              <a:spcAft>
                <a:spcPts val="0"/>
              </a:spcAft>
              <a:buSzPts val="1600"/>
              <a:buChar char="•"/>
            </a:pPr>
            <a:r>
              <a:rPr lang="en-US"/>
              <a:t>Related to endive</a:t>
            </a:r>
            <a:endParaRPr/>
          </a:p>
          <a:p>
            <a:pPr marL="285744" lvl="0" indent="-285744" algn="l" rtl="0">
              <a:spcBef>
                <a:spcPts val="320"/>
              </a:spcBef>
              <a:spcAft>
                <a:spcPts val="0"/>
              </a:spcAft>
              <a:buSzPts val="1600"/>
              <a:buChar char="•"/>
            </a:pPr>
            <a:r>
              <a:rPr lang="en-US"/>
              <a:t>Bitter, but pleasant flavor</a:t>
            </a:r>
            <a:endParaRPr/>
          </a:p>
          <a:p>
            <a:pPr marL="285744" lvl="0" indent="-285744" algn="l" rtl="0">
              <a:spcBef>
                <a:spcPts val="320"/>
              </a:spcBef>
              <a:spcAft>
                <a:spcPts val="0"/>
              </a:spcAft>
              <a:buSzPts val="1600"/>
              <a:buChar char="•"/>
            </a:pPr>
            <a:r>
              <a:rPr lang="en-US"/>
              <a:t>Used alone or mixed with other greens</a:t>
            </a:r>
            <a:endParaRPr/>
          </a:p>
          <a:p>
            <a:pPr marL="285744" lvl="0" indent="-285744" algn="l" rtl="0">
              <a:spcBef>
                <a:spcPts val="320"/>
              </a:spcBef>
              <a:spcAft>
                <a:spcPts val="0"/>
              </a:spcAft>
              <a:buSzPts val="1600"/>
              <a:buChar char="•"/>
            </a:pPr>
            <a:r>
              <a:rPr lang="en-US"/>
              <a:t>Steamed, simmered, or grilled</a:t>
            </a:r>
            <a:endParaRPr/>
          </a:p>
          <a:p>
            <a:pPr marL="0" lvl="0" indent="0" algn="l" rtl="0">
              <a:spcBef>
                <a:spcPts val="320"/>
              </a:spcBef>
              <a:spcAft>
                <a:spcPts val="0"/>
              </a:spcAft>
              <a:buSzPts val="1600"/>
              <a:buNone/>
            </a:pPr>
            <a:endParaRPr/>
          </a:p>
        </p:txBody>
      </p:sp>
      <p:sp>
        <p:nvSpPr>
          <p:cNvPr id="307" name="Google Shape;307;p46"/>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Tender, loose, bright-green leaves</a:t>
            </a:r>
            <a:endParaRPr/>
          </a:p>
          <a:p>
            <a:pPr marL="285744" lvl="0" indent="-285744" algn="l" rtl="0">
              <a:spcBef>
                <a:spcPts val="320"/>
              </a:spcBef>
              <a:spcAft>
                <a:spcPts val="0"/>
              </a:spcAft>
              <a:buSzPts val="1600"/>
              <a:buChar char="•"/>
            </a:pPr>
            <a:r>
              <a:rPr lang="en-US"/>
              <a:t>Mild flavor</a:t>
            </a:r>
            <a:endParaRPr/>
          </a:p>
          <a:p>
            <a:pPr marL="285744" lvl="0" indent="-285744" algn="l" rtl="0">
              <a:spcBef>
                <a:spcPts val="320"/>
              </a:spcBef>
              <a:spcAft>
                <a:spcPts val="0"/>
              </a:spcAft>
              <a:buSzPts val="1600"/>
              <a:buChar char="•"/>
            </a:pPr>
            <a:r>
              <a:rPr lang="en-US"/>
              <a:t>Does not keep well</a:t>
            </a:r>
            <a:endParaRPr/>
          </a:p>
          <a:p>
            <a:pPr marL="285744" lvl="0" indent="-285744" algn="l" rtl="0">
              <a:spcBef>
                <a:spcPts val="320"/>
              </a:spcBef>
              <a:spcAft>
                <a:spcPts val="0"/>
              </a:spcAft>
              <a:buSzPts val="1600"/>
              <a:buChar char="•"/>
            </a:pPr>
            <a:r>
              <a:rPr lang="en-US"/>
              <a:t>Bib lettuce and Boston lettuce</a:t>
            </a:r>
            <a:endParaRPr/>
          </a:p>
          <a:p>
            <a:pPr marL="0" lvl="0" indent="0" algn="l" rtl="0">
              <a:spcBef>
                <a:spcPts val="320"/>
              </a:spcBef>
              <a:spcAft>
                <a:spcPts val="0"/>
              </a:spcAft>
              <a:buSzPts val="1600"/>
              <a:buNone/>
            </a:pPr>
            <a:endParaRPr/>
          </a:p>
        </p:txBody>
      </p:sp>
      <p:sp>
        <p:nvSpPr>
          <p:cNvPr id="308" name="Google Shape;308;p46"/>
          <p:cNvSpPr txBox="1"/>
          <p:nvPr/>
        </p:nvSpPr>
        <p:spPr>
          <a:xfrm>
            <a:off x="1924796" y="645321"/>
            <a:ext cx="91403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Arugula</a:t>
            </a:r>
            <a:endParaRPr/>
          </a:p>
        </p:txBody>
      </p:sp>
      <p:sp>
        <p:nvSpPr>
          <p:cNvPr id="309" name="Google Shape;309;p46"/>
          <p:cNvSpPr txBox="1"/>
          <p:nvPr/>
        </p:nvSpPr>
        <p:spPr>
          <a:xfrm>
            <a:off x="5471103" y="602892"/>
            <a:ext cx="15547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Belgian endive</a:t>
            </a:r>
            <a:endParaRPr/>
          </a:p>
        </p:txBody>
      </p:sp>
      <p:sp>
        <p:nvSpPr>
          <p:cNvPr id="310" name="Google Shape;310;p46"/>
          <p:cNvSpPr txBox="1"/>
          <p:nvPr/>
        </p:nvSpPr>
        <p:spPr>
          <a:xfrm>
            <a:off x="9133934" y="627261"/>
            <a:ext cx="19509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Butterhead lettuce</a:t>
            </a:r>
            <a:endParaRPr/>
          </a:p>
        </p:txBody>
      </p:sp>
      <p:sp>
        <p:nvSpPr>
          <p:cNvPr id="311" name="Google Shape;311;p46"/>
          <p:cNvSpPr txBox="1"/>
          <p:nvPr/>
        </p:nvSpPr>
        <p:spPr>
          <a:xfrm>
            <a:off x="8471219" y="4076700"/>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b="0" u="none">
              <a:solidFill>
                <a:schemeClr val="dk1"/>
              </a:solidFill>
              <a:latin typeface="Calibri"/>
              <a:ea typeface="Calibri"/>
              <a:cs typeface="Calibri"/>
              <a:sym typeface="Calibri"/>
            </a:endParaRPr>
          </a:p>
        </p:txBody>
      </p:sp>
      <p:sp>
        <p:nvSpPr>
          <p:cNvPr id="312" name="Google Shape;312;p46"/>
          <p:cNvSpPr txBox="1"/>
          <p:nvPr/>
        </p:nvSpPr>
        <p:spPr>
          <a:xfrm>
            <a:off x="4538982" y="4176555"/>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b="0" u="none">
              <a:solidFill>
                <a:schemeClr val="dk1"/>
              </a:solidFill>
              <a:latin typeface="Calibri"/>
              <a:ea typeface="Calibri"/>
              <a:cs typeface="Calibri"/>
              <a:sym typeface="Calibri"/>
            </a:endParaRPr>
          </a:p>
        </p:txBody>
      </p:sp>
      <p:pic>
        <p:nvPicPr>
          <p:cNvPr id="313" name="Google Shape;313;p46"/>
          <p:cNvPicPr preferRelativeResize="0">
            <a:picLocks noGrp="1"/>
          </p:cNvPicPr>
          <p:nvPr>
            <p:ph type="pic" idx="2"/>
          </p:nvPr>
        </p:nvPicPr>
        <p:blipFill rotWithShape="1">
          <a:blip r:embed="rId5">
            <a:alphaModFix/>
          </a:blip>
          <a:srcRect b="-721"/>
          <a:stretch/>
        </p:blipFill>
        <p:spPr>
          <a:xfrm>
            <a:off x="812800" y="1148081"/>
            <a:ext cx="3149600" cy="13716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 GREENS</a:t>
            </a:r>
            <a:endParaRPr/>
          </a:p>
        </p:txBody>
      </p:sp>
      <p:sp>
        <p:nvSpPr>
          <p:cNvPr id="320" name="Google Shape;320;p47"/>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Head lettuce</a:t>
            </a:r>
            <a:endParaRPr/>
          </a:p>
          <a:p>
            <a:pPr marL="285744" lvl="0" indent="-285744" algn="l" rtl="0">
              <a:spcBef>
                <a:spcPts val="320"/>
              </a:spcBef>
              <a:spcAft>
                <a:spcPts val="0"/>
              </a:spcAft>
              <a:buSzPts val="1600"/>
              <a:buChar char="•"/>
            </a:pPr>
            <a:r>
              <a:rPr lang="en-US"/>
              <a:t>Most popular</a:t>
            </a:r>
            <a:endParaRPr/>
          </a:p>
          <a:p>
            <a:pPr marL="285744" lvl="0" indent="-285744" algn="l" rtl="0">
              <a:spcBef>
                <a:spcPts val="320"/>
              </a:spcBef>
              <a:spcAft>
                <a:spcPts val="0"/>
              </a:spcAft>
              <a:buSzPts val="1600"/>
              <a:buChar char="•"/>
            </a:pPr>
            <a:r>
              <a:rPr lang="en-US"/>
              <a:t>Served alone or mixed with </a:t>
            </a:r>
            <a:br>
              <a:rPr lang="en-US"/>
            </a:br>
            <a:r>
              <a:rPr lang="en-US"/>
              <a:t>other greens</a:t>
            </a:r>
            <a:endParaRPr/>
          </a:p>
        </p:txBody>
      </p:sp>
      <p:pic>
        <p:nvPicPr>
          <p:cNvPr id="321" name="Google Shape;321;p47"/>
          <p:cNvPicPr preferRelativeResize="0">
            <a:picLocks noGrp="1"/>
          </p:cNvPicPr>
          <p:nvPr>
            <p:ph type="pic" idx="2"/>
          </p:nvPr>
        </p:nvPicPr>
        <p:blipFill rotWithShape="1">
          <a:blip r:embed="rId3">
            <a:alphaModFix/>
          </a:blip>
          <a:srcRect l="-4485" t="16233" r="-5478" b="15241"/>
          <a:stretch/>
        </p:blipFill>
        <p:spPr>
          <a:xfrm>
            <a:off x="812800" y="1148081"/>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22" name="Google Shape;322;p47"/>
          <p:cNvPicPr preferRelativeResize="0">
            <a:picLocks noGrp="1"/>
          </p:cNvPicPr>
          <p:nvPr>
            <p:ph type="pic" idx="3"/>
          </p:nvPr>
        </p:nvPicPr>
        <p:blipFill rotWithShape="1">
          <a:blip r:embed="rId4">
            <a:alphaModFix/>
          </a:blip>
          <a:srcRect l="-43924" r="-44962"/>
          <a:stretch/>
        </p:blipFill>
        <p:spPr>
          <a:xfrm>
            <a:off x="4673600" y="1143000"/>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23" name="Google Shape;323;p47"/>
          <p:cNvPicPr preferRelativeResize="0">
            <a:picLocks noGrp="1"/>
          </p:cNvPicPr>
          <p:nvPr>
            <p:ph type="pic" idx="4"/>
          </p:nvPr>
        </p:nvPicPr>
        <p:blipFill rotWithShape="1">
          <a:blip r:embed="rId5">
            <a:alphaModFix/>
          </a:blip>
          <a:srcRect l="-38336" r="-38336"/>
          <a:stretch/>
        </p:blipFill>
        <p:spPr>
          <a:xfrm>
            <a:off x="8534400" y="1148080"/>
            <a:ext cx="31496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324" name="Google Shape;324;p47"/>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Frisée or chicoree frisée</a:t>
            </a:r>
            <a:endParaRPr/>
          </a:p>
          <a:p>
            <a:pPr marL="285744" lvl="0" indent="-285744" algn="l" rtl="0">
              <a:spcBef>
                <a:spcPts val="320"/>
              </a:spcBef>
              <a:spcAft>
                <a:spcPts val="0"/>
              </a:spcAft>
              <a:buSzPts val="1600"/>
              <a:buChar char="•"/>
            </a:pPr>
            <a:r>
              <a:rPr lang="en-US"/>
              <a:t>Bitter flavor</a:t>
            </a:r>
            <a:endParaRPr/>
          </a:p>
          <a:p>
            <a:pPr marL="285744" lvl="0" indent="-285744" algn="l" rtl="0">
              <a:spcBef>
                <a:spcPts val="320"/>
              </a:spcBef>
              <a:spcAft>
                <a:spcPts val="0"/>
              </a:spcAft>
              <a:buSzPts val="1600"/>
              <a:buChar char="•"/>
            </a:pPr>
            <a:r>
              <a:rPr lang="en-US"/>
              <a:t>Used with other greens</a:t>
            </a:r>
            <a:endParaRPr/>
          </a:p>
          <a:p>
            <a:pPr marL="0" lvl="0" indent="0" algn="l" rtl="0">
              <a:spcBef>
                <a:spcPts val="320"/>
              </a:spcBef>
              <a:spcAft>
                <a:spcPts val="0"/>
              </a:spcAft>
              <a:buSzPts val="1600"/>
              <a:buNone/>
            </a:pPr>
            <a:endParaRPr/>
          </a:p>
        </p:txBody>
      </p:sp>
      <p:sp>
        <p:nvSpPr>
          <p:cNvPr id="325" name="Google Shape;325;p47"/>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600"/>
              <a:buChar char="•"/>
            </a:pPr>
            <a:r>
              <a:rPr lang="en-US"/>
              <a:t>Strength and bitterness diminishes as color lightens</a:t>
            </a:r>
            <a:endParaRPr/>
          </a:p>
          <a:p>
            <a:pPr marL="342891" lvl="0" indent="-241290" algn="l" rtl="0">
              <a:spcBef>
                <a:spcPts val="320"/>
              </a:spcBef>
              <a:spcAft>
                <a:spcPts val="0"/>
              </a:spcAft>
              <a:buSzPts val="1600"/>
              <a:buNone/>
            </a:pPr>
            <a:endParaRPr/>
          </a:p>
        </p:txBody>
      </p:sp>
      <p:sp>
        <p:nvSpPr>
          <p:cNvPr id="326" name="Google Shape;326;p47"/>
          <p:cNvSpPr txBox="1"/>
          <p:nvPr/>
        </p:nvSpPr>
        <p:spPr>
          <a:xfrm>
            <a:off x="1473567" y="631719"/>
            <a:ext cx="182819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Crisphead lettuce</a:t>
            </a:r>
            <a:endParaRPr/>
          </a:p>
        </p:txBody>
      </p:sp>
      <p:sp>
        <p:nvSpPr>
          <p:cNvPr id="327" name="Google Shape;327;p47"/>
          <p:cNvSpPr txBox="1"/>
          <p:nvPr/>
        </p:nvSpPr>
        <p:spPr>
          <a:xfrm>
            <a:off x="5564935" y="627261"/>
            <a:ext cx="13496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Curly endive</a:t>
            </a:r>
            <a:endParaRPr/>
          </a:p>
        </p:txBody>
      </p:sp>
      <p:sp>
        <p:nvSpPr>
          <p:cNvPr id="328" name="Google Shape;328;p47"/>
          <p:cNvSpPr txBox="1"/>
          <p:nvPr/>
        </p:nvSpPr>
        <p:spPr>
          <a:xfrm>
            <a:off x="9629357" y="627261"/>
            <a:ext cx="9597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Escarole</a:t>
            </a:r>
            <a:endParaRPr/>
          </a:p>
        </p:txBody>
      </p:sp>
      <p:sp>
        <p:nvSpPr>
          <p:cNvPr id="329" name="Google Shape;329;p47"/>
          <p:cNvSpPr txBox="1"/>
          <p:nvPr/>
        </p:nvSpPr>
        <p:spPr>
          <a:xfrm>
            <a:off x="8471219" y="4076700"/>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30" name="Google Shape;330;p47"/>
          <p:cNvSpPr txBox="1"/>
          <p:nvPr/>
        </p:nvSpPr>
        <p:spPr>
          <a:xfrm>
            <a:off x="4538982" y="4176555"/>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 GREENS</a:t>
            </a:r>
            <a:endParaRPr/>
          </a:p>
        </p:txBody>
      </p:sp>
      <p:sp>
        <p:nvSpPr>
          <p:cNvPr id="337" name="Google Shape;337;p48"/>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Slightly tough leaf</a:t>
            </a:r>
            <a:endParaRPr/>
          </a:p>
          <a:p>
            <a:pPr marL="285744" lvl="0" indent="-285744" algn="l" rtl="0">
              <a:spcBef>
                <a:spcPts val="320"/>
              </a:spcBef>
              <a:spcAft>
                <a:spcPts val="0"/>
              </a:spcAft>
              <a:buSzPts val="1600"/>
              <a:buChar char="•"/>
            </a:pPr>
            <a:r>
              <a:rPr lang="en-US"/>
              <a:t>Slightly strong flavor</a:t>
            </a:r>
            <a:endParaRPr/>
          </a:p>
        </p:txBody>
      </p:sp>
      <p:pic>
        <p:nvPicPr>
          <p:cNvPr id="338" name="Google Shape;338;p48"/>
          <p:cNvPicPr preferRelativeResize="0">
            <a:picLocks noGrp="1"/>
          </p:cNvPicPr>
          <p:nvPr>
            <p:ph type="pic" idx="2"/>
          </p:nvPr>
        </p:nvPicPr>
        <p:blipFill rotWithShape="1">
          <a:blip r:embed="rId3">
            <a:alphaModFix/>
          </a:blip>
          <a:srcRect l="-1" t="25573" r="-3961" b="6517"/>
          <a:stretch/>
        </p:blipFill>
        <p:spPr>
          <a:xfrm>
            <a:off x="812800" y="1148081"/>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39" name="Google Shape;339;p48"/>
          <p:cNvPicPr preferRelativeResize="0">
            <a:picLocks noGrp="1"/>
          </p:cNvPicPr>
          <p:nvPr>
            <p:ph type="pic" idx="3"/>
          </p:nvPr>
        </p:nvPicPr>
        <p:blipFill rotWithShape="1">
          <a:blip r:embed="rId4">
            <a:alphaModFix/>
          </a:blip>
          <a:srcRect l="-6922" r="-6921"/>
          <a:stretch/>
        </p:blipFill>
        <p:spPr>
          <a:xfrm>
            <a:off x="4673600" y="1143000"/>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40" name="Google Shape;340;p48"/>
          <p:cNvPicPr preferRelativeResize="0">
            <a:picLocks noGrp="1"/>
          </p:cNvPicPr>
          <p:nvPr>
            <p:ph type="pic" idx="4"/>
          </p:nvPr>
        </p:nvPicPr>
        <p:blipFill rotWithShape="1">
          <a:blip r:embed="rId5">
            <a:alphaModFix/>
          </a:blip>
          <a:srcRect l="-4589" t="17191" r="-4588" b="14850"/>
          <a:stretch/>
        </p:blipFill>
        <p:spPr>
          <a:xfrm>
            <a:off x="8534400" y="1148080"/>
            <a:ext cx="31496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341" name="Google Shape;341;p48"/>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Cabbage produces large, wrinkled leaves</a:t>
            </a:r>
            <a:endParaRPr/>
          </a:p>
          <a:p>
            <a:pPr marL="285744" lvl="0" indent="-285744" algn="l" rtl="0">
              <a:spcBef>
                <a:spcPts val="320"/>
              </a:spcBef>
              <a:spcAft>
                <a:spcPts val="0"/>
              </a:spcAft>
              <a:buSzPts val="1600"/>
              <a:buChar char="•"/>
            </a:pPr>
            <a:r>
              <a:rPr lang="en-US"/>
              <a:t>Curly-leaved kale</a:t>
            </a:r>
            <a:endParaRPr/>
          </a:p>
          <a:p>
            <a:pPr marL="285744" lvl="0" indent="-285744" algn="l" rtl="0">
              <a:spcBef>
                <a:spcPts val="320"/>
              </a:spcBef>
              <a:spcAft>
                <a:spcPts val="0"/>
              </a:spcAft>
              <a:buSzPts val="1600"/>
              <a:buChar char="•"/>
            </a:pPr>
            <a:r>
              <a:rPr lang="en-US"/>
              <a:t>Light to dark green or red</a:t>
            </a:r>
            <a:endParaRPr/>
          </a:p>
          <a:p>
            <a:pPr marL="285744" lvl="0" indent="-285744" algn="l" rtl="0">
              <a:spcBef>
                <a:spcPts val="320"/>
              </a:spcBef>
              <a:spcAft>
                <a:spcPts val="0"/>
              </a:spcAft>
              <a:buSzPts val="1600"/>
              <a:buChar char="•"/>
            </a:pPr>
            <a:r>
              <a:rPr lang="en-US"/>
              <a:t>Great nutritional value</a:t>
            </a:r>
            <a:endParaRPr/>
          </a:p>
        </p:txBody>
      </p:sp>
      <p:sp>
        <p:nvSpPr>
          <p:cNvPr id="342" name="Google Shape;342;p48"/>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Red or green leaves</a:t>
            </a:r>
            <a:endParaRPr/>
          </a:p>
          <a:p>
            <a:pPr marL="285744" lvl="0" indent="-285744" algn="l" rtl="0">
              <a:spcBef>
                <a:spcPts val="320"/>
              </a:spcBef>
              <a:spcAft>
                <a:spcPts val="0"/>
              </a:spcAft>
              <a:buSzPts val="1600"/>
              <a:buChar char="•"/>
            </a:pPr>
            <a:r>
              <a:rPr lang="en-US"/>
              <a:t>Grow in bunches</a:t>
            </a:r>
            <a:endParaRPr/>
          </a:p>
          <a:p>
            <a:pPr marL="285744" lvl="0" indent="-285744" algn="l" rtl="0">
              <a:spcBef>
                <a:spcPts val="320"/>
              </a:spcBef>
              <a:spcAft>
                <a:spcPts val="0"/>
              </a:spcAft>
              <a:buSzPts val="1600"/>
              <a:buChar char="•"/>
            </a:pPr>
            <a:r>
              <a:rPr lang="en-US"/>
              <a:t>Wilts easily</a:t>
            </a:r>
            <a:endParaRPr/>
          </a:p>
          <a:p>
            <a:pPr marL="285744" lvl="0" indent="-285744" algn="l" rtl="0">
              <a:spcBef>
                <a:spcPts val="320"/>
              </a:spcBef>
              <a:spcAft>
                <a:spcPts val="0"/>
              </a:spcAft>
              <a:buSzPts val="1600"/>
              <a:buChar char="•"/>
            </a:pPr>
            <a:r>
              <a:rPr lang="en-US"/>
              <a:t>Mild flavor</a:t>
            </a:r>
            <a:endParaRPr/>
          </a:p>
          <a:p>
            <a:pPr marL="285744" lvl="0" indent="-285744" algn="l" rtl="0">
              <a:spcBef>
                <a:spcPts val="320"/>
              </a:spcBef>
              <a:spcAft>
                <a:spcPts val="0"/>
              </a:spcAft>
              <a:buSzPts val="1600"/>
              <a:buChar char="•"/>
            </a:pPr>
            <a:r>
              <a:rPr lang="en-US"/>
              <a:t>Variety and color to salads</a:t>
            </a:r>
            <a:endParaRPr/>
          </a:p>
          <a:p>
            <a:pPr marL="285744" lvl="0" indent="-285744" algn="l" rtl="0">
              <a:spcBef>
                <a:spcPts val="320"/>
              </a:spcBef>
              <a:spcAft>
                <a:spcPts val="0"/>
              </a:spcAft>
              <a:buSzPts val="1600"/>
              <a:buChar char="•"/>
            </a:pPr>
            <a:r>
              <a:rPr lang="en-US"/>
              <a:t>Oak leaf—slightly bitter flavor</a:t>
            </a:r>
            <a:endParaRPr/>
          </a:p>
        </p:txBody>
      </p:sp>
      <p:sp>
        <p:nvSpPr>
          <p:cNvPr id="343" name="Google Shape;343;p48"/>
          <p:cNvSpPr txBox="1"/>
          <p:nvPr/>
        </p:nvSpPr>
        <p:spPr>
          <a:xfrm>
            <a:off x="1589370" y="631719"/>
            <a:ext cx="159659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Green cabbage</a:t>
            </a:r>
            <a:endParaRPr/>
          </a:p>
        </p:txBody>
      </p:sp>
      <p:sp>
        <p:nvSpPr>
          <p:cNvPr id="344" name="Google Shape;344;p48"/>
          <p:cNvSpPr txBox="1"/>
          <p:nvPr/>
        </p:nvSpPr>
        <p:spPr>
          <a:xfrm>
            <a:off x="5953934" y="619210"/>
            <a:ext cx="58009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Kale</a:t>
            </a:r>
            <a:endParaRPr/>
          </a:p>
        </p:txBody>
      </p:sp>
      <p:sp>
        <p:nvSpPr>
          <p:cNvPr id="345" name="Google Shape;345;p48"/>
          <p:cNvSpPr txBox="1"/>
          <p:nvPr/>
        </p:nvSpPr>
        <p:spPr>
          <a:xfrm>
            <a:off x="9467551" y="629252"/>
            <a:ext cx="128362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Leaf lettuce</a:t>
            </a:r>
            <a:endParaRPr/>
          </a:p>
        </p:txBody>
      </p:sp>
      <p:sp>
        <p:nvSpPr>
          <p:cNvPr id="346" name="Google Shape;346;p48"/>
          <p:cNvSpPr txBox="1"/>
          <p:nvPr/>
        </p:nvSpPr>
        <p:spPr>
          <a:xfrm>
            <a:off x="8471219" y="4076700"/>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47" name="Google Shape;347;p48"/>
          <p:cNvSpPr txBox="1"/>
          <p:nvPr/>
        </p:nvSpPr>
        <p:spPr>
          <a:xfrm>
            <a:off x="4538982" y="4176555"/>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 GREENS</a:t>
            </a:r>
            <a:endParaRPr/>
          </a:p>
        </p:txBody>
      </p:sp>
      <p:sp>
        <p:nvSpPr>
          <p:cNvPr id="354" name="Google Shape;354;p49"/>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Plant’s first true leaves</a:t>
            </a:r>
            <a:endParaRPr/>
          </a:p>
          <a:p>
            <a:pPr marL="285744" lvl="0" indent="-285744" algn="l" rtl="0">
              <a:spcBef>
                <a:spcPts val="320"/>
              </a:spcBef>
              <a:spcAft>
                <a:spcPts val="0"/>
              </a:spcAft>
              <a:buSzPts val="1600"/>
              <a:buChar char="•"/>
            </a:pPr>
            <a:r>
              <a:rPr lang="en-US"/>
              <a:t>Formed between sprouting seed stage and baby stage</a:t>
            </a:r>
            <a:endParaRPr/>
          </a:p>
          <a:p>
            <a:pPr marL="285744" lvl="0" indent="-285744" algn="l" rtl="0">
              <a:spcBef>
                <a:spcPts val="320"/>
              </a:spcBef>
              <a:spcAft>
                <a:spcPts val="0"/>
              </a:spcAft>
              <a:buSzPts val="1600"/>
              <a:buChar char="•"/>
            </a:pPr>
            <a:r>
              <a:rPr lang="en-US"/>
              <a:t>Mild, delicate flavor</a:t>
            </a:r>
            <a:endParaRPr/>
          </a:p>
          <a:p>
            <a:pPr marL="285744" lvl="0" indent="-285744" algn="l" rtl="0">
              <a:spcBef>
                <a:spcPts val="320"/>
              </a:spcBef>
              <a:spcAft>
                <a:spcPts val="0"/>
              </a:spcAft>
              <a:buSzPts val="1600"/>
              <a:buChar char="•"/>
            </a:pPr>
            <a:r>
              <a:rPr lang="en-US"/>
              <a:t>Add color and flavor</a:t>
            </a:r>
            <a:endParaRPr/>
          </a:p>
          <a:p>
            <a:pPr marL="342891" lvl="0" indent="-241290" algn="l" rtl="0">
              <a:spcBef>
                <a:spcPts val="320"/>
              </a:spcBef>
              <a:spcAft>
                <a:spcPts val="0"/>
              </a:spcAft>
              <a:buSzPts val="1600"/>
              <a:buNone/>
            </a:pPr>
            <a:endParaRPr/>
          </a:p>
        </p:txBody>
      </p:sp>
      <p:pic>
        <p:nvPicPr>
          <p:cNvPr id="355" name="Google Shape;355;p49"/>
          <p:cNvPicPr preferRelativeResize="0">
            <a:picLocks noGrp="1"/>
          </p:cNvPicPr>
          <p:nvPr>
            <p:ph type="pic" idx="2"/>
          </p:nvPr>
        </p:nvPicPr>
        <p:blipFill rotWithShape="1">
          <a:blip r:embed="rId3">
            <a:alphaModFix/>
          </a:blip>
          <a:srcRect/>
          <a:stretch/>
        </p:blipFill>
        <p:spPr>
          <a:xfrm>
            <a:off x="812800" y="1148081"/>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56" name="Google Shape;356;p49"/>
          <p:cNvPicPr preferRelativeResize="0">
            <a:picLocks noGrp="1"/>
          </p:cNvPicPr>
          <p:nvPr>
            <p:ph type="pic" idx="3"/>
          </p:nvPr>
        </p:nvPicPr>
        <p:blipFill rotWithShape="1">
          <a:blip r:embed="rId4">
            <a:alphaModFix/>
          </a:blip>
          <a:srcRect l="4213" t="27762" r="7945" b="15603"/>
          <a:stretch/>
        </p:blipFill>
        <p:spPr>
          <a:xfrm>
            <a:off x="4673600" y="1143000"/>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57" name="Google Shape;357;p49"/>
          <p:cNvPicPr preferRelativeResize="0">
            <a:picLocks noGrp="1"/>
          </p:cNvPicPr>
          <p:nvPr>
            <p:ph type="pic" idx="4"/>
          </p:nvPr>
        </p:nvPicPr>
        <p:blipFill rotWithShape="1">
          <a:blip r:embed="rId5">
            <a:alphaModFix/>
          </a:blip>
          <a:srcRect l="-1812" t="17887" r="-1348" b="14725"/>
          <a:stretch/>
        </p:blipFill>
        <p:spPr>
          <a:xfrm>
            <a:off x="8534400" y="1148080"/>
            <a:ext cx="31496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358" name="Google Shape;358;p49"/>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600"/>
              <a:buChar char="•"/>
            </a:pPr>
            <a:r>
              <a:rPr lang="en-US"/>
              <a:t>Milder flavor than Savoy cabbage</a:t>
            </a:r>
            <a:endParaRPr/>
          </a:p>
          <a:p>
            <a:pPr marL="0" lvl="0" indent="0" algn="l" rtl="0">
              <a:spcBef>
                <a:spcPts val="320"/>
              </a:spcBef>
              <a:spcAft>
                <a:spcPts val="0"/>
              </a:spcAft>
              <a:buSzPts val="1600"/>
              <a:buNone/>
            </a:pPr>
            <a:endParaRPr/>
          </a:p>
        </p:txBody>
      </p:sp>
      <p:sp>
        <p:nvSpPr>
          <p:cNvPr id="359" name="Google Shape;359;p49"/>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Leaf chicory</a:t>
            </a:r>
            <a:endParaRPr/>
          </a:p>
          <a:p>
            <a:pPr marL="285744" lvl="0" indent="-285744" algn="l" rtl="0">
              <a:spcBef>
                <a:spcPts val="320"/>
              </a:spcBef>
              <a:spcAft>
                <a:spcPts val="0"/>
              </a:spcAft>
              <a:buSzPts val="1600"/>
              <a:buChar char="•"/>
            </a:pPr>
            <a:r>
              <a:rPr lang="en-US"/>
              <a:t>Italian chicory</a:t>
            </a:r>
            <a:endParaRPr/>
          </a:p>
          <a:p>
            <a:pPr marL="285744" lvl="0" indent="-285744" algn="l" rtl="0">
              <a:spcBef>
                <a:spcPts val="320"/>
              </a:spcBef>
              <a:spcAft>
                <a:spcPts val="0"/>
              </a:spcAft>
              <a:buSzPts val="1600"/>
              <a:buChar char="•"/>
            </a:pPr>
            <a:r>
              <a:rPr lang="en-US"/>
              <a:t>Crunchy texture</a:t>
            </a:r>
            <a:endParaRPr/>
          </a:p>
          <a:p>
            <a:pPr marL="285744" lvl="0" indent="-285744" algn="l" rtl="0">
              <a:spcBef>
                <a:spcPts val="320"/>
              </a:spcBef>
              <a:spcAft>
                <a:spcPts val="0"/>
              </a:spcAft>
              <a:buSzPts val="1600"/>
              <a:buChar char="•"/>
            </a:pPr>
            <a:r>
              <a:rPr lang="en-US"/>
              <a:t>Slightly bitter flavor</a:t>
            </a:r>
            <a:endParaRPr/>
          </a:p>
          <a:p>
            <a:pPr marL="285744" lvl="0" indent="-285744" algn="l" rtl="0">
              <a:spcBef>
                <a:spcPts val="320"/>
              </a:spcBef>
              <a:spcAft>
                <a:spcPts val="0"/>
              </a:spcAft>
              <a:buSzPts val="1600"/>
              <a:buChar char="•"/>
            </a:pPr>
            <a:r>
              <a:rPr lang="en-US"/>
              <a:t>Mixed with other greens</a:t>
            </a:r>
            <a:endParaRPr/>
          </a:p>
          <a:p>
            <a:pPr marL="285744" lvl="0" indent="-285744" algn="l" rtl="0">
              <a:spcBef>
                <a:spcPts val="320"/>
              </a:spcBef>
              <a:spcAft>
                <a:spcPts val="0"/>
              </a:spcAft>
              <a:buSzPts val="1600"/>
              <a:buChar char="•"/>
            </a:pPr>
            <a:r>
              <a:rPr lang="en-US"/>
              <a:t>Adds color</a:t>
            </a:r>
            <a:endParaRPr/>
          </a:p>
          <a:p>
            <a:pPr marL="0" lvl="0" indent="0" algn="l" rtl="0">
              <a:spcBef>
                <a:spcPts val="320"/>
              </a:spcBef>
              <a:spcAft>
                <a:spcPts val="0"/>
              </a:spcAft>
              <a:buSzPts val="1600"/>
              <a:buNone/>
            </a:pPr>
            <a:endParaRPr/>
          </a:p>
        </p:txBody>
      </p:sp>
      <p:sp>
        <p:nvSpPr>
          <p:cNvPr id="360" name="Google Shape;360;p49"/>
          <p:cNvSpPr txBox="1"/>
          <p:nvPr/>
        </p:nvSpPr>
        <p:spPr>
          <a:xfrm>
            <a:off x="1709290" y="626639"/>
            <a:ext cx="135934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Microgreens</a:t>
            </a:r>
            <a:endParaRPr/>
          </a:p>
        </p:txBody>
      </p:sp>
      <p:sp>
        <p:nvSpPr>
          <p:cNvPr id="361" name="Google Shape;361;p49"/>
          <p:cNvSpPr txBox="1"/>
          <p:nvPr/>
        </p:nvSpPr>
        <p:spPr>
          <a:xfrm>
            <a:off x="5483182" y="615499"/>
            <a:ext cx="15130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Napa cabbage</a:t>
            </a:r>
            <a:endParaRPr/>
          </a:p>
        </p:txBody>
      </p:sp>
      <p:sp>
        <p:nvSpPr>
          <p:cNvPr id="362" name="Google Shape;362;p49"/>
          <p:cNvSpPr txBox="1"/>
          <p:nvPr/>
        </p:nvSpPr>
        <p:spPr>
          <a:xfrm>
            <a:off x="9562053" y="628776"/>
            <a:ext cx="108715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Radicchio</a:t>
            </a:r>
            <a:endParaRPr/>
          </a:p>
        </p:txBody>
      </p:sp>
      <p:sp>
        <p:nvSpPr>
          <p:cNvPr id="363" name="Google Shape;363;p49"/>
          <p:cNvSpPr txBox="1"/>
          <p:nvPr/>
        </p:nvSpPr>
        <p:spPr>
          <a:xfrm>
            <a:off x="8471219" y="4076700"/>
            <a:ext cx="3932237" cy="13198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64" name="Google Shape;364;p49"/>
          <p:cNvSpPr txBox="1"/>
          <p:nvPr/>
        </p:nvSpPr>
        <p:spPr>
          <a:xfrm>
            <a:off x="4538982" y="4176555"/>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 GREENS</a:t>
            </a:r>
            <a:endParaRPr/>
          </a:p>
        </p:txBody>
      </p:sp>
      <p:sp>
        <p:nvSpPr>
          <p:cNvPr id="371" name="Google Shape;371;p50"/>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Slightly tough leaf</a:t>
            </a:r>
            <a:endParaRPr/>
          </a:p>
          <a:p>
            <a:pPr marL="285744" lvl="0" indent="-285744" algn="l" rtl="0">
              <a:spcBef>
                <a:spcPts val="320"/>
              </a:spcBef>
              <a:spcAft>
                <a:spcPts val="0"/>
              </a:spcAft>
              <a:buSzPts val="1600"/>
              <a:buChar char="•"/>
            </a:pPr>
            <a:r>
              <a:rPr lang="en-US"/>
              <a:t>Mild flavor</a:t>
            </a:r>
            <a:endParaRPr/>
          </a:p>
          <a:p>
            <a:pPr marL="342891" lvl="0" indent="-241290" algn="l" rtl="0">
              <a:spcBef>
                <a:spcPts val="320"/>
              </a:spcBef>
              <a:spcAft>
                <a:spcPts val="0"/>
              </a:spcAft>
              <a:buSzPts val="1600"/>
              <a:buNone/>
            </a:pPr>
            <a:endParaRPr/>
          </a:p>
        </p:txBody>
      </p:sp>
      <p:pic>
        <p:nvPicPr>
          <p:cNvPr id="372" name="Google Shape;372;p50"/>
          <p:cNvPicPr preferRelativeResize="0">
            <a:picLocks noGrp="1"/>
          </p:cNvPicPr>
          <p:nvPr>
            <p:ph type="pic" idx="2"/>
          </p:nvPr>
        </p:nvPicPr>
        <p:blipFill rotWithShape="1">
          <a:blip r:embed="rId3">
            <a:alphaModFix/>
          </a:blip>
          <a:srcRect l="-3337" r="-4929"/>
          <a:stretch/>
        </p:blipFill>
        <p:spPr>
          <a:xfrm>
            <a:off x="812800" y="1148081"/>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73" name="Google Shape;373;p50"/>
          <p:cNvPicPr preferRelativeResize="0">
            <a:picLocks noGrp="1"/>
          </p:cNvPicPr>
          <p:nvPr>
            <p:ph type="pic" idx="3"/>
          </p:nvPr>
        </p:nvPicPr>
        <p:blipFill rotWithShape="1">
          <a:blip r:embed="rId4">
            <a:alphaModFix/>
          </a:blip>
          <a:srcRect l="-55334" r="-55333"/>
          <a:stretch/>
        </p:blipFill>
        <p:spPr>
          <a:xfrm>
            <a:off x="4673600" y="1143000"/>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74" name="Google Shape;374;p50"/>
          <p:cNvPicPr preferRelativeResize="0">
            <a:picLocks noGrp="1"/>
          </p:cNvPicPr>
          <p:nvPr>
            <p:ph type="pic" idx="4"/>
          </p:nvPr>
        </p:nvPicPr>
        <p:blipFill rotWithShape="1">
          <a:blip r:embed="rId5">
            <a:alphaModFix/>
          </a:blip>
          <a:srcRect l="-29238" r="-29237"/>
          <a:stretch/>
        </p:blipFill>
        <p:spPr>
          <a:xfrm>
            <a:off x="8534400" y="1148080"/>
            <a:ext cx="31496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375" name="Google Shape;375;p50"/>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Crisp texture</a:t>
            </a:r>
            <a:endParaRPr/>
          </a:p>
          <a:p>
            <a:pPr marL="285744" lvl="0" indent="-285744" algn="l" rtl="0">
              <a:spcBef>
                <a:spcPts val="320"/>
              </a:spcBef>
              <a:spcAft>
                <a:spcPts val="0"/>
              </a:spcAft>
              <a:buSzPts val="1600"/>
              <a:buChar char="•"/>
            </a:pPr>
            <a:r>
              <a:rPr lang="en-US"/>
              <a:t>Full, sweet, mild flavor</a:t>
            </a:r>
            <a:endParaRPr/>
          </a:p>
          <a:p>
            <a:pPr marL="285744" lvl="0" indent="-285744" algn="l" rtl="0">
              <a:spcBef>
                <a:spcPts val="320"/>
              </a:spcBef>
              <a:spcAft>
                <a:spcPts val="0"/>
              </a:spcAft>
              <a:buSzPts val="1600"/>
              <a:buChar char="•"/>
            </a:pPr>
            <a:r>
              <a:rPr lang="en-US"/>
              <a:t>Keeps well and easy to handle</a:t>
            </a:r>
            <a:endParaRPr/>
          </a:p>
          <a:p>
            <a:pPr marL="285744" lvl="0" indent="-285744" algn="l" rtl="0">
              <a:spcBef>
                <a:spcPts val="320"/>
              </a:spcBef>
              <a:spcAft>
                <a:spcPts val="0"/>
              </a:spcAft>
              <a:buSzPts val="1600"/>
              <a:buChar char="•"/>
            </a:pPr>
            <a:r>
              <a:rPr lang="en-US"/>
              <a:t>Caesar salad</a:t>
            </a:r>
            <a:endParaRPr/>
          </a:p>
          <a:p>
            <a:pPr marL="0" lvl="0" indent="0" algn="l" rtl="0">
              <a:spcBef>
                <a:spcPts val="320"/>
              </a:spcBef>
              <a:spcAft>
                <a:spcPts val="0"/>
              </a:spcAft>
              <a:buSzPts val="1600"/>
              <a:buNone/>
            </a:pPr>
            <a:endParaRPr/>
          </a:p>
        </p:txBody>
      </p:sp>
      <p:sp>
        <p:nvSpPr>
          <p:cNvPr id="376" name="Google Shape;376;p50"/>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600"/>
              <a:buChar char="•"/>
            </a:pPr>
            <a:r>
              <a:rPr lang="en-US"/>
              <a:t>Milder flavor than green cabbage</a:t>
            </a:r>
            <a:endParaRPr/>
          </a:p>
          <a:p>
            <a:pPr marL="0" lvl="0" indent="0" algn="l" rtl="0">
              <a:spcBef>
                <a:spcPts val="320"/>
              </a:spcBef>
              <a:spcAft>
                <a:spcPts val="0"/>
              </a:spcAft>
              <a:buSzPts val="1600"/>
              <a:buNone/>
            </a:pPr>
            <a:endParaRPr/>
          </a:p>
        </p:txBody>
      </p:sp>
      <p:sp>
        <p:nvSpPr>
          <p:cNvPr id="377" name="Google Shape;377;p50"/>
          <p:cNvSpPr txBox="1"/>
          <p:nvPr/>
        </p:nvSpPr>
        <p:spPr>
          <a:xfrm>
            <a:off x="1698084" y="631719"/>
            <a:ext cx="137928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Red cabbage</a:t>
            </a:r>
            <a:endParaRPr/>
          </a:p>
        </p:txBody>
      </p:sp>
      <p:sp>
        <p:nvSpPr>
          <p:cNvPr id="378" name="Google Shape;378;p50"/>
          <p:cNvSpPr txBox="1"/>
          <p:nvPr/>
        </p:nvSpPr>
        <p:spPr>
          <a:xfrm>
            <a:off x="5740138" y="618728"/>
            <a:ext cx="101200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Romaine</a:t>
            </a:r>
            <a:endParaRPr/>
          </a:p>
        </p:txBody>
      </p:sp>
      <p:sp>
        <p:nvSpPr>
          <p:cNvPr id="379" name="Google Shape;379;p50"/>
          <p:cNvSpPr txBox="1"/>
          <p:nvPr/>
        </p:nvSpPr>
        <p:spPr>
          <a:xfrm>
            <a:off x="9329083" y="627261"/>
            <a:ext cx="15606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Savoy cabbage</a:t>
            </a:r>
            <a:endParaRPr/>
          </a:p>
        </p:txBody>
      </p:sp>
      <p:sp>
        <p:nvSpPr>
          <p:cNvPr id="380" name="Google Shape;380;p50"/>
          <p:cNvSpPr txBox="1"/>
          <p:nvPr/>
        </p:nvSpPr>
        <p:spPr>
          <a:xfrm>
            <a:off x="8471219" y="4076700"/>
            <a:ext cx="3932237" cy="13198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81" name="Google Shape;381;p50"/>
          <p:cNvSpPr txBox="1"/>
          <p:nvPr/>
        </p:nvSpPr>
        <p:spPr>
          <a:xfrm>
            <a:off x="4538982" y="4176555"/>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 GREENS</a:t>
            </a:r>
            <a:endParaRPr/>
          </a:p>
        </p:txBody>
      </p:sp>
      <p:sp>
        <p:nvSpPr>
          <p:cNvPr id="388" name="Google Shape;388;p51"/>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Slightly acidic and bitter flavor</a:t>
            </a:r>
            <a:endParaRPr/>
          </a:p>
          <a:p>
            <a:pPr marL="285744" lvl="0" indent="-285744" algn="l" rtl="0">
              <a:spcBef>
                <a:spcPts val="320"/>
              </a:spcBef>
              <a:spcAft>
                <a:spcPts val="0"/>
              </a:spcAft>
              <a:buSzPts val="1600"/>
              <a:buChar char="•"/>
            </a:pPr>
            <a:r>
              <a:rPr lang="en-US"/>
              <a:t>Small leaves—mild flavor</a:t>
            </a:r>
            <a:endParaRPr/>
          </a:p>
          <a:p>
            <a:pPr marL="342891" lvl="0" indent="-241290" algn="l" rtl="0">
              <a:spcBef>
                <a:spcPts val="320"/>
              </a:spcBef>
              <a:spcAft>
                <a:spcPts val="0"/>
              </a:spcAft>
              <a:buSzPts val="1600"/>
              <a:buNone/>
            </a:pPr>
            <a:endParaRPr/>
          </a:p>
        </p:txBody>
      </p:sp>
      <p:pic>
        <p:nvPicPr>
          <p:cNvPr id="389" name="Google Shape;389;p51"/>
          <p:cNvPicPr preferRelativeResize="0">
            <a:picLocks noGrp="1"/>
          </p:cNvPicPr>
          <p:nvPr>
            <p:ph type="pic" idx="2"/>
          </p:nvPr>
        </p:nvPicPr>
        <p:blipFill rotWithShape="1">
          <a:blip r:embed="rId3">
            <a:alphaModFix/>
          </a:blip>
          <a:srcRect l="-12642" t="4134" r="-7769" b="17192"/>
          <a:stretch/>
        </p:blipFill>
        <p:spPr>
          <a:xfrm>
            <a:off x="812800" y="1148081"/>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90" name="Google Shape;390;p51"/>
          <p:cNvPicPr preferRelativeResize="0">
            <a:picLocks noGrp="1"/>
          </p:cNvPicPr>
          <p:nvPr>
            <p:ph type="pic" idx="3"/>
          </p:nvPr>
        </p:nvPicPr>
        <p:blipFill rotWithShape="1">
          <a:blip r:embed="rId4">
            <a:alphaModFix/>
          </a:blip>
          <a:srcRect l="-25125" r="-24062"/>
          <a:stretch/>
        </p:blipFill>
        <p:spPr>
          <a:xfrm>
            <a:off x="4673600" y="1143000"/>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391" name="Google Shape;391;p51"/>
          <p:cNvPicPr preferRelativeResize="0">
            <a:picLocks noGrp="1"/>
          </p:cNvPicPr>
          <p:nvPr>
            <p:ph type="pic" idx="4"/>
          </p:nvPr>
        </p:nvPicPr>
        <p:blipFill rotWithShape="1">
          <a:blip r:embed="rId5">
            <a:alphaModFix/>
          </a:blip>
          <a:srcRect l="-20565" t="3460" r="-19736" b="4289"/>
          <a:stretch/>
        </p:blipFill>
        <p:spPr>
          <a:xfrm>
            <a:off x="8534400" y="1148080"/>
            <a:ext cx="3149600" cy="1371600"/>
          </a:xfrm>
          <a:prstGeom prst="rect">
            <a:avLst/>
          </a:prstGeom>
          <a:solidFill>
            <a:schemeClr val="lt1"/>
          </a:solidFill>
          <a:ln w="12700" cap="flat" cmpd="sng">
            <a:solidFill>
              <a:schemeClr val="lt1"/>
            </a:solidFill>
            <a:prstDash val="solid"/>
            <a:round/>
            <a:headEnd type="none" w="sm" len="sm"/>
            <a:tailEnd type="none" w="sm" len="sm"/>
          </a:ln>
        </p:spPr>
      </p:pic>
      <p:sp>
        <p:nvSpPr>
          <p:cNvPr id="392" name="Google Shape;392;p51"/>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Wash thoroughly</a:t>
            </a:r>
            <a:endParaRPr/>
          </a:p>
          <a:p>
            <a:pPr marL="285744" lvl="0" indent="-285744" algn="l" rtl="0">
              <a:spcBef>
                <a:spcPts val="320"/>
              </a:spcBef>
              <a:spcAft>
                <a:spcPts val="0"/>
              </a:spcAft>
              <a:buSzPts val="1600"/>
              <a:buChar char="•"/>
            </a:pPr>
            <a:r>
              <a:rPr lang="en-US"/>
              <a:t>Remove coarse stems</a:t>
            </a:r>
            <a:endParaRPr/>
          </a:p>
          <a:p>
            <a:pPr marL="285744" lvl="0" indent="-285744" algn="l" rtl="0">
              <a:spcBef>
                <a:spcPts val="320"/>
              </a:spcBef>
              <a:spcAft>
                <a:spcPts val="0"/>
              </a:spcAft>
              <a:buSzPts val="1600"/>
              <a:buChar char="•"/>
            </a:pPr>
            <a:r>
              <a:rPr lang="en-US"/>
              <a:t>Baby spinach—mild, fresh flavor</a:t>
            </a:r>
            <a:endParaRPr/>
          </a:p>
          <a:p>
            <a:pPr marL="342891" lvl="0" indent="-241290" algn="l" rtl="0">
              <a:spcBef>
                <a:spcPts val="320"/>
              </a:spcBef>
              <a:spcAft>
                <a:spcPts val="0"/>
              </a:spcAft>
              <a:buSzPts val="1600"/>
              <a:buNone/>
            </a:pPr>
            <a:endParaRPr/>
          </a:p>
        </p:txBody>
      </p:sp>
      <p:sp>
        <p:nvSpPr>
          <p:cNvPr id="393" name="Google Shape;393;p51"/>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Pungent, peppery flavor</a:t>
            </a:r>
            <a:endParaRPr/>
          </a:p>
          <a:p>
            <a:pPr marL="285744" lvl="0" indent="-285744" algn="l" rtl="0">
              <a:spcBef>
                <a:spcPts val="320"/>
              </a:spcBef>
              <a:spcAft>
                <a:spcPts val="0"/>
              </a:spcAft>
              <a:buSzPts val="1600"/>
              <a:buChar char="•"/>
            </a:pPr>
            <a:r>
              <a:rPr lang="en-US"/>
              <a:t>Garnish and salads</a:t>
            </a:r>
            <a:endParaRPr/>
          </a:p>
          <a:p>
            <a:pPr marL="0" lvl="0" indent="0" algn="l" rtl="0">
              <a:spcBef>
                <a:spcPts val="320"/>
              </a:spcBef>
              <a:spcAft>
                <a:spcPts val="0"/>
              </a:spcAft>
              <a:buSzPts val="1600"/>
              <a:buNone/>
            </a:pPr>
            <a:endParaRPr/>
          </a:p>
        </p:txBody>
      </p:sp>
      <p:sp>
        <p:nvSpPr>
          <p:cNvPr id="394" name="Google Shape;394;p51"/>
          <p:cNvSpPr txBox="1"/>
          <p:nvPr/>
        </p:nvSpPr>
        <p:spPr>
          <a:xfrm>
            <a:off x="2018653" y="628606"/>
            <a:ext cx="73789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Sorrel</a:t>
            </a:r>
            <a:endParaRPr/>
          </a:p>
        </p:txBody>
      </p:sp>
      <p:sp>
        <p:nvSpPr>
          <p:cNvPr id="395" name="Google Shape;395;p51"/>
          <p:cNvSpPr txBox="1"/>
          <p:nvPr/>
        </p:nvSpPr>
        <p:spPr>
          <a:xfrm>
            <a:off x="5793617" y="631283"/>
            <a:ext cx="9172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Spinach</a:t>
            </a:r>
            <a:endParaRPr/>
          </a:p>
        </p:txBody>
      </p:sp>
      <p:sp>
        <p:nvSpPr>
          <p:cNvPr id="396" name="Google Shape;396;p51"/>
          <p:cNvSpPr txBox="1"/>
          <p:nvPr/>
        </p:nvSpPr>
        <p:spPr>
          <a:xfrm>
            <a:off x="9495795" y="628606"/>
            <a:ext cx="12274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Watercress</a:t>
            </a:r>
            <a:endParaRPr/>
          </a:p>
        </p:txBody>
      </p:sp>
      <p:sp>
        <p:nvSpPr>
          <p:cNvPr id="397" name="Google Shape;397;p51"/>
          <p:cNvSpPr txBox="1"/>
          <p:nvPr/>
        </p:nvSpPr>
        <p:spPr>
          <a:xfrm>
            <a:off x="8471219" y="4076700"/>
            <a:ext cx="3932237" cy="13198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398" name="Google Shape;398;p51"/>
          <p:cNvSpPr txBox="1"/>
          <p:nvPr/>
        </p:nvSpPr>
        <p:spPr>
          <a:xfrm>
            <a:off x="4538982" y="4176555"/>
            <a:ext cx="3932237" cy="1319848"/>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THE FOUR BASIC PARTS OF A SALAD</a:t>
            </a:r>
            <a:endParaRPr/>
          </a:p>
        </p:txBody>
      </p:sp>
      <p:sp>
        <p:nvSpPr>
          <p:cNvPr id="405" name="Google Shape;405;p52"/>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Base:</a:t>
            </a:r>
            <a:endParaRPr/>
          </a:p>
          <a:p>
            <a:pPr marL="285744" lvl="0" indent="-285744" algn="l" rtl="0">
              <a:spcBef>
                <a:spcPts val="360"/>
              </a:spcBef>
              <a:spcAft>
                <a:spcPts val="0"/>
              </a:spcAft>
              <a:buSzPts val="1800"/>
              <a:buChar char="•"/>
            </a:pPr>
            <a:r>
              <a:rPr lang="en-US"/>
              <a:t>Layer of salad greens</a:t>
            </a:r>
            <a:endParaRPr/>
          </a:p>
          <a:p>
            <a:pPr marL="285744" lvl="0" indent="-285744" algn="l" rtl="0">
              <a:spcBef>
                <a:spcPts val="360"/>
              </a:spcBef>
              <a:spcAft>
                <a:spcPts val="0"/>
              </a:spcAft>
              <a:buSzPts val="1800"/>
              <a:buChar char="•"/>
            </a:pPr>
            <a:r>
              <a:rPr lang="en-US"/>
              <a:t>Line plate or bowl</a:t>
            </a:r>
            <a:endParaRPr/>
          </a:p>
          <a:p>
            <a:pPr marL="285744" lvl="0" indent="-285744" algn="l" rtl="0">
              <a:spcBef>
                <a:spcPts val="360"/>
              </a:spcBef>
              <a:spcAft>
                <a:spcPts val="0"/>
              </a:spcAft>
              <a:buSzPts val="1800"/>
              <a:buChar char="•"/>
            </a:pPr>
            <a:r>
              <a:rPr lang="en-US"/>
              <a:t>Small leafy greens</a:t>
            </a:r>
            <a:endParaRPr/>
          </a:p>
          <a:p>
            <a:pPr marL="342891" lvl="0" indent="-228590" algn="l" rtl="0">
              <a:spcBef>
                <a:spcPts val="36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THE FOUR BASIC PARTS OF A SALAD</a:t>
            </a:r>
            <a:endParaRPr/>
          </a:p>
        </p:txBody>
      </p:sp>
      <p:sp>
        <p:nvSpPr>
          <p:cNvPr id="412" name="Google Shape;412;p53"/>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Body:</a:t>
            </a:r>
            <a:endParaRPr/>
          </a:p>
          <a:p>
            <a:pPr marL="285744" lvl="0" indent="-285744" algn="l" rtl="0">
              <a:spcBef>
                <a:spcPts val="360"/>
              </a:spcBef>
              <a:spcAft>
                <a:spcPts val="0"/>
              </a:spcAft>
              <a:buSzPts val="1800"/>
              <a:buChar char="•"/>
            </a:pPr>
            <a:r>
              <a:rPr lang="en-US"/>
              <a:t>Main ingredients</a:t>
            </a:r>
            <a:endParaRPr/>
          </a:p>
          <a:p>
            <a:pPr marL="285744" lvl="0" indent="-285744" algn="l" rtl="0">
              <a:spcBef>
                <a:spcPts val="360"/>
              </a:spcBef>
              <a:spcAft>
                <a:spcPts val="0"/>
              </a:spcAft>
              <a:buSzPts val="1800"/>
              <a:buChar char="•"/>
            </a:pPr>
            <a:r>
              <a:rPr lang="en-US"/>
              <a:t>Mixture of vegetables</a:t>
            </a:r>
            <a:endParaRPr/>
          </a:p>
          <a:p>
            <a:pPr marL="285744" lvl="0" indent="-285744" algn="l" rtl="0">
              <a:spcBef>
                <a:spcPts val="360"/>
              </a:spcBef>
              <a:spcAft>
                <a:spcPts val="0"/>
              </a:spcAft>
              <a:buSzPts val="1800"/>
              <a:buChar char="•"/>
            </a:pPr>
            <a:r>
              <a:rPr lang="en-US"/>
              <a:t>Meats</a:t>
            </a:r>
            <a:endParaRPr/>
          </a:p>
          <a:p>
            <a:pPr marL="285744" lvl="0" indent="-285744" algn="l" rtl="0">
              <a:spcBef>
                <a:spcPts val="360"/>
              </a:spcBef>
              <a:spcAft>
                <a:spcPts val="0"/>
              </a:spcAft>
              <a:buSzPts val="1800"/>
              <a:buChar char="•"/>
            </a:pPr>
            <a:r>
              <a:rPr lang="en-US"/>
              <a:t>Cheeses and various fruits</a:t>
            </a:r>
            <a:endParaRPr/>
          </a:p>
          <a:p>
            <a:pPr marL="285744" lvl="0" indent="-285744" algn="l" rtl="0">
              <a:spcBef>
                <a:spcPts val="360"/>
              </a:spcBef>
              <a:spcAft>
                <a:spcPts val="0"/>
              </a:spcAft>
              <a:buSzPts val="1800"/>
              <a:buChar char="•"/>
            </a:pPr>
            <a:r>
              <a:rPr lang="en-US"/>
              <a:t>Mayonnaise-based salad</a:t>
            </a:r>
            <a:endParaRPr/>
          </a:p>
          <a:p>
            <a:pPr marL="285744" lvl="0" indent="-285744" algn="l" rtl="0">
              <a:spcBef>
                <a:spcPts val="360"/>
              </a:spcBef>
              <a:spcAft>
                <a:spcPts val="0"/>
              </a:spcAft>
              <a:buSzPts val="1800"/>
              <a:buChar char="•"/>
            </a:pPr>
            <a:r>
              <a:rPr lang="en-US"/>
              <a:t>Ingredients vary by season or occasion</a:t>
            </a:r>
            <a:endParaRPr/>
          </a:p>
          <a:p>
            <a:pPr marL="342891" lvl="0" indent="-228590" algn="l" rtl="0">
              <a:spcBef>
                <a:spcPts val="360"/>
              </a:spcBef>
              <a:spcAft>
                <a:spcPts val="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THE FOUR BASIC PARTS OF A SALAD</a:t>
            </a:r>
            <a:endParaRPr/>
          </a:p>
        </p:txBody>
      </p:sp>
      <p:sp>
        <p:nvSpPr>
          <p:cNvPr id="419" name="Google Shape;419;p5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Dressing:</a:t>
            </a:r>
            <a:endParaRPr/>
          </a:p>
          <a:p>
            <a:pPr marL="285744" lvl="0" indent="-285744" algn="l" rtl="0">
              <a:spcBef>
                <a:spcPts val="360"/>
              </a:spcBef>
              <a:spcAft>
                <a:spcPts val="0"/>
              </a:spcAft>
              <a:buSzPts val="1800"/>
              <a:buChar char="•"/>
            </a:pPr>
            <a:r>
              <a:rPr lang="en-US"/>
              <a:t>Liquid or semiliquid used to flavor salads</a:t>
            </a:r>
            <a:endParaRPr/>
          </a:p>
          <a:p>
            <a:pPr marL="285744" lvl="0" indent="-285744" algn="l" rtl="0">
              <a:spcBef>
                <a:spcPts val="360"/>
              </a:spcBef>
              <a:spcAft>
                <a:spcPts val="0"/>
              </a:spcAft>
              <a:buSzPts val="1800"/>
              <a:buChar char="•"/>
            </a:pPr>
            <a:r>
              <a:rPr lang="en-US"/>
              <a:t>Holds salad together</a:t>
            </a:r>
            <a:endParaRPr/>
          </a:p>
          <a:p>
            <a:pPr marL="285744" lvl="0" indent="-285744" algn="l" rtl="0">
              <a:spcBef>
                <a:spcPts val="360"/>
              </a:spcBef>
              <a:spcAft>
                <a:spcPts val="0"/>
              </a:spcAft>
              <a:buSzPts val="1800"/>
              <a:buChar char="•"/>
            </a:pPr>
            <a:r>
              <a:rPr lang="en-US"/>
              <a:t>Mayonnaise to vinaigrette</a:t>
            </a:r>
            <a:endParaRPr/>
          </a:p>
          <a:p>
            <a:pPr marL="285744" lvl="0" indent="-285744" algn="l" rtl="0">
              <a:spcBef>
                <a:spcPts val="360"/>
              </a:spcBef>
              <a:spcAft>
                <a:spcPts val="0"/>
              </a:spcAft>
              <a:buSzPts val="1800"/>
              <a:buChar char="•"/>
            </a:pPr>
            <a:r>
              <a:rPr lang="en-US"/>
              <a:t>Cold sauces—flavor, moisten, enrich</a:t>
            </a:r>
            <a:endParaRPr/>
          </a:p>
          <a:p>
            <a:pPr marL="285744" lvl="0" indent="-285744" algn="l" rtl="0">
              <a:spcBef>
                <a:spcPts val="360"/>
              </a:spcBef>
              <a:spcAft>
                <a:spcPts val="0"/>
              </a:spcAft>
              <a:buSzPts val="1800"/>
              <a:buChar char="•"/>
            </a:pPr>
            <a:r>
              <a:rPr lang="en-US"/>
              <a:t>Green and vegetables salads—tart or sour dressings</a:t>
            </a:r>
            <a:endParaRPr/>
          </a:p>
          <a:p>
            <a:pPr marL="285744" lvl="0" indent="-285744" algn="l" rtl="0">
              <a:spcBef>
                <a:spcPts val="360"/>
              </a:spcBef>
              <a:spcAft>
                <a:spcPts val="0"/>
              </a:spcAft>
              <a:buSzPts val="1800"/>
              <a:buChar char="•"/>
            </a:pPr>
            <a:r>
              <a:rPr lang="en-US"/>
              <a:t>Fruit salads—slightly sweetened dressings</a:t>
            </a:r>
            <a:endParaRPr/>
          </a:p>
          <a:p>
            <a:pPr marL="285744" lvl="0" indent="-285744" algn="l" rtl="0">
              <a:spcBef>
                <a:spcPts val="360"/>
              </a:spcBef>
              <a:spcAft>
                <a:spcPts val="0"/>
              </a:spcAft>
              <a:buSzPts val="1800"/>
              <a:buChar char="•"/>
            </a:pPr>
            <a:r>
              <a:rPr lang="en-US"/>
              <a:t>Mix ahead, plate, or service</a:t>
            </a:r>
            <a:endParaRPr/>
          </a:p>
          <a:p>
            <a:pPr marL="342891" lvl="0" indent="-228590" algn="l" rtl="0">
              <a:spcBef>
                <a:spcPts val="360"/>
              </a:spcBef>
              <a:spcAft>
                <a:spcPts val="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THE FOUR BASIC PARTS OF A SALAD</a:t>
            </a:r>
            <a:endParaRPr/>
          </a:p>
        </p:txBody>
      </p:sp>
      <p:sp>
        <p:nvSpPr>
          <p:cNvPr id="426" name="Google Shape;426;p55"/>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Garnish:</a:t>
            </a:r>
            <a:endParaRPr/>
          </a:p>
          <a:p>
            <a:pPr marL="285744" lvl="0" indent="-285744" algn="l" rtl="0">
              <a:spcBef>
                <a:spcPts val="360"/>
              </a:spcBef>
              <a:spcAft>
                <a:spcPts val="0"/>
              </a:spcAft>
              <a:buSzPts val="1800"/>
              <a:buChar char="•"/>
            </a:pPr>
            <a:r>
              <a:rPr lang="en-US"/>
              <a:t>Enhances appearance</a:t>
            </a:r>
            <a:endParaRPr/>
          </a:p>
          <a:p>
            <a:pPr marL="285744" lvl="0" indent="-285744" algn="l" rtl="0">
              <a:spcBef>
                <a:spcPts val="360"/>
              </a:spcBef>
              <a:spcAft>
                <a:spcPts val="0"/>
              </a:spcAft>
              <a:buSzPts val="1800"/>
              <a:buChar char="•"/>
            </a:pPr>
            <a:r>
              <a:rPr lang="en-US"/>
              <a:t>Complements overall taste</a:t>
            </a:r>
            <a:endParaRPr/>
          </a:p>
          <a:p>
            <a:pPr marL="285744" lvl="0" indent="-285744" algn="l" rtl="0">
              <a:spcBef>
                <a:spcPts val="360"/>
              </a:spcBef>
              <a:spcAft>
                <a:spcPts val="0"/>
              </a:spcAft>
              <a:buSzPts val="1800"/>
              <a:buChar char="•"/>
            </a:pPr>
            <a:r>
              <a:rPr lang="en-US"/>
              <a:t>Eaten with body of salad—flavor component</a:t>
            </a:r>
            <a:endParaRPr/>
          </a:p>
          <a:p>
            <a:pPr marL="285744" lvl="0" indent="-285744" algn="l" rtl="0">
              <a:spcBef>
                <a:spcPts val="360"/>
              </a:spcBef>
              <a:spcAft>
                <a:spcPts val="0"/>
              </a:spcAft>
              <a:buSzPts val="1800"/>
              <a:buChar char="•"/>
            </a:pPr>
            <a:r>
              <a:rPr lang="en-US"/>
              <a:t>Simple</a:t>
            </a:r>
            <a:endParaRPr/>
          </a:p>
          <a:p>
            <a:pPr marL="285744" lvl="0" indent="-285744" algn="l" rtl="0">
              <a:spcBef>
                <a:spcPts val="360"/>
              </a:spcBef>
              <a:spcAft>
                <a:spcPts val="0"/>
              </a:spcAft>
              <a:buSzPts val="1800"/>
              <a:buChar char="•"/>
            </a:pPr>
            <a:r>
              <a:rPr lang="en-US"/>
              <a:t>Mix with ingredients or add at end</a:t>
            </a:r>
            <a:endParaRPr/>
          </a:p>
          <a:p>
            <a:pPr marL="285744" lvl="0" indent="-285744" algn="l" rtl="0">
              <a:spcBef>
                <a:spcPts val="360"/>
              </a:spcBef>
              <a:spcAft>
                <a:spcPts val="0"/>
              </a:spcAft>
              <a:buSzPts val="1800"/>
              <a:buChar char="•"/>
            </a:pPr>
            <a:r>
              <a:rPr lang="en-US"/>
              <a:t>Consider components and overall taste</a:t>
            </a:r>
            <a:endParaRPr/>
          </a:p>
          <a:p>
            <a:pPr marL="342891" lvl="0" indent="-228590" algn="l" rtl="0">
              <a:spcBef>
                <a:spcPts val="36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SALADS AND THE MENU</a:t>
            </a:r>
            <a:endParaRPr/>
          </a:p>
        </p:txBody>
      </p:sp>
      <p:sp>
        <p:nvSpPr>
          <p:cNvPr id="240" name="Google Shape;240;p38"/>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Salad:</a:t>
            </a:r>
            <a:endParaRPr/>
          </a:p>
          <a:p>
            <a:pPr marL="285744" lvl="0" indent="-285744" algn="l" rtl="0">
              <a:spcBef>
                <a:spcPts val="360"/>
              </a:spcBef>
              <a:spcAft>
                <a:spcPts val="0"/>
              </a:spcAft>
              <a:buSzPts val="1800"/>
              <a:buChar char="•"/>
            </a:pPr>
            <a:r>
              <a:rPr lang="en-US"/>
              <a:t>Single food</a:t>
            </a:r>
            <a:endParaRPr/>
          </a:p>
          <a:p>
            <a:pPr marL="285744" lvl="0" indent="-285744" algn="l" rtl="0">
              <a:spcBef>
                <a:spcPts val="360"/>
              </a:spcBef>
              <a:spcAft>
                <a:spcPts val="0"/>
              </a:spcAft>
              <a:buSzPts val="1800"/>
              <a:buChar char="•"/>
            </a:pPr>
            <a:r>
              <a:rPr lang="en-US"/>
              <a:t>Mix of different foods </a:t>
            </a:r>
            <a:endParaRPr/>
          </a:p>
          <a:p>
            <a:pPr marL="285744" lvl="0" indent="-285744" algn="l" rtl="0">
              <a:spcBef>
                <a:spcPts val="360"/>
              </a:spcBef>
              <a:spcAft>
                <a:spcPts val="0"/>
              </a:spcAft>
              <a:buSzPts val="1800"/>
              <a:buChar char="•"/>
            </a:pPr>
            <a:r>
              <a:rPr lang="en-US"/>
              <a:t>Held together</a:t>
            </a:r>
            <a:endParaRPr/>
          </a:p>
          <a:p>
            <a:pPr marL="285744" lvl="0" indent="-285744" algn="l" rtl="0">
              <a:spcBef>
                <a:spcPts val="360"/>
              </a:spcBef>
              <a:spcAft>
                <a:spcPts val="0"/>
              </a:spcAft>
              <a:buSzPts val="1800"/>
              <a:buChar char="•"/>
            </a:pPr>
            <a:r>
              <a:rPr lang="en-US"/>
              <a:t>Accompanied by dressing</a:t>
            </a:r>
            <a:endParaRPr/>
          </a:p>
          <a:p>
            <a:pPr marL="342891" lvl="0" indent="-228590" algn="l" rtl="0">
              <a:spcBef>
                <a:spcPts val="360"/>
              </a:spcBef>
              <a:spcAft>
                <a:spcPts val="0"/>
              </a:spcAft>
              <a:buSzPts val="1800"/>
              <a:buNone/>
            </a:pPr>
            <a:endParaRPr/>
          </a:p>
        </p:txBody>
      </p:sp>
      <p:pic>
        <p:nvPicPr>
          <p:cNvPr id="241" name="Google Shape;241;p38"/>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
        <p:nvSpPr>
          <p:cNvPr id="242" name="Google Shape;242;p3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a:t>
            </a:r>
            <a:endParaRPr/>
          </a:p>
        </p:txBody>
      </p:sp>
      <p:sp>
        <p:nvSpPr>
          <p:cNvPr id="433" name="Google Shape;433;p56"/>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Green (tossed or composed)</a:t>
            </a:r>
            <a:endParaRPr/>
          </a:p>
          <a:p>
            <a:pPr marL="285744" lvl="0" indent="-285744" algn="l" rtl="0">
              <a:spcBef>
                <a:spcPts val="360"/>
              </a:spcBef>
              <a:spcAft>
                <a:spcPts val="0"/>
              </a:spcAft>
              <a:buSzPts val="1800"/>
              <a:buChar char="•"/>
            </a:pPr>
            <a:r>
              <a:rPr lang="en-US"/>
              <a:t>Bound</a:t>
            </a:r>
            <a:endParaRPr/>
          </a:p>
          <a:p>
            <a:pPr marL="285744" lvl="0" indent="-285744" algn="l" rtl="0">
              <a:spcBef>
                <a:spcPts val="360"/>
              </a:spcBef>
              <a:spcAft>
                <a:spcPts val="0"/>
              </a:spcAft>
              <a:buSzPts val="1800"/>
              <a:buChar char="•"/>
            </a:pPr>
            <a:r>
              <a:rPr lang="en-US"/>
              <a:t>Vegetable </a:t>
            </a:r>
            <a:endParaRPr/>
          </a:p>
          <a:p>
            <a:pPr marL="285744" lvl="0" indent="-285744" algn="l" rtl="0">
              <a:spcBef>
                <a:spcPts val="360"/>
              </a:spcBef>
              <a:spcAft>
                <a:spcPts val="0"/>
              </a:spcAft>
              <a:buSzPts val="1800"/>
              <a:buChar char="•"/>
            </a:pPr>
            <a:r>
              <a:rPr lang="en-US"/>
              <a:t>Fruit</a:t>
            </a:r>
            <a:endParaRPr/>
          </a:p>
          <a:p>
            <a:pPr marL="285744" lvl="0" indent="-285744" algn="l" rtl="0">
              <a:spcBef>
                <a:spcPts val="360"/>
              </a:spcBef>
              <a:spcAft>
                <a:spcPts val="0"/>
              </a:spcAft>
              <a:buSzPts val="1800"/>
              <a:buChar char="•"/>
            </a:pPr>
            <a:r>
              <a:rPr lang="en-US"/>
              <a:t>Combination</a:t>
            </a:r>
            <a:endParaRPr/>
          </a:p>
          <a:p>
            <a:pPr marL="342891" lvl="0" indent="-228590" algn="l" rtl="0">
              <a:spcBef>
                <a:spcPts val="360"/>
              </a:spcBef>
              <a:spcAft>
                <a:spcPts val="0"/>
              </a:spcAft>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a:t>
            </a:r>
            <a:endParaRPr/>
          </a:p>
        </p:txBody>
      </p:sp>
      <p:sp>
        <p:nvSpPr>
          <p:cNvPr id="440" name="Google Shape;440;p57"/>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Green salad:</a:t>
            </a:r>
            <a:endParaRPr/>
          </a:p>
          <a:p>
            <a:pPr marL="285744" lvl="0" indent="-285744" algn="l" rtl="0">
              <a:spcBef>
                <a:spcPts val="360"/>
              </a:spcBef>
              <a:spcAft>
                <a:spcPts val="0"/>
              </a:spcAft>
              <a:buSzPts val="1800"/>
              <a:buChar char="•"/>
            </a:pPr>
            <a:r>
              <a:rPr lang="en-US"/>
              <a:t>Tossed (mixed) and composed</a:t>
            </a:r>
            <a:endParaRPr/>
          </a:p>
          <a:p>
            <a:pPr marL="285744" lvl="0" indent="-285744" algn="l" rtl="0">
              <a:spcBef>
                <a:spcPts val="360"/>
              </a:spcBef>
              <a:spcAft>
                <a:spcPts val="0"/>
              </a:spcAft>
              <a:buSzPts val="1800"/>
              <a:buChar char="•"/>
            </a:pPr>
            <a:r>
              <a:rPr lang="en-US"/>
              <a:t>Prepare ingredients individually</a:t>
            </a:r>
            <a:endParaRPr/>
          </a:p>
          <a:p>
            <a:pPr marL="285744" lvl="0" indent="-285744" algn="l" rtl="0">
              <a:spcBef>
                <a:spcPts val="360"/>
              </a:spcBef>
              <a:spcAft>
                <a:spcPts val="0"/>
              </a:spcAft>
              <a:buSzPts val="1800"/>
              <a:buChar char="•"/>
            </a:pPr>
            <a:r>
              <a:rPr lang="en-US"/>
              <a:t>Tossed—mix ingredients prior to plating</a:t>
            </a:r>
            <a:endParaRPr/>
          </a:p>
          <a:p>
            <a:pPr marL="285744" lvl="0" indent="-285744" algn="l" rtl="0">
              <a:spcBef>
                <a:spcPts val="360"/>
              </a:spcBef>
              <a:spcAft>
                <a:spcPts val="0"/>
              </a:spcAft>
              <a:buSzPts val="1800"/>
              <a:buChar char="•"/>
            </a:pPr>
            <a:r>
              <a:rPr lang="en-US"/>
              <a:t>Composed—do not toss together ingredients</a:t>
            </a:r>
            <a:endParaRPr/>
          </a:p>
          <a:p>
            <a:pPr marL="285744" lvl="0" indent="-285744" algn="l" rtl="0">
              <a:spcBef>
                <a:spcPts val="360"/>
              </a:spcBef>
              <a:spcAft>
                <a:spcPts val="0"/>
              </a:spcAft>
              <a:buSzPts val="1800"/>
              <a:buChar char="•"/>
            </a:pPr>
            <a:r>
              <a:rPr lang="en-US"/>
              <a:t>Arrange ingredients on base separately</a:t>
            </a:r>
            <a:endParaRPr/>
          </a:p>
          <a:p>
            <a:pPr marL="285744" lvl="0" indent="-285744" algn="l" rtl="0">
              <a:spcBef>
                <a:spcPts val="360"/>
              </a:spcBef>
              <a:spcAft>
                <a:spcPts val="0"/>
              </a:spcAft>
              <a:buSzPts val="1800"/>
              <a:buChar char="•"/>
            </a:pPr>
            <a:r>
              <a:rPr lang="en-US"/>
              <a:t>Create desired taste experience</a:t>
            </a:r>
            <a:endParaRPr/>
          </a:p>
          <a:p>
            <a:pPr marL="285744" lvl="0" indent="-285744" algn="l" rtl="0">
              <a:spcBef>
                <a:spcPts val="360"/>
              </a:spcBef>
              <a:spcAft>
                <a:spcPts val="0"/>
              </a:spcAft>
              <a:buSzPts val="1800"/>
              <a:buChar char="•"/>
            </a:pPr>
            <a:r>
              <a:rPr lang="en-US"/>
              <a:t>High level of visual appeal</a:t>
            </a:r>
            <a:endParaRPr/>
          </a:p>
          <a:p>
            <a:pPr marL="342891" lvl="0" indent="-228590" algn="l" rtl="0">
              <a:spcBef>
                <a:spcPts val="36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a:t>
            </a:r>
            <a:endParaRPr/>
          </a:p>
        </p:txBody>
      </p:sp>
      <p:sp>
        <p:nvSpPr>
          <p:cNvPr id="447" name="Google Shape;447;p58"/>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Bound salad:</a:t>
            </a:r>
            <a:endParaRPr/>
          </a:p>
          <a:p>
            <a:pPr marL="285744" lvl="0" indent="-285744" algn="l" rtl="0">
              <a:spcBef>
                <a:spcPts val="360"/>
              </a:spcBef>
              <a:spcAft>
                <a:spcPts val="0"/>
              </a:spcAft>
              <a:buSzPts val="1800"/>
              <a:buChar char="•"/>
            </a:pPr>
            <a:r>
              <a:rPr lang="en-US"/>
              <a:t>Prepared from cooked ingredients</a:t>
            </a:r>
            <a:endParaRPr/>
          </a:p>
          <a:p>
            <a:pPr marL="285744" lvl="0" indent="-285744" algn="l" rtl="0">
              <a:spcBef>
                <a:spcPts val="360"/>
              </a:spcBef>
              <a:spcAft>
                <a:spcPts val="0"/>
              </a:spcAft>
              <a:buSzPts val="1800"/>
              <a:buChar char="•"/>
            </a:pPr>
            <a:r>
              <a:rPr lang="en-US"/>
              <a:t>Bound together with heavy dressing</a:t>
            </a:r>
            <a:endParaRPr/>
          </a:p>
          <a:p>
            <a:pPr marL="342891" lvl="0" indent="-228590" algn="l" rtl="0">
              <a:spcBef>
                <a:spcPts val="360"/>
              </a:spcBef>
              <a:spcAft>
                <a:spcPts val="0"/>
              </a:spcAft>
              <a:buSzPts val="1800"/>
              <a:buNone/>
            </a:pPr>
            <a:endParaRPr/>
          </a:p>
        </p:txBody>
      </p:sp>
      <p:pic>
        <p:nvPicPr>
          <p:cNvPr id="448" name="Google Shape;448;p58"/>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a:t>
            </a:r>
            <a:endParaRPr/>
          </a:p>
        </p:txBody>
      </p:sp>
      <p:sp>
        <p:nvSpPr>
          <p:cNvPr id="455" name="Google Shape;455;p59"/>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Vegetable salad:</a:t>
            </a:r>
            <a:endParaRPr/>
          </a:p>
          <a:p>
            <a:pPr marL="285744" lvl="0" indent="-285744" algn="l" rtl="0">
              <a:spcBef>
                <a:spcPts val="360"/>
              </a:spcBef>
              <a:spcAft>
                <a:spcPts val="0"/>
              </a:spcAft>
              <a:buSzPts val="1800"/>
              <a:buChar char="•"/>
            </a:pPr>
            <a:r>
              <a:rPr lang="en-US"/>
              <a:t>Prepared from cooked and/or raw vegetables</a:t>
            </a:r>
            <a:endParaRPr/>
          </a:p>
          <a:p>
            <a:pPr marL="285744" lvl="0" indent="-285744" algn="l" rtl="0">
              <a:spcBef>
                <a:spcPts val="360"/>
              </a:spcBef>
              <a:spcAft>
                <a:spcPts val="0"/>
              </a:spcAft>
              <a:buSzPts val="1800"/>
              <a:buChar char="•"/>
            </a:pPr>
            <a:r>
              <a:rPr lang="en-US"/>
              <a:t>Heavy or light dressing</a:t>
            </a:r>
            <a:endParaRPr/>
          </a:p>
          <a:p>
            <a:pPr marL="285744" lvl="0" indent="-285744" algn="l" rtl="0">
              <a:spcBef>
                <a:spcPts val="360"/>
              </a:spcBef>
              <a:spcAft>
                <a:spcPts val="0"/>
              </a:spcAft>
              <a:buSzPts val="1800"/>
              <a:buChar char="•"/>
            </a:pPr>
            <a:r>
              <a:rPr lang="en-US"/>
              <a:t>Allow ingredients to rest</a:t>
            </a:r>
            <a:endParaRPr/>
          </a:p>
          <a:p>
            <a:pPr marL="742932" lvl="1" indent="-285744" algn="l" rtl="0">
              <a:spcBef>
                <a:spcPts val="320"/>
              </a:spcBef>
              <a:spcAft>
                <a:spcPts val="0"/>
              </a:spcAft>
              <a:buSzPts val="1600"/>
              <a:buChar char="o"/>
            </a:pPr>
            <a:r>
              <a:rPr lang="en-US"/>
              <a:t>Increase flavor</a:t>
            </a:r>
            <a:endParaRPr/>
          </a:p>
          <a:p>
            <a:pPr marL="742932" lvl="1" indent="-285744" algn="l" rtl="0">
              <a:spcBef>
                <a:spcPts val="320"/>
              </a:spcBef>
              <a:spcAft>
                <a:spcPts val="0"/>
              </a:spcAft>
              <a:buSzPts val="1600"/>
              <a:buChar char="o"/>
            </a:pPr>
            <a:r>
              <a:rPr lang="en-US"/>
              <a:t>Change texture</a:t>
            </a:r>
            <a:endParaRPr/>
          </a:p>
          <a:p>
            <a:pPr marL="342891" lvl="0" indent="-228590" algn="l" rtl="0">
              <a:spcBef>
                <a:spcPts val="360"/>
              </a:spcBef>
              <a:spcAft>
                <a:spcPts val="0"/>
              </a:spcAft>
              <a:buSzPts val="1800"/>
              <a:buNone/>
            </a:pPr>
            <a:endParaRPr/>
          </a:p>
        </p:txBody>
      </p:sp>
      <p:pic>
        <p:nvPicPr>
          <p:cNvPr id="456" name="Google Shape;456;p59"/>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a:t>
            </a:r>
            <a:endParaRPr/>
          </a:p>
        </p:txBody>
      </p:sp>
      <p:sp>
        <p:nvSpPr>
          <p:cNvPr id="463" name="Google Shape;463;p60"/>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Fruit salad:</a:t>
            </a:r>
            <a:endParaRPr/>
          </a:p>
          <a:p>
            <a:pPr marL="285744" lvl="0" indent="-285744" algn="l" rtl="0">
              <a:spcBef>
                <a:spcPts val="360"/>
              </a:spcBef>
              <a:spcAft>
                <a:spcPts val="0"/>
              </a:spcAft>
              <a:buSzPts val="1800"/>
              <a:buChar char="•"/>
            </a:pPr>
            <a:r>
              <a:rPr lang="en-US"/>
              <a:t>Slightly sweet or sweet/sour dressing</a:t>
            </a:r>
            <a:endParaRPr/>
          </a:p>
          <a:p>
            <a:pPr marL="285744" lvl="0" indent="-285744" algn="l" rtl="0">
              <a:spcBef>
                <a:spcPts val="360"/>
              </a:spcBef>
              <a:spcAft>
                <a:spcPts val="0"/>
              </a:spcAft>
              <a:buSzPts val="1800"/>
              <a:buChar char="•"/>
            </a:pPr>
            <a:r>
              <a:rPr lang="en-US"/>
              <a:t>Handle fruit carefully</a:t>
            </a:r>
            <a:endParaRPr/>
          </a:p>
          <a:p>
            <a:pPr marL="285744" lvl="0" indent="-285744" algn="l" rtl="0">
              <a:spcBef>
                <a:spcPts val="360"/>
              </a:spcBef>
              <a:spcAft>
                <a:spcPts val="0"/>
              </a:spcAft>
              <a:buSzPts val="1800"/>
              <a:buChar char="•"/>
            </a:pPr>
            <a:r>
              <a:rPr lang="en-US"/>
              <a:t>Prepare salad close to service</a:t>
            </a:r>
            <a:endParaRPr/>
          </a:p>
          <a:p>
            <a:pPr marL="742932" lvl="1" indent="-285744" algn="l" rtl="0">
              <a:spcBef>
                <a:spcPts val="320"/>
              </a:spcBef>
              <a:spcAft>
                <a:spcPts val="0"/>
              </a:spcAft>
              <a:buSzPts val="1600"/>
              <a:buChar char="o"/>
            </a:pPr>
            <a:r>
              <a:rPr lang="en-US"/>
              <a:t>Prevents softening, browning, and moisture loss</a:t>
            </a:r>
            <a:endParaRPr/>
          </a:p>
          <a:p>
            <a:pPr marL="342891" lvl="0" indent="-228590" algn="l" rtl="0">
              <a:spcBef>
                <a:spcPts val="360"/>
              </a:spcBef>
              <a:spcAft>
                <a:spcPts val="0"/>
              </a:spcAft>
              <a:buSzPts val="1800"/>
              <a:buNone/>
            </a:pPr>
            <a:endParaRPr/>
          </a:p>
        </p:txBody>
      </p:sp>
      <p:pic>
        <p:nvPicPr>
          <p:cNvPr id="464" name="Google Shape;464;p60"/>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a:t>
            </a:r>
            <a:endParaRPr/>
          </a:p>
        </p:txBody>
      </p:sp>
      <p:sp>
        <p:nvSpPr>
          <p:cNvPr id="471" name="Google Shape;471;p61"/>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Combination salad:</a:t>
            </a:r>
            <a:endParaRPr/>
          </a:p>
          <a:p>
            <a:pPr marL="285744" lvl="0" indent="-285744" algn="l" rtl="0">
              <a:spcBef>
                <a:spcPts val="360"/>
              </a:spcBef>
              <a:spcAft>
                <a:spcPts val="0"/>
              </a:spcAft>
              <a:buSzPts val="1800"/>
              <a:buChar char="•"/>
            </a:pPr>
            <a:r>
              <a:rPr lang="en-US"/>
              <a:t>Incorporates combination of other salad types</a:t>
            </a:r>
            <a:endParaRPr/>
          </a:p>
          <a:p>
            <a:pPr marL="285744" lvl="0" indent="-285744" algn="l" rtl="0">
              <a:spcBef>
                <a:spcPts val="360"/>
              </a:spcBef>
              <a:spcAft>
                <a:spcPts val="0"/>
              </a:spcAft>
              <a:buSzPts val="1800"/>
              <a:buChar char="•"/>
            </a:pPr>
            <a:r>
              <a:rPr lang="en-US"/>
              <a:t>Prepare according to individual guidelines</a:t>
            </a:r>
            <a:endParaRPr/>
          </a:p>
          <a:p>
            <a:pPr marL="342891" lvl="0" indent="-228590" algn="l" rtl="0">
              <a:spcBef>
                <a:spcPts val="360"/>
              </a:spcBef>
              <a:spcAft>
                <a:spcPts val="0"/>
              </a:spcAft>
              <a:buSzPts val="1800"/>
              <a:buNone/>
            </a:pPr>
            <a:endParaRPr/>
          </a:p>
        </p:txBody>
      </p:sp>
      <p:pic>
        <p:nvPicPr>
          <p:cNvPr id="472" name="Google Shape;472;p61"/>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SALAD</a:t>
            </a:r>
            <a:endParaRPr/>
          </a:p>
        </p:txBody>
      </p:sp>
      <p:sp>
        <p:nvSpPr>
          <p:cNvPr id="479" name="Google Shape;479;p62"/>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Salads—ready-to-eat food</a:t>
            </a:r>
            <a:endParaRPr/>
          </a:p>
          <a:p>
            <a:pPr marL="285744" lvl="0" indent="-285744" algn="l" rtl="0">
              <a:spcBef>
                <a:spcPts val="360"/>
              </a:spcBef>
              <a:spcAft>
                <a:spcPts val="0"/>
              </a:spcAft>
              <a:buSzPts val="1800"/>
              <a:buChar char="•"/>
            </a:pPr>
            <a:r>
              <a:rPr lang="en-US"/>
              <a:t>Wash hands before prep</a:t>
            </a:r>
            <a:endParaRPr/>
          </a:p>
          <a:p>
            <a:pPr marL="285744" lvl="0" indent="-285744" algn="l" rtl="0">
              <a:spcBef>
                <a:spcPts val="360"/>
              </a:spcBef>
              <a:spcAft>
                <a:spcPts val="0"/>
              </a:spcAft>
              <a:buSzPts val="1800"/>
              <a:buChar char="•"/>
            </a:pPr>
            <a:r>
              <a:rPr lang="en-US"/>
              <a:t>Wear single-use gloves</a:t>
            </a:r>
            <a:endParaRPr/>
          </a:p>
          <a:p>
            <a:pPr marL="285744" lvl="0" indent="-285744" algn="l" rtl="0">
              <a:spcBef>
                <a:spcPts val="360"/>
              </a:spcBef>
              <a:spcAft>
                <a:spcPts val="0"/>
              </a:spcAft>
              <a:buSzPts val="1800"/>
              <a:buChar char="•"/>
            </a:pPr>
            <a:r>
              <a:rPr lang="en-US"/>
              <a:t>Change gloves when required</a:t>
            </a:r>
            <a:endParaRPr/>
          </a:p>
          <a:p>
            <a:pPr marL="342891" lvl="0" indent="-228590" algn="l" rtl="0">
              <a:spcBef>
                <a:spcPts val="360"/>
              </a:spcBef>
              <a:spcAft>
                <a:spcPts val="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DESIGNING AN ATTRACTIVE SALAD</a:t>
            </a:r>
            <a:endParaRPr/>
          </a:p>
        </p:txBody>
      </p:sp>
      <p:sp>
        <p:nvSpPr>
          <p:cNvPr id="486" name="Google Shape;486;p63"/>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Plate or bowl—picture frame</a:t>
            </a:r>
            <a:endParaRPr/>
          </a:p>
          <a:p>
            <a:pPr marL="742932" lvl="1" indent="-285744" algn="l" rtl="0">
              <a:spcBef>
                <a:spcPts val="320"/>
              </a:spcBef>
              <a:spcAft>
                <a:spcPts val="0"/>
              </a:spcAft>
              <a:buSzPts val="1600"/>
              <a:buChar char="o"/>
            </a:pPr>
            <a:r>
              <a:rPr lang="en-US"/>
              <a:t>Select right dish for portion</a:t>
            </a:r>
            <a:endParaRPr/>
          </a:p>
          <a:p>
            <a:pPr marL="742932" lvl="1" indent="-285744" algn="l" rtl="0">
              <a:spcBef>
                <a:spcPts val="320"/>
              </a:spcBef>
              <a:spcAft>
                <a:spcPts val="0"/>
              </a:spcAft>
              <a:buSzPts val="1600"/>
              <a:buChar char="o"/>
            </a:pPr>
            <a:r>
              <a:rPr lang="en-US"/>
              <a:t>Keep salad off rim</a:t>
            </a:r>
            <a:endParaRPr/>
          </a:p>
          <a:p>
            <a:pPr marL="342891" lvl="0" indent="-228590" algn="l" rtl="0">
              <a:spcBef>
                <a:spcPts val="360"/>
              </a:spcBef>
              <a:spcAft>
                <a:spcPts val="0"/>
              </a:spcAft>
              <a:buSzPts val="1800"/>
              <a:buFont typeface="Calibri"/>
              <a:buNone/>
            </a:pPr>
            <a:endParaRPr/>
          </a:p>
          <a:p>
            <a:pPr marL="342891" lvl="0" indent="-342891" algn="l" rtl="0">
              <a:spcBef>
                <a:spcPts val="360"/>
              </a:spcBef>
              <a:spcAft>
                <a:spcPts val="0"/>
              </a:spcAft>
              <a:buSzPts val="1800"/>
              <a:buFont typeface="Calibri"/>
              <a:buAutoNum type="arabicPeriod"/>
            </a:pPr>
            <a:r>
              <a:rPr lang="en-US"/>
              <a:t>Maintain color balance</a:t>
            </a:r>
            <a:endParaRPr/>
          </a:p>
          <a:p>
            <a:pPr marL="342891" lvl="0" indent="-228590" algn="l" rtl="0">
              <a:spcBef>
                <a:spcPts val="360"/>
              </a:spcBef>
              <a:spcAft>
                <a:spcPts val="0"/>
              </a:spcAft>
              <a:buSzPts val="1800"/>
              <a:buFont typeface="Calibri"/>
              <a:buNone/>
            </a:pPr>
            <a:endParaRPr/>
          </a:p>
          <a:p>
            <a:pPr marL="342891" lvl="0" indent="-342891" algn="l" rtl="0">
              <a:spcBef>
                <a:spcPts val="360"/>
              </a:spcBef>
              <a:spcAft>
                <a:spcPts val="0"/>
              </a:spcAft>
              <a:buSzPts val="1800"/>
              <a:buFont typeface="Calibri"/>
              <a:buAutoNum type="arabicPeriod"/>
            </a:pPr>
            <a:r>
              <a:rPr lang="en-US"/>
              <a:t>Add height</a:t>
            </a:r>
            <a:endParaRPr/>
          </a:p>
          <a:p>
            <a:pPr marL="342891" lvl="0" indent="-228590" algn="l" rtl="0">
              <a:spcBef>
                <a:spcPts val="360"/>
              </a:spcBef>
              <a:spcAft>
                <a:spcPts val="0"/>
              </a:spcAft>
              <a:buSzPts val="1800"/>
              <a:buFont typeface="Calibri"/>
              <a:buNone/>
            </a:pPr>
            <a:endParaRPr/>
          </a:p>
          <a:p>
            <a:pPr marL="342891" lvl="0" indent="-342891" algn="l" rtl="0">
              <a:spcBef>
                <a:spcPts val="360"/>
              </a:spcBef>
              <a:spcAft>
                <a:spcPts val="0"/>
              </a:spcAft>
              <a:buSzPts val="1800"/>
              <a:buFont typeface="Calibri"/>
              <a:buAutoNum type="arabicPeriod"/>
            </a:pPr>
            <a:r>
              <a:rPr lang="en-US"/>
              <a:t>Cut ingredients neatly and uniformly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DESIGNING AN ATTRACTIVE SALAD</a:t>
            </a:r>
            <a:endParaRPr/>
          </a:p>
        </p:txBody>
      </p:sp>
      <p:sp>
        <p:nvSpPr>
          <p:cNvPr id="493" name="Google Shape;493;p6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Calibri"/>
              <a:buAutoNum type="arabicPeriod" startAt="5"/>
            </a:pPr>
            <a:r>
              <a:rPr lang="en-US"/>
              <a:t>Ingredients easily identified</a:t>
            </a:r>
            <a:endParaRPr/>
          </a:p>
          <a:p>
            <a:pPr marL="342900" lvl="0" indent="-228600" algn="l" rtl="0">
              <a:spcBef>
                <a:spcPts val="360"/>
              </a:spcBef>
              <a:spcAft>
                <a:spcPts val="0"/>
              </a:spcAft>
              <a:buSzPts val="1800"/>
              <a:buFont typeface="Calibri"/>
              <a:buNone/>
            </a:pPr>
            <a:endParaRPr/>
          </a:p>
          <a:p>
            <a:pPr marL="342900" lvl="0" indent="-342900" algn="l" rtl="0">
              <a:spcBef>
                <a:spcPts val="360"/>
              </a:spcBef>
              <a:spcAft>
                <a:spcPts val="0"/>
              </a:spcAft>
              <a:buSzPts val="1800"/>
              <a:buFont typeface="Calibri"/>
              <a:buAutoNum type="arabicPeriod" startAt="5"/>
            </a:pPr>
            <a:r>
              <a:rPr lang="en-US"/>
              <a:t>Finely chop seasoning ingredients</a:t>
            </a:r>
            <a:endParaRPr/>
          </a:p>
          <a:p>
            <a:pPr marL="342900" lvl="0" indent="-228600" algn="l" rtl="0">
              <a:spcBef>
                <a:spcPts val="360"/>
              </a:spcBef>
              <a:spcAft>
                <a:spcPts val="0"/>
              </a:spcAft>
              <a:buSzPts val="1800"/>
              <a:buFont typeface="Calibri"/>
              <a:buNone/>
            </a:pPr>
            <a:endParaRPr/>
          </a:p>
          <a:p>
            <a:pPr marL="342900" lvl="0" indent="-342900" algn="l" rtl="0">
              <a:spcBef>
                <a:spcPts val="360"/>
              </a:spcBef>
              <a:spcAft>
                <a:spcPts val="0"/>
              </a:spcAft>
              <a:buSzPts val="1800"/>
              <a:buFont typeface="Calibri"/>
              <a:buAutoNum type="arabicPeriod" startAt="5"/>
            </a:pPr>
            <a:r>
              <a:rPr lang="en-US"/>
              <a:t>Keep ingredient arrangement simple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DESIGNING AN ATTRACTIVE SALAD</a:t>
            </a:r>
            <a:endParaRPr/>
          </a:p>
        </p:txBody>
      </p:sp>
      <p:sp>
        <p:nvSpPr>
          <p:cNvPr id="500" name="Google Shape;500;p65"/>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600"/>
              <a:buNone/>
            </a:pPr>
            <a:r>
              <a:rPr lang="en-US"/>
              <a:t>Caesar salad</a:t>
            </a:r>
            <a:endParaRPr/>
          </a:p>
        </p:txBody>
      </p:sp>
      <p:pic>
        <p:nvPicPr>
          <p:cNvPr id="501" name="Google Shape;501;p65"/>
          <p:cNvPicPr preferRelativeResize="0">
            <a:picLocks noGrp="1"/>
          </p:cNvPicPr>
          <p:nvPr>
            <p:ph type="pic" idx="2"/>
          </p:nvPr>
        </p:nvPicPr>
        <p:blipFill rotWithShape="1">
          <a:blip r:embed="rId3">
            <a:alphaModFix/>
          </a:blip>
          <a:srcRect/>
          <a:stretch/>
        </p:blipFill>
        <p:spPr>
          <a:xfrm>
            <a:off x="812800" y="1148081"/>
            <a:ext cx="3149600" cy="1371600"/>
          </a:xfrm>
          <a:prstGeom prst="rect">
            <a:avLst/>
          </a:prstGeom>
          <a:noFill/>
          <a:ln w="12700" cap="flat" cmpd="sng">
            <a:solidFill>
              <a:schemeClr val="lt1"/>
            </a:solidFill>
            <a:prstDash val="solid"/>
            <a:round/>
            <a:headEnd type="none" w="sm" len="sm"/>
            <a:tailEnd type="none" w="sm" len="sm"/>
          </a:ln>
        </p:spPr>
      </p:pic>
      <p:pic>
        <p:nvPicPr>
          <p:cNvPr id="502" name="Google Shape;502;p65"/>
          <p:cNvPicPr preferRelativeResize="0">
            <a:picLocks noGrp="1"/>
          </p:cNvPicPr>
          <p:nvPr>
            <p:ph type="pic" idx="3"/>
          </p:nvPr>
        </p:nvPicPr>
        <p:blipFill rotWithShape="1">
          <a:blip r:embed="rId4">
            <a:alphaModFix/>
          </a:blip>
          <a:srcRect/>
          <a:stretch/>
        </p:blipFill>
        <p:spPr>
          <a:xfrm>
            <a:off x="4673600" y="1143000"/>
            <a:ext cx="3149600" cy="1371600"/>
          </a:xfrm>
          <a:prstGeom prst="rect">
            <a:avLst/>
          </a:prstGeom>
          <a:noFill/>
          <a:ln w="12700" cap="flat" cmpd="sng">
            <a:solidFill>
              <a:schemeClr val="lt1"/>
            </a:solidFill>
            <a:prstDash val="solid"/>
            <a:round/>
            <a:headEnd type="none" w="sm" len="sm"/>
            <a:tailEnd type="none" w="sm" len="sm"/>
          </a:ln>
        </p:spPr>
      </p:pic>
      <p:pic>
        <p:nvPicPr>
          <p:cNvPr id="503" name="Google Shape;503;p65"/>
          <p:cNvPicPr preferRelativeResize="0">
            <a:picLocks noGrp="1"/>
          </p:cNvPicPr>
          <p:nvPr>
            <p:ph type="pic" idx="4"/>
          </p:nvPr>
        </p:nvPicPr>
        <p:blipFill rotWithShape="1">
          <a:blip r:embed="rId5">
            <a:alphaModFix/>
          </a:blip>
          <a:srcRect/>
          <a:stretch/>
        </p:blipFill>
        <p:spPr>
          <a:xfrm>
            <a:off x="8534400" y="1148080"/>
            <a:ext cx="3149600" cy="1371600"/>
          </a:xfrm>
          <a:prstGeom prst="rect">
            <a:avLst/>
          </a:prstGeom>
          <a:noFill/>
          <a:ln w="12700" cap="flat" cmpd="sng">
            <a:solidFill>
              <a:schemeClr val="lt1"/>
            </a:solidFill>
            <a:prstDash val="solid"/>
            <a:round/>
            <a:headEnd type="none" w="sm" len="sm"/>
            <a:tailEnd type="none" w="sm" len="sm"/>
          </a:ln>
        </p:spPr>
      </p:pic>
      <p:sp>
        <p:nvSpPr>
          <p:cNvPr id="504" name="Google Shape;504;p65"/>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600"/>
              <a:buNone/>
            </a:pPr>
            <a:r>
              <a:rPr lang="en-US"/>
              <a:t>Caprese salad</a:t>
            </a:r>
            <a:endParaRPr/>
          </a:p>
        </p:txBody>
      </p:sp>
      <p:sp>
        <p:nvSpPr>
          <p:cNvPr id="505" name="Google Shape;505;p65"/>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600"/>
              <a:buNone/>
            </a:pPr>
            <a:r>
              <a:rPr lang="en-US"/>
              <a:t>Crab and shrimp tower salad</a:t>
            </a:r>
            <a:endParaRPr/>
          </a:p>
          <a:p>
            <a:pPr marL="342891" lvl="0" indent="-241290" algn="l" rtl="0">
              <a:spcBef>
                <a:spcPts val="320"/>
              </a:spcBef>
              <a:spcAft>
                <a:spcPts val="0"/>
              </a:spcAft>
              <a:buSzPts val="16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SALADS AND THE MENU</a:t>
            </a:r>
            <a:endParaRPr/>
          </a:p>
        </p:txBody>
      </p:sp>
      <p:sp>
        <p:nvSpPr>
          <p:cNvPr id="249" name="Google Shape;249;p39"/>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Starter salad:</a:t>
            </a:r>
            <a:endParaRPr/>
          </a:p>
          <a:p>
            <a:pPr marL="285744" lvl="0" indent="-285744" algn="l" rtl="0">
              <a:spcBef>
                <a:spcPts val="360"/>
              </a:spcBef>
              <a:spcAft>
                <a:spcPts val="0"/>
              </a:spcAft>
              <a:buSzPts val="1800"/>
              <a:buChar char="•"/>
            </a:pPr>
            <a:r>
              <a:rPr lang="en-US"/>
              <a:t>Appetizer to main meal</a:t>
            </a:r>
            <a:endParaRPr/>
          </a:p>
          <a:p>
            <a:pPr marL="285744" lvl="0" indent="-285744" algn="l" rtl="0">
              <a:spcBef>
                <a:spcPts val="360"/>
              </a:spcBef>
              <a:spcAft>
                <a:spcPts val="0"/>
              </a:spcAft>
              <a:buSzPts val="1800"/>
              <a:buChar char="•"/>
            </a:pPr>
            <a:r>
              <a:rPr lang="en-US"/>
              <a:t>Smaller portion</a:t>
            </a:r>
            <a:endParaRPr/>
          </a:p>
          <a:p>
            <a:pPr marL="285744" lvl="0" indent="-285744" algn="l" rtl="0">
              <a:spcBef>
                <a:spcPts val="360"/>
              </a:spcBef>
              <a:spcAft>
                <a:spcPts val="0"/>
              </a:spcAft>
              <a:buSzPts val="1800"/>
              <a:buChar char="•"/>
            </a:pPr>
            <a:r>
              <a:rPr lang="en-US"/>
              <a:t>Light, fresh, crisp ingredients</a:t>
            </a:r>
            <a:endParaRPr/>
          </a:p>
          <a:p>
            <a:pPr marL="285744" lvl="0" indent="-285744" algn="l" rtl="0">
              <a:spcBef>
                <a:spcPts val="360"/>
              </a:spcBef>
              <a:spcAft>
                <a:spcPts val="0"/>
              </a:spcAft>
              <a:buSzPts val="1800"/>
              <a:buChar char="•"/>
            </a:pPr>
            <a:r>
              <a:rPr lang="en-US"/>
              <a:t>Tangy, flavorful dressings</a:t>
            </a:r>
            <a:endParaRPr/>
          </a:p>
          <a:p>
            <a:pPr marL="285744" lvl="0" indent="-285744" algn="l" rtl="0">
              <a:spcBef>
                <a:spcPts val="360"/>
              </a:spcBef>
              <a:spcAft>
                <a:spcPts val="0"/>
              </a:spcAft>
              <a:buSzPts val="1800"/>
              <a:buChar char="•"/>
            </a:pPr>
            <a:r>
              <a:rPr lang="en-US"/>
              <a:t>Small portions of proteins</a:t>
            </a:r>
            <a:endParaRPr/>
          </a:p>
          <a:p>
            <a:pPr marL="285744" lvl="0" indent="-285744" algn="l" rtl="0">
              <a:spcBef>
                <a:spcPts val="360"/>
              </a:spcBef>
              <a:spcAft>
                <a:spcPts val="0"/>
              </a:spcAft>
              <a:buSzPts val="1800"/>
              <a:buChar char="•"/>
            </a:pPr>
            <a:r>
              <a:rPr lang="en-US"/>
              <a:t>Set tone for rest of meal</a:t>
            </a:r>
            <a:endParaRPr/>
          </a:p>
        </p:txBody>
      </p:sp>
      <p:pic>
        <p:nvPicPr>
          <p:cNvPr id="250" name="Google Shape;250;p39"/>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VEGETABLE SALADS</a:t>
            </a:r>
            <a:endParaRPr/>
          </a:p>
        </p:txBody>
      </p:sp>
      <p:sp>
        <p:nvSpPr>
          <p:cNvPr id="512" name="Google Shape;512;p66"/>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Gather all ingredients</a:t>
            </a:r>
            <a:endParaRPr/>
          </a:p>
          <a:p>
            <a:pPr marL="342891" lvl="0" indent="-228590" algn="l" rtl="0">
              <a:spcBef>
                <a:spcPts val="360"/>
              </a:spcBef>
              <a:spcAft>
                <a:spcPts val="0"/>
              </a:spcAft>
              <a:buSzPts val="1800"/>
              <a:buFont typeface="Calibri"/>
              <a:buNone/>
            </a:pPr>
            <a:endParaRPr/>
          </a:p>
          <a:p>
            <a:pPr marL="342891" lvl="0" indent="-342891" algn="l" rtl="0">
              <a:spcBef>
                <a:spcPts val="360"/>
              </a:spcBef>
              <a:spcAft>
                <a:spcPts val="0"/>
              </a:spcAft>
              <a:buSzPts val="1800"/>
              <a:buFont typeface="Calibri"/>
              <a:buAutoNum type="arabicPeriod"/>
            </a:pPr>
            <a:r>
              <a:rPr lang="en-US"/>
              <a:t>Cut ingredients neatly</a:t>
            </a:r>
            <a:endParaRPr/>
          </a:p>
          <a:p>
            <a:pPr marL="742932" lvl="1" indent="-285744" algn="l" rtl="0">
              <a:spcBef>
                <a:spcPts val="320"/>
              </a:spcBef>
              <a:spcAft>
                <a:spcPts val="0"/>
              </a:spcAft>
              <a:buSzPts val="1600"/>
              <a:buChar char="o"/>
            </a:pPr>
            <a:r>
              <a:rPr lang="en-US"/>
              <a:t>Uniform size</a:t>
            </a:r>
            <a:endParaRPr/>
          </a:p>
          <a:p>
            <a:pPr marL="742932" lvl="1" indent="-285744" algn="l" rtl="0">
              <a:spcBef>
                <a:spcPts val="320"/>
              </a:spcBef>
              <a:spcAft>
                <a:spcPts val="0"/>
              </a:spcAft>
              <a:buSzPts val="1600"/>
              <a:buChar char="o"/>
            </a:pPr>
            <a:r>
              <a:rPr lang="en-US"/>
              <a:t>Cut fresh vegetables close to service</a:t>
            </a:r>
            <a:endParaRPr/>
          </a:p>
          <a:p>
            <a:pPr marL="800080" lvl="1" indent="-241290" algn="l" rtl="0">
              <a:spcBef>
                <a:spcPts val="320"/>
              </a:spcBef>
              <a:spcAft>
                <a:spcPts val="0"/>
              </a:spcAft>
              <a:buSzPts val="1600"/>
              <a:buFont typeface="Calibri"/>
              <a:buNone/>
            </a:pPr>
            <a:endParaRPr/>
          </a:p>
          <a:p>
            <a:pPr marL="342891" lvl="0" indent="-342891" algn="l" rtl="0">
              <a:spcBef>
                <a:spcPts val="360"/>
              </a:spcBef>
              <a:spcAft>
                <a:spcPts val="0"/>
              </a:spcAft>
              <a:buSzPts val="1800"/>
              <a:buFont typeface="Calibri"/>
              <a:buAutoNum type="arabicPeriod"/>
            </a:pPr>
            <a:r>
              <a:rPr lang="en-US"/>
              <a:t>Cook vegetables according to recipe</a:t>
            </a:r>
            <a:endParaRPr/>
          </a:p>
          <a:p>
            <a:pPr marL="742932" lvl="1" indent="-285744" algn="l" rtl="0">
              <a:spcBef>
                <a:spcPts val="320"/>
              </a:spcBef>
              <a:spcAft>
                <a:spcPts val="0"/>
              </a:spcAft>
              <a:buSzPts val="1600"/>
              <a:buChar char="o"/>
            </a:pPr>
            <a:r>
              <a:rPr lang="en-US"/>
              <a:t>Firm, crisp texture</a:t>
            </a:r>
            <a:endParaRPr/>
          </a:p>
          <a:p>
            <a:pPr marL="742932" lvl="1" indent="-285744" algn="l" rtl="0">
              <a:spcBef>
                <a:spcPts val="320"/>
              </a:spcBef>
              <a:spcAft>
                <a:spcPts val="0"/>
              </a:spcAft>
              <a:buSzPts val="1600"/>
              <a:buChar char="o"/>
            </a:pPr>
            <a:r>
              <a:rPr lang="en-US"/>
              <a:t>Good color</a:t>
            </a:r>
            <a:endParaRPr/>
          </a:p>
          <a:p>
            <a:pPr marL="800080" lvl="1" indent="-241290" algn="l" rtl="0">
              <a:spcBef>
                <a:spcPts val="320"/>
              </a:spcBef>
              <a:spcAft>
                <a:spcPts val="0"/>
              </a:spcAft>
              <a:buSzPts val="1600"/>
              <a:buFont typeface="Arial"/>
              <a:buNone/>
            </a:pPr>
            <a:endParaRPr/>
          </a:p>
          <a:p>
            <a:pPr marL="1142971" lvl="2" indent="-139694" algn="l" rtl="0">
              <a:spcBef>
                <a:spcPts val="280"/>
              </a:spcBef>
              <a:spcAft>
                <a:spcPts val="0"/>
              </a:spcAft>
              <a:buSzPts val="1400"/>
              <a:buNone/>
            </a:pPr>
            <a:endParaRPr/>
          </a:p>
        </p:txBody>
      </p:sp>
      <p:pic>
        <p:nvPicPr>
          <p:cNvPr id="513" name="Google Shape;513;p66"/>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VEGETABLE SALADS</a:t>
            </a:r>
            <a:endParaRPr/>
          </a:p>
        </p:txBody>
      </p:sp>
      <p:sp>
        <p:nvSpPr>
          <p:cNvPr id="520" name="Google Shape;520;p67"/>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Calibri"/>
              <a:buAutoNum type="arabicPeriod" startAt="4"/>
            </a:pPr>
            <a:r>
              <a:rPr lang="en-US"/>
              <a:t>Drain and chill cooked vegetables before mixing</a:t>
            </a:r>
            <a:endParaRPr/>
          </a:p>
          <a:p>
            <a:pPr marL="342900" lvl="0" indent="-228600" algn="l" rtl="0">
              <a:spcBef>
                <a:spcPts val="360"/>
              </a:spcBef>
              <a:spcAft>
                <a:spcPts val="0"/>
              </a:spcAft>
              <a:buSzPts val="1800"/>
              <a:buFont typeface="Calibri"/>
              <a:buNone/>
            </a:pPr>
            <a:endParaRPr/>
          </a:p>
          <a:p>
            <a:pPr marL="342900" lvl="0" indent="-342900" algn="l" rtl="0">
              <a:spcBef>
                <a:spcPts val="360"/>
              </a:spcBef>
              <a:spcAft>
                <a:spcPts val="0"/>
              </a:spcAft>
              <a:buSzPts val="1800"/>
              <a:buFont typeface="Calibri"/>
              <a:buAutoNum type="arabicPeriod" startAt="4"/>
            </a:pPr>
            <a:r>
              <a:rPr lang="en-US"/>
              <a:t>Toss ingredients in a stainless-steel bowl</a:t>
            </a:r>
            <a:endParaRPr/>
          </a:p>
          <a:p>
            <a:pPr marL="342900" lvl="0" indent="-228600" algn="l" rtl="0">
              <a:spcBef>
                <a:spcPts val="360"/>
              </a:spcBef>
              <a:spcAft>
                <a:spcPts val="0"/>
              </a:spcAft>
              <a:buSzPts val="1800"/>
              <a:buFont typeface="Calibri"/>
              <a:buNone/>
            </a:pPr>
            <a:endParaRPr/>
          </a:p>
          <a:p>
            <a:pPr marL="342900" lvl="0" indent="-342900" algn="l" rtl="0">
              <a:spcBef>
                <a:spcPts val="360"/>
              </a:spcBef>
              <a:spcAft>
                <a:spcPts val="0"/>
              </a:spcAft>
              <a:buSzPts val="1800"/>
              <a:buFont typeface="Calibri"/>
              <a:buAutoNum type="arabicPeriod" startAt="4"/>
            </a:pPr>
            <a:r>
              <a:rPr lang="en-US"/>
              <a:t>Use chilled plate or bowl</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1142971" lvl="2" indent="-139694" algn="l" rtl="0">
              <a:spcBef>
                <a:spcPts val="280"/>
              </a:spcBef>
              <a:spcAft>
                <a:spcPts val="0"/>
              </a:spcAft>
              <a:buSzPts val="1400"/>
              <a:buNone/>
            </a:pPr>
            <a:endParaRPr/>
          </a:p>
        </p:txBody>
      </p:sp>
      <p:pic>
        <p:nvPicPr>
          <p:cNvPr id="521" name="Google Shape;521;p67"/>
          <p:cNvPicPr preferRelativeResize="0">
            <a:picLocks noGrp="1"/>
          </p:cNvPicPr>
          <p:nvPr>
            <p:ph type="pic" idx="2"/>
          </p:nvPr>
        </p:nvPicPr>
        <p:blipFill rotWithShape="1">
          <a:blip r:embed="rId3">
            <a:alphaModFix/>
          </a:blip>
          <a:srcRect/>
          <a:stretch/>
        </p:blipFill>
        <p:spPr>
          <a:xfrm>
            <a:off x="7518400" y="1447800"/>
            <a:ext cx="4064000" cy="1828800"/>
          </a:xfrm>
          <a:prstGeom prst="rect">
            <a:avLst/>
          </a:prstGeom>
          <a:noFill/>
          <a:ln w="12700" cap="flat" cmpd="sng">
            <a:solidFill>
              <a:schemeClr val="lt1"/>
            </a:solidFill>
            <a:prstDash val="solid"/>
            <a:round/>
            <a:headEnd type="none" w="sm" len="sm"/>
            <a:tailEnd type="none" w="sm" len="sm"/>
          </a:ln>
        </p:spPr>
      </p:pic>
      <p:pic>
        <p:nvPicPr>
          <p:cNvPr id="522" name="Google Shape;522;p67"/>
          <p:cNvPicPr preferRelativeResize="0">
            <a:picLocks noGrp="1"/>
          </p:cNvPicPr>
          <p:nvPr>
            <p:ph type="pic" idx="3"/>
          </p:nvPr>
        </p:nvPicPr>
        <p:blipFill rotWithShape="1">
          <a:blip r:embed="rId4">
            <a:alphaModFix/>
          </a:blip>
          <a:srcRect/>
          <a:stretch/>
        </p:blipFill>
        <p:spPr>
          <a:xfrm>
            <a:off x="7518400" y="3733800"/>
            <a:ext cx="4064000" cy="18288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A GREEN SALAD</a:t>
            </a:r>
            <a:endParaRPr/>
          </a:p>
        </p:txBody>
      </p:sp>
      <p:sp>
        <p:nvSpPr>
          <p:cNvPr id="529" name="Google Shape;529;p68"/>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Choose ingredients</a:t>
            </a:r>
            <a:endParaRPr/>
          </a:p>
          <a:p>
            <a:pPr marL="742932" lvl="1" indent="-285744" algn="l" rtl="0">
              <a:spcBef>
                <a:spcPts val="320"/>
              </a:spcBef>
              <a:spcAft>
                <a:spcPts val="0"/>
              </a:spcAft>
              <a:buSzPts val="1600"/>
              <a:buChar char="o"/>
            </a:pPr>
            <a:r>
              <a:rPr lang="en-US"/>
              <a:t>Various types of greens</a:t>
            </a:r>
            <a:endParaRPr/>
          </a:p>
          <a:p>
            <a:pPr marL="342891" lvl="0" indent="-228590" algn="l" rtl="0">
              <a:spcBef>
                <a:spcPts val="360"/>
              </a:spcBef>
              <a:spcAft>
                <a:spcPts val="0"/>
              </a:spcAft>
              <a:buSzPts val="1800"/>
              <a:buFont typeface="Calibri"/>
              <a:buNone/>
            </a:pPr>
            <a:endParaRPr/>
          </a:p>
          <a:p>
            <a:pPr marL="342891" lvl="0" indent="-342891" algn="l" rtl="0">
              <a:spcBef>
                <a:spcPts val="360"/>
              </a:spcBef>
              <a:spcAft>
                <a:spcPts val="0"/>
              </a:spcAft>
              <a:buSzPts val="1800"/>
              <a:buFont typeface="Calibri"/>
              <a:buAutoNum type="arabicPeriod"/>
            </a:pPr>
            <a:r>
              <a:rPr lang="en-US"/>
              <a:t>Wash and clean ingredients</a:t>
            </a:r>
            <a:endParaRPr/>
          </a:p>
          <a:p>
            <a:pPr marL="742932" lvl="1" indent="-285744" algn="l" rtl="0">
              <a:spcBef>
                <a:spcPts val="320"/>
              </a:spcBef>
              <a:spcAft>
                <a:spcPts val="0"/>
              </a:spcAft>
              <a:buSzPts val="1600"/>
              <a:buChar char="o"/>
            </a:pPr>
            <a:r>
              <a:rPr lang="en-US"/>
              <a:t>Discard withered, wilted, moldy, discolored, or rotten pieces</a:t>
            </a:r>
            <a:endParaRPr/>
          </a:p>
          <a:p>
            <a:pPr marL="800080" lvl="1" indent="-241290" algn="l" rtl="0">
              <a:spcBef>
                <a:spcPts val="320"/>
              </a:spcBef>
              <a:spcAft>
                <a:spcPts val="0"/>
              </a:spcAft>
              <a:buSzPts val="1600"/>
              <a:buFont typeface="Arial"/>
              <a:buNone/>
            </a:pPr>
            <a:endParaRPr/>
          </a:p>
          <a:p>
            <a:pPr marL="1142971" lvl="2" indent="-139694" algn="l" rtl="0">
              <a:spcBef>
                <a:spcPts val="280"/>
              </a:spcBef>
              <a:spcAft>
                <a:spcPts val="0"/>
              </a:spcAft>
              <a:buSzPts val="1400"/>
              <a:buNone/>
            </a:pPr>
            <a:endParaRPr/>
          </a:p>
        </p:txBody>
      </p:sp>
      <p:pic>
        <p:nvPicPr>
          <p:cNvPr id="530" name="Google Shape;530;p68"/>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6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A GREEN SALAD</a:t>
            </a:r>
            <a:endParaRPr/>
          </a:p>
        </p:txBody>
      </p:sp>
      <p:sp>
        <p:nvSpPr>
          <p:cNvPr id="537" name="Google Shape;537;p69"/>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startAt="3"/>
            </a:pPr>
            <a:r>
              <a:rPr lang="en-US"/>
              <a:t>Remove bitter and/or woody stems and cores</a:t>
            </a:r>
            <a:endParaRPr/>
          </a:p>
          <a:p>
            <a:pPr marL="342891" lvl="0" indent="-228590" algn="l" rtl="0">
              <a:spcBef>
                <a:spcPts val="360"/>
              </a:spcBef>
              <a:spcAft>
                <a:spcPts val="0"/>
              </a:spcAft>
              <a:buSzPts val="1800"/>
              <a:buNone/>
            </a:pPr>
            <a:endParaRPr/>
          </a:p>
          <a:p>
            <a:pPr marL="342900" lvl="0" indent="-342900" algn="l" rtl="0">
              <a:spcBef>
                <a:spcPts val="360"/>
              </a:spcBef>
              <a:spcAft>
                <a:spcPts val="0"/>
              </a:spcAft>
              <a:buSzPts val="1800"/>
              <a:buFont typeface="Calibri"/>
              <a:buAutoNum type="arabicPeriod" startAt="3"/>
            </a:pPr>
            <a:r>
              <a:rPr lang="en-US"/>
              <a:t>Use salad spinner to dry ingredients</a:t>
            </a:r>
            <a:endParaRPr/>
          </a:p>
          <a:p>
            <a:pPr marL="342891" lvl="0" indent="-228590" algn="l" rtl="0">
              <a:spcBef>
                <a:spcPts val="360"/>
              </a:spcBef>
              <a:spcAft>
                <a:spcPts val="0"/>
              </a:spcAft>
              <a:buSzPts val="1800"/>
              <a:buNone/>
            </a:pPr>
            <a:endParaRPr/>
          </a:p>
          <a:p>
            <a:pPr marL="342891" lvl="0" indent="-228590" algn="l" rtl="0">
              <a:spcBef>
                <a:spcPts val="360"/>
              </a:spcBef>
              <a:spcAft>
                <a:spcPts val="0"/>
              </a:spcAft>
              <a:buSzPts val="1800"/>
              <a:buNone/>
            </a:pPr>
            <a:endParaRPr/>
          </a:p>
          <a:p>
            <a:pPr marL="1142971" lvl="2" indent="-139694" algn="l" rtl="0">
              <a:spcBef>
                <a:spcPts val="280"/>
              </a:spcBef>
              <a:spcAft>
                <a:spcPts val="0"/>
              </a:spcAft>
              <a:buSzPts val="1400"/>
              <a:buNone/>
            </a:pPr>
            <a:endParaRPr/>
          </a:p>
        </p:txBody>
      </p:sp>
      <p:pic>
        <p:nvPicPr>
          <p:cNvPr id="538" name="Google Shape;538;p69"/>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A GREEN SALAD</a:t>
            </a:r>
            <a:endParaRPr/>
          </a:p>
        </p:txBody>
      </p:sp>
      <p:sp>
        <p:nvSpPr>
          <p:cNvPr id="545" name="Google Shape;545;p70"/>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startAt="5"/>
            </a:pPr>
            <a:r>
              <a:rPr lang="en-US"/>
              <a:t>Uniform cuts</a:t>
            </a:r>
            <a:endParaRPr/>
          </a:p>
          <a:p>
            <a:pPr marL="342891" lvl="0" indent="-228590" algn="l" rtl="0">
              <a:spcBef>
                <a:spcPts val="360"/>
              </a:spcBef>
              <a:spcAft>
                <a:spcPts val="0"/>
              </a:spcAft>
              <a:buSzPts val="1800"/>
              <a:buNone/>
            </a:pPr>
            <a:endParaRPr/>
          </a:p>
          <a:p>
            <a:pPr marL="342900" lvl="0" indent="-342900" algn="l" rtl="0">
              <a:spcBef>
                <a:spcPts val="360"/>
              </a:spcBef>
              <a:spcAft>
                <a:spcPts val="0"/>
              </a:spcAft>
              <a:buSzPts val="1800"/>
              <a:buFont typeface="Calibri"/>
              <a:buAutoNum type="arabicPeriod" startAt="5"/>
            </a:pPr>
            <a:r>
              <a:rPr lang="en-US"/>
              <a:t>Store ingredients immediately</a:t>
            </a:r>
            <a:endParaRPr/>
          </a:p>
          <a:p>
            <a:pPr marL="342891" lvl="0" indent="-228590" algn="l" rtl="0">
              <a:spcBef>
                <a:spcPts val="360"/>
              </a:spcBef>
              <a:spcAft>
                <a:spcPts val="0"/>
              </a:spcAft>
              <a:buSzPts val="1800"/>
              <a:buNone/>
            </a:pPr>
            <a:endParaRPr/>
          </a:p>
          <a:p>
            <a:pPr marL="342891" lvl="0" indent="-342891" algn="l" rtl="0">
              <a:spcBef>
                <a:spcPts val="360"/>
              </a:spcBef>
              <a:spcAft>
                <a:spcPts val="0"/>
              </a:spcAft>
              <a:buSzPts val="1800"/>
              <a:buAutoNum type="arabicPeriod" startAt="5"/>
            </a:pPr>
            <a:r>
              <a:rPr lang="en-US"/>
              <a:t>Tear or cut greens into bite-size pieces</a:t>
            </a:r>
            <a:endParaRPr/>
          </a:p>
          <a:p>
            <a:pPr marL="685783" lvl="1" indent="-285744" algn="l" rtl="0">
              <a:spcBef>
                <a:spcPts val="320"/>
              </a:spcBef>
              <a:spcAft>
                <a:spcPts val="0"/>
              </a:spcAft>
              <a:buSzPts val="1600"/>
              <a:buChar char="o"/>
            </a:pPr>
            <a:r>
              <a:rPr lang="en-US"/>
              <a:t>Serving size of lettuce—half of dollar bill</a:t>
            </a:r>
            <a:endParaRPr/>
          </a:p>
          <a:p>
            <a:pPr marL="1142971" lvl="2" indent="-139694" algn="l" rtl="0">
              <a:spcBef>
                <a:spcPts val="280"/>
              </a:spcBef>
              <a:spcAft>
                <a:spcPts val="0"/>
              </a:spcAft>
              <a:buSzPts val="1400"/>
              <a:buNone/>
            </a:pPr>
            <a:endParaRPr/>
          </a:p>
        </p:txBody>
      </p:sp>
      <p:pic>
        <p:nvPicPr>
          <p:cNvPr id="546" name="Google Shape;546;p70"/>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A GREEN SALAD</a:t>
            </a:r>
            <a:endParaRPr/>
          </a:p>
        </p:txBody>
      </p:sp>
      <p:sp>
        <p:nvSpPr>
          <p:cNvPr id="553" name="Google Shape;553;p71"/>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Tossed green salad:</a:t>
            </a:r>
            <a:endParaRPr/>
          </a:p>
          <a:p>
            <a:pPr marL="342891" lvl="0" indent="-342891" algn="l" rtl="0">
              <a:spcBef>
                <a:spcPts val="360"/>
              </a:spcBef>
              <a:spcAft>
                <a:spcPts val="0"/>
              </a:spcAft>
              <a:buSzPts val="1800"/>
              <a:buAutoNum type="arabicPeriod"/>
            </a:pPr>
            <a:r>
              <a:rPr lang="en-US"/>
              <a:t>Combine ingredients in stainless-steel bowl</a:t>
            </a:r>
            <a:endParaRPr/>
          </a:p>
          <a:p>
            <a:pPr marL="742932" lvl="1" indent="-285744" algn="l" rtl="0">
              <a:spcBef>
                <a:spcPts val="320"/>
              </a:spcBef>
              <a:spcAft>
                <a:spcPts val="0"/>
              </a:spcAft>
              <a:buSzPts val="1600"/>
              <a:buChar char="o"/>
            </a:pPr>
            <a:r>
              <a:rPr lang="en-US"/>
              <a:t>Toss greens gently</a:t>
            </a:r>
            <a:endParaRPr/>
          </a:p>
          <a:p>
            <a:pPr marL="742932" lvl="1" indent="-285744" algn="l" rtl="0">
              <a:spcBef>
                <a:spcPts val="320"/>
              </a:spcBef>
              <a:spcAft>
                <a:spcPts val="0"/>
              </a:spcAft>
              <a:buSzPts val="1600"/>
              <a:buChar char="o"/>
            </a:pPr>
            <a:r>
              <a:rPr lang="en-US"/>
              <a:t>Mix uniformly</a:t>
            </a:r>
            <a:endParaRPr/>
          </a:p>
          <a:p>
            <a:pPr marL="742932" lvl="1" indent="-285744" algn="l" rtl="0">
              <a:spcBef>
                <a:spcPts val="320"/>
              </a:spcBef>
              <a:spcAft>
                <a:spcPts val="0"/>
              </a:spcAft>
              <a:buSzPts val="1600"/>
              <a:buChar char="o"/>
            </a:pPr>
            <a:r>
              <a:rPr lang="en-US"/>
              <a:t>Add nonjuicy raw vegetable garnish</a:t>
            </a:r>
            <a:endParaRPr/>
          </a:p>
          <a:p>
            <a:pPr marL="342891" lvl="0" indent="-342891" algn="l" rtl="0">
              <a:spcBef>
                <a:spcPts val="360"/>
              </a:spcBef>
              <a:spcAft>
                <a:spcPts val="0"/>
              </a:spcAft>
              <a:buSzPts val="1800"/>
              <a:buFont typeface="Calibri"/>
              <a:buAutoNum type="arabicPeriod"/>
            </a:pPr>
            <a:r>
              <a:rPr lang="en-US"/>
              <a:t>Garnish with vegetables</a:t>
            </a:r>
            <a:endParaRPr/>
          </a:p>
          <a:p>
            <a:pPr marL="742932" lvl="1" indent="-285744" algn="l" rtl="0">
              <a:spcBef>
                <a:spcPts val="320"/>
              </a:spcBef>
              <a:spcAft>
                <a:spcPts val="0"/>
              </a:spcAft>
              <a:buSzPts val="1600"/>
              <a:buChar char="o"/>
            </a:pPr>
            <a:r>
              <a:rPr lang="en-US"/>
              <a:t>Before service</a:t>
            </a:r>
            <a:endParaRPr/>
          </a:p>
          <a:p>
            <a:pPr marL="742932" lvl="1" indent="-285744" algn="l" rtl="0">
              <a:spcBef>
                <a:spcPts val="320"/>
              </a:spcBef>
              <a:spcAft>
                <a:spcPts val="0"/>
              </a:spcAft>
              <a:buSzPts val="1600"/>
              <a:buChar char="o"/>
            </a:pPr>
            <a:r>
              <a:rPr lang="en-US"/>
              <a:t>Avocado</a:t>
            </a:r>
            <a:endParaRPr/>
          </a:p>
          <a:p>
            <a:pPr marL="742932" lvl="1" indent="-285744" algn="l" rtl="0">
              <a:spcBef>
                <a:spcPts val="320"/>
              </a:spcBef>
              <a:spcAft>
                <a:spcPts val="0"/>
              </a:spcAft>
              <a:buSzPts val="1600"/>
              <a:buChar char="o"/>
            </a:pPr>
            <a:r>
              <a:rPr lang="en-US"/>
              <a:t>Croutons</a:t>
            </a:r>
            <a:endParaRPr/>
          </a:p>
        </p:txBody>
      </p:sp>
      <p:pic>
        <p:nvPicPr>
          <p:cNvPr id="554" name="Google Shape;554;p71"/>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A GREEN SALAD</a:t>
            </a:r>
            <a:endParaRPr/>
          </a:p>
        </p:txBody>
      </p:sp>
      <p:sp>
        <p:nvSpPr>
          <p:cNvPr id="561" name="Google Shape;561;p72"/>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Tossed green salad:</a:t>
            </a:r>
            <a:endParaRPr/>
          </a:p>
          <a:p>
            <a:pPr marL="342891" lvl="0" indent="-342891" algn="l" rtl="0">
              <a:spcBef>
                <a:spcPts val="360"/>
              </a:spcBef>
              <a:spcAft>
                <a:spcPts val="0"/>
              </a:spcAft>
              <a:buSzPts val="1800"/>
              <a:buAutoNum type="arabicPeriod" startAt="3"/>
            </a:pPr>
            <a:r>
              <a:rPr lang="en-US"/>
              <a:t>Dress greens appropriately</a:t>
            </a:r>
            <a:endParaRPr/>
          </a:p>
          <a:p>
            <a:pPr marL="685783" lvl="1" indent="-285744" algn="l" rtl="0">
              <a:spcBef>
                <a:spcPts val="320"/>
              </a:spcBef>
              <a:spcAft>
                <a:spcPts val="0"/>
              </a:spcAft>
              <a:buSzPts val="1600"/>
              <a:buChar char="o"/>
            </a:pPr>
            <a:r>
              <a:rPr lang="en-US"/>
              <a:t>Lightly coat greens</a:t>
            </a:r>
            <a:endParaRPr/>
          </a:p>
          <a:p>
            <a:pPr marL="685783" lvl="1" indent="-285744" algn="l" rtl="0">
              <a:spcBef>
                <a:spcPts val="320"/>
              </a:spcBef>
              <a:spcAft>
                <a:spcPts val="0"/>
              </a:spcAft>
              <a:buSzPts val="1600"/>
              <a:buChar char="o"/>
            </a:pPr>
            <a:r>
              <a:rPr lang="en-US"/>
              <a:t>One-third ounce dressing to ounce of greens</a:t>
            </a:r>
            <a:endParaRPr/>
          </a:p>
          <a:p>
            <a:pPr marL="342891" lvl="0" indent="-228590" algn="l" rtl="0">
              <a:spcBef>
                <a:spcPts val="360"/>
              </a:spcBef>
              <a:spcAft>
                <a:spcPts val="0"/>
              </a:spcAft>
              <a:buSzPts val="1800"/>
              <a:buNone/>
            </a:pPr>
            <a:endParaRPr/>
          </a:p>
          <a:p>
            <a:pPr marL="0" lvl="0" indent="0" algn="l" rtl="0">
              <a:spcBef>
                <a:spcPts val="360"/>
              </a:spcBef>
              <a:spcAft>
                <a:spcPts val="0"/>
              </a:spcAft>
              <a:buSzPts val="1800"/>
              <a:buNone/>
            </a:pPr>
            <a:r>
              <a:rPr lang="en-US">
                <a:solidFill>
                  <a:srgbClr val="EA5F2E"/>
                </a:solidFill>
              </a:rPr>
              <a:t>4.</a:t>
            </a:r>
            <a:r>
              <a:rPr lang="en-US"/>
              <a:t>  Place on cold plates</a:t>
            </a:r>
            <a:endParaRPr/>
          </a:p>
          <a:p>
            <a:pPr marL="742932" lvl="1" indent="-285744" algn="l" rtl="0">
              <a:spcBef>
                <a:spcPts val="320"/>
              </a:spcBef>
              <a:spcAft>
                <a:spcPts val="0"/>
              </a:spcAft>
              <a:buSzPts val="1600"/>
              <a:buChar char="o"/>
            </a:pPr>
            <a:r>
              <a:rPr lang="en-US"/>
              <a:t>Use a base</a:t>
            </a:r>
            <a:endParaRPr/>
          </a:p>
          <a:p>
            <a:pPr marL="742932" lvl="1" indent="-285744" algn="l" rtl="0">
              <a:spcBef>
                <a:spcPts val="320"/>
              </a:spcBef>
              <a:spcAft>
                <a:spcPts val="0"/>
              </a:spcAft>
              <a:buSzPts val="1600"/>
              <a:buChar char="o"/>
            </a:pPr>
            <a:r>
              <a:rPr lang="en-US"/>
              <a:t>Do not plate &gt; 2 hours before service</a:t>
            </a:r>
            <a:endParaRPr/>
          </a:p>
          <a:p>
            <a:pPr marL="342891" lvl="0" indent="-228590" algn="l" rtl="0">
              <a:spcBef>
                <a:spcPts val="360"/>
              </a:spcBef>
              <a:spcAft>
                <a:spcPts val="0"/>
              </a:spcAft>
              <a:buSzPts val="1800"/>
              <a:buNone/>
            </a:pPr>
            <a:endParaRPr/>
          </a:p>
          <a:p>
            <a:pPr marL="0" lvl="0" indent="0" algn="l" rtl="0">
              <a:spcBef>
                <a:spcPts val="360"/>
              </a:spcBef>
              <a:spcAft>
                <a:spcPts val="0"/>
              </a:spcAft>
              <a:buSzPts val="1800"/>
              <a:buNone/>
            </a:pPr>
            <a:r>
              <a:rPr lang="en-US">
                <a:solidFill>
                  <a:srgbClr val="EA5F2E"/>
                </a:solidFill>
              </a:rPr>
              <a:t>5.</a:t>
            </a:r>
            <a:r>
              <a:rPr lang="en-US"/>
              <a:t>  Serve chilled with chilled fork and dressing</a:t>
            </a:r>
            <a:endParaRPr/>
          </a:p>
        </p:txBody>
      </p:sp>
      <p:pic>
        <p:nvPicPr>
          <p:cNvPr id="562" name="Google Shape;562;p72"/>
          <p:cNvPicPr preferRelativeResize="0">
            <a:picLocks noGrp="1"/>
          </p:cNvPicPr>
          <p:nvPr>
            <p:ph type="pic" idx="2"/>
          </p:nvPr>
        </p:nvPicPr>
        <p:blipFill rotWithShape="1">
          <a:blip r:embed="rId3">
            <a:alphaModFix/>
          </a:blip>
          <a:srcRect/>
          <a:stretch/>
        </p:blipFill>
        <p:spPr>
          <a:xfrm>
            <a:off x="7518400" y="1447800"/>
            <a:ext cx="4064000" cy="1828800"/>
          </a:xfrm>
          <a:prstGeom prst="rect">
            <a:avLst/>
          </a:prstGeom>
          <a:noFill/>
          <a:ln w="12700" cap="flat" cmpd="sng">
            <a:solidFill>
              <a:schemeClr val="lt1"/>
            </a:solidFill>
            <a:prstDash val="solid"/>
            <a:round/>
            <a:headEnd type="none" w="sm" len="sm"/>
            <a:tailEnd type="none" w="sm" len="sm"/>
          </a:ln>
        </p:spPr>
      </p:pic>
      <p:pic>
        <p:nvPicPr>
          <p:cNvPr id="563" name="Google Shape;563;p72"/>
          <p:cNvPicPr preferRelativeResize="0">
            <a:picLocks noGrp="1"/>
          </p:cNvPicPr>
          <p:nvPr>
            <p:ph type="pic" idx="3"/>
          </p:nvPr>
        </p:nvPicPr>
        <p:blipFill rotWithShape="1">
          <a:blip r:embed="rId4">
            <a:alphaModFix/>
          </a:blip>
          <a:srcRect/>
          <a:stretch/>
        </p:blipFill>
        <p:spPr>
          <a:xfrm>
            <a:off x="7518400" y="3733800"/>
            <a:ext cx="4064000" cy="18288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A GREEN SALAD</a:t>
            </a:r>
            <a:endParaRPr/>
          </a:p>
        </p:txBody>
      </p:sp>
      <p:sp>
        <p:nvSpPr>
          <p:cNvPr id="570" name="Google Shape;570;p73"/>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Composed green salad:</a:t>
            </a:r>
            <a:endParaRPr/>
          </a:p>
          <a:p>
            <a:pPr marL="342891" lvl="0" indent="-342891" algn="l" rtl="0">
              <a:spcBef>
                <a:spcPts val="360"/>
              </a:spcBef>
              <a:spcAft>
                <a:spcPts val="0"/>
              </a:spcAft>
              <a:buSzPts val="1800"/>
              <a:buAutoNum type="arabicPeriod"/>
            </a:pPr>
            <a:r>
              <a:rPr lang="en-US"/>
              <a:t>Place base on chilled plate or bowl</a:t>
            </a:r>
            <a:endParaRPr/>
          </a:p>
          <a:p>
            <a:pPr marL="342891" lvl="0" indent="-342891" algn="l" rtl="0">
              <a:spcBef>
                <a:spcPts val="360"/>
              </a:spcBef>
              <a:spcAft>
                <a:spcPts val="0"/>
              </a:spcAft>
              <a:buSzPts val="1800"/>
              <a:buAutoNum type="arabicPeriod"/>
            </a:pPr>
            <a:r>
              <a:rPr lang="en-US"/>
              <a:t>Toss ingredients with dressing</a:t>
            </a:r>
            <a:endParaRPr/>
          </a:p>
          <a:p>
            <a:pPr marL="342891" lvl="0" indent="-342891" algn="l" rtl="0">
              <a:spcBef>
                <a:spcPts val="360"/>
              </a:spcBef>
              <a:spcAft>
                <a:spcPts val="0"/>
              </a:spcAft>
              <a:buSzPts val="1800"/>
              <a:buAutoNum type="arabicPeriod"/>
            </a:pPr>
            <a:r>
              <a:rPr lang="en-US"/>
              <a:t>Place ingredients</a:t>
            </a:r>
            <a:endParaRPr/>
          </a:p>
          <a:p>
            <a:pPr marL="342891" lvl="0" indent="-342891" algn="l" rtl="0">
              <a:spcBef>
                <a:spcPts val="360"/>
              </a:spcBef>
              <a:spcAft>
                <a:spcPts val="0"/>
              </a:spcAft>
              <a:buSzPts val="1800"/>
              <a:buAutoNum type="arabicPeriod"/>
            </a:pPr>
            <a:r>
              <a:rPr lang="en-US"/>
              <a:t>Garnish and dress</a:t>
            </a:r>
            <a:endParaRPr/>
          </a:p>
          <a:p>
            <a:pPr marL="342891" lvl="0" indent="-342891" algn="l" rtl="0">
              <a:spcBef>
                <a:spcPts val="360"/>
              </a:spcBef>
              <a:spcAft>
                <a:spcPts val="0"/>
              </a:spcAft>
              <a:buSzPts val="1800"/>
              <a:buAutoNum type="arabicPeriod"/>
            </a:pPr>
            <a:r>
              <a:rPr lang="en-US"/>
              <a:t>Served chilled with chilled fork</a:t>
            </a:r>
            <a:endParaRPr/>
          </a:p>
        </p:txBody>
      </p:sp>
      <p:pic>
        <p:nvPicPr>
          <p:cNvPr id="571" name="Google Shape;571;p73"/>
          <p:cNvPicPr preferRelativeResize="0">
            <a:picLocks noGrp="1"/>
          </p:cNvPicPr>
          <p:nvPr>
            <p:ph type="pic" idx="2"/>
          </p:nvPr>
        </p:nvPicPr>
        <p:blipFill rotWithShape="1">
          <a:blip r:embed="rId3">
            <a:alphaModFix/>
          </a:blip>
          <a:srcRect/>
          <a:stretch/>
        </p:blipFill>
        <p:spPr>
          <a:xfrm>
            <a:off x="7518400" y="1447800"/>
            <a:ext cx="4064000" cy="1828800"/>
          </a:xfrm>
          <a:prstGeom prst="rect">
            <a:avLst/>
          </a:prstGeom>
          <a:noFill/>
          <a:ln w="12700" cap="flat" cmpd="sng">
            <a:solidFill>
              <a:schemeClr val="lt1"/>
            </a:solidFill>
            <a:prstDash val="solid"/>
            <a:round/>
            <a:headEnd type="none" w="sm" len="sm"/>
            <a:tailEnd type="none" w="sm" len="sm"/>
          </a:ln>
        </p:spPr>
      </p:pic>
      <p:pic>
        <p:nvPicPr>
          <p:cNvPr id="572" name="Google Shape;572;p73"/>
          <p:cNvPicPr preferRelativeResize="0">
            <a:picLocks noGrp="1"/>
          </p:cNvPicPr>
          <p:nvPr>
            <p:ph type="pic" idx="3"/>
          </p:nvPr>
        </p:nvPicPr>
        <p:blipFill rotWithShape="1">
          <a:blip r:embed="rId4">
            <a:alphaModFix/>
          </a:blip>
          <a:srcRect/>
          <a:stretch/>
        </p:blipFill>
        <p:spPr>
          <a:xfrm>
            <a:off x="7518400" y="3733800"/>
            <a:ext cx="4064000" cy="18288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BOUND SALADS</a:t>
            </a:r>
            <a:endParaRPr/>
          </a:p>
        </p:txBody>
      </p:sp>
      <p:sp>
        <p:nvSpPr>
          <p:cNvPr id="579" name="Google Shape;579;p74"/>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Cook main ingredients correctly</a:t>
            </a:r>
            <a:endParaRPr/>
          </a:p>
          <a:p>
            <a:pPr marL="742932" lvl="1" indent="-285744" algn="l" rtl="0">
              <a:spcBef>
                <a:spcPts val="320"/>
              </a:spcBef>
              <a:spcAft>
                <a:spcPts val="0"/>
              </a:spcAft>
              <a:buSzPts val="1600"/>
              <a:buChar char="o"/>
            </a:pPr>
            <a:r>
              <a:rPr lang="en-US"/>
              <a:t>Pasta—al dente</a:t>
            </a:r>
            <a:endParaRPr/>
          </a:p>
          <a:p>
            <a:pPr marL="742932" lvl="1" indent="-285744" algn="l" rtl="0">
              <a:spcBef>
                <a:spcPts val="320"/>
              </a:spcBef>
              <a:spcAft>
                <a:spcPts val="0"/>
              </a:spcAft>
              <a:buSzPts val="1600"/>
              <a:buChar char="o"/>
            </a:pPr>
            <a:r>
              <a:rPr lang="en-US"/>
              <a:t>Potatoes—soft in center</a:t>
            </a:r>
            <a:endParaRPr/>
          </a:p>
          <a:p>
            <a:pPr marL="742932" lvl="1" indent="-285744" algn="l" rtl="0">
              <a:spcBef>
                <a:spcPts val="320"/>
              </a:spcBef>
              <a:spcAft>
                <a:spcPts val="0"/>
              </a:spcAft>
              <a:buSzPts val="1600"/>
              <a:buChar char="o"/>
            </a:pPr>
            <a:r>
              <a:rPr lang="en-US"/>
              <a:t>Proteins—moist and tender</a:t>
            </a:r>
            <a:endParaRPr/>
          </a:p>
          <a:p>
            <a:pPr marL="342891" lvl="0" indent="-342891" algn="l" rtl="0">
              <a:spcBef>
                <a:spcPts val="360"/>
              </a:spcBef>
              <a:spcAft>
                <a:spcPts val="0"/>
              </a:spcAft>
              <a:buSzPts val="1800"/>
              <a:buAutoNum type="arabicPeriod"/>
            </a:pPr>
            <a:r>
              <a:rPr lang="en-US"/>
              <a:t>Uniform-sized ingredients</a:t>
            </a:r>
            <a:endParaRPr/>
          </a:p>
          <a:p>
            <a:pPr marL="342891" lvl="0" indent="-342891" algn="l" rtl="0">
              <a:spcBef>
                <a:spcPts val="360"/>
              </a:spcBef>
              <a:spcAft>
                <a:spcPts val="0"/>
              </a:spcAft>
              <a:buSzPts val="1800"/>
              <a:buAutoNum type="arabicPeriod"/>
            </a:pPr>
            <a:r>
              <a:rPr lang="en-US"/>
              <a:t>Attractive shapes</a:t>
            </a:r>
            <a:endParaRPr/>
          </a:p>
          <a:p>
            <a:pPr marL="342891" lvl="0" indent="-342891" algn="l" rtl="0">
              <a:spcBef>
                <a:spcPts val="360"/>
              </a:spcBef>
              <a:spcAft>
                <a:spcPts val="0"/>
              </a:spcAft>
              <a:buSzPts val="1800"/>
              <a:buAutoNum type="arabicPeriod"/>
            </a:pPr>
            <a:r>
              <a:rPr lang="en-US"/>
              <a:t>Well-balanced and seasoned dressing</a:t>
            </a:r>
            <a:endParaRPr/>
          </a:p>
          <a:p>
            <a:pPr marL="342891" lvl="0" indent="-342891" algn="l" rtl="0">
              <a:spcBef>
                <a:spcPts val="360"/>
              </a:spcBef>
              <a:spcAft>
                <a:spcPts val="0"/>
              </a:spcAft>
              <a:buSzPts val="1800"/>
              <a:buAutoNum type="arabicPeriod"/>
            </a:pPr>
            <a:r>
              <a:rPr lang="en-US"/>
              <a:t>Chill ingredients during preparation</a:t>
            </a:r>
            <a:endParaRPr/>
          </a:p>
        </p:txBody>
      </p:sp>
      <p:pic>
        <p:nvPicPr>
          <p:cNvPr id="580" name="Google Shape;580;p74"/>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BOUND SALADS</a:t>
            </a:r>
            <a:endParaRPr/>
          </a:p>
        </p:txBody>
      </p:sp>
      <p:sp>
        <p:nvSpPr>
          <p:cNvPr id="587" name="Google Shape;587;p75"/>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startAt="6"/>
            </a:pPr>
            <a:r>
              <a:rPr lang="en-US"/>
              <a:t>Add crisp food—flavor and interest</a:t>
            </a:r>
            <a:endParaRPr/>
          </a:p>
          <a:p>
            <a:pPr marL="342891" lvl="0" indent="-342891" algn="l" rtl="0">
              <a:spcBef>
                <a:spcPts val="360"/>
              </a:spcBef>
              <a:spcAft>
                <a:spcPts val="0"/>
              </a:spcAft>
              <a:buSzPts val="1800"/>
              <a:buAutoNum type="arabicPeriod" startAt="6"/>
            </a:pPr>
            <a:r>
              <a:rPr lang="en-US"/>
              <a:t>Marinate potatoes and seafood</a:t>
            </a:r>
            <a:endParaRPr/>
          </a:p>
          <a:p>
            <a:pPr marL="342891" lvl="0" indent="-342891" algn="l" rtl="0">
              <a:spcBef>
                <a:spcPts val="360"/>
              </a:spcBef>
              <a:spcAft>
                <a:spcPts val="0"/>
              </a:spcAft>
              <a:buSzPts val="1800"/>
              <a:buAutoNum type="arabicPeriod" startAt="6"/>
            </a:pPr>
            <a:r>
              <a:rPr lang="en-US"/>
              <a:t>Fold in thick dressings</a:t>
            </a:r>
            <a:endParaRPr/>
          </a:p>
          <a:p>
            <a:pPr marL="342891" lvl="0" indent="-342891" algn="l" rtl="0">
              <a:spcBef>
                <a:spcPts val="360"/>
              </a:spcBef>
              <a:spcAft>
                <a:spcPts val="0"/>
              </a:spcAft>
              <a:buSzPts val="1800"/>
              <a:buAutoNum type="arabicPeriod" startAt="6"/>
            </a:pPr>
            <a:r>
              <a:rPr lang="en-US"/>
              <a:t>Use scoops to portion</a:t>
            </a:r>
            <a:endParaRPr/>
          </a:p>
          <a:p>
            <a:pPr marL="742932" lvl="1" indent="-285744" algn="l" rtl="0">
              <a:spcBef>
                <a:spcPts val="320"/>
              </a:spcBef>
              <a:spcAft>
                <a:spcPts val="0"/>
              </a:spcAft>
              <a:buSzPts val="1600"/>
              <a:buChar char="o"/>
            </a:pPr>
            <a:r>
              <a:rPr lang="en-US"/>
              <a:t>Adds height and shape</a:t>
            </a:r>
            <a:endParaRPr/>
          </a:p>
          <a:p>
            <a:pPr marL="342900" lvl="0" indent="-342900" algn="l" rtl="0">
              <a:spcBef>
                <a:spcPts val="360"/>
              </a:spcBef>
              <a:spcAft>
                <a:spcPts val="0"/>
              </a:spcAft>
              <a:buSzPts val="1800"/>
              <a:buFont typeface="Calibri"/>
              <a:buAutoNum type="arabicPeriod" startAt="6"/>
            </a:pPr>
            <a:r>
              <a:rPr lang="en-US"/>
              <a:t>Serve on chilled plates</a:t>
            </a:r>
            <a:endParaRPr/>
          </a:p>
          <a:p>
            <a:pPr marL="740664" lvl="1" indent="-285744" algn="l" rtl="0">
              <a:spcBef>
                <a:spcPts val="320"/>
              </a:spcBef>
              <a:spcAft>
                <a:spcPts val="0"/>
              </a:spcAft>
              <a:buSzPts val="1600"/>
              <a:buChar char="o"/>
            </a:pPr>
            <a:r>
              <a:rPr lang="en-US"/>
              <a:t>Appropriate base and garnish</a:t>
            </a:r>
            <a:endParaRPr/>
          </a:p>
        </p:txBody>
      </p:sp>
      <p:pic>
        <p:nvPicPr>
          <p:cNvPr id="588" name="Google Shape;588;p75"/>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SALADS AND THE MENU</a:t>
            </a:r>
            <a:endParaRPr/>
          </a:p>
        </p:txBody>
      </p:sp>
      <p:sp>
        <p:nvSpPr>
          <p:cNvPr id="257" name="Google Shape;257;p40"/>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Accompaniment salad:</a:t>
            </a:r>
            <a:endParaRPr/>
          </a:p>
          <a:p>
            <a:pPr marL="285744" lvl="0" indent="-285744" algn="l" rtl="0">
              <a:spcBef>
                <a:spcPts val="360"/>
              </a:spcBef>
              <a:spcAft>
                <a:spcPts val="0"/>
              </a:spcAft>
              <a:buSzPts val="1800"/>
              <a:buChar char="•"/>
            </a:pPr>
            <a:r>
              <a:rPr lang="en-US"/>
              <a:t>Side salad</a:t>
            </a:r>
            <a:endParaRPr/>
          </a:p>
          <a:p>
            <a:pPr marL="285744" lvl="0" indent="-285744" algn="l" rtl="0">
              <a:spcBef>
                <a:spcPts val="360"/>
              </a:spcBef>
              <a:spcAft>
                <a:spcPts val="0"/>
              </a:spcAft>
              <a:buSzPts val="1800"/>
              <a:buChar char="•"/>
            </a:pPr>
            <a:r>
              <a:rPr lang="en-US"/>
              <a:t>Served with main course</a:t>
            </a:r>
            <a:endParaRPr/>
          </a:p>
          <a:p>
            <a:pPr marL="285744" lvl="0" indent="-285744" algn="l" rtl="0">
              <a:spcBef>
                <a:spcPts val="360"/>
              </a:spcBef>
              <a:spcAft>
                <a:spcPts val="0"/>
              </a:spcAft>
              <a:buSzPts val="1800"/>
              <a:buChar char="•"/>
            </a:pPr>
            <a:r>
              <a:rPr lang="en-US"/>
              <a:t>Light and flavorful</a:t>
            </a:r>
            <a:endParaRPr/>
          </a:p>
          <a:p>
            <a:pPr marL="285744" lvl="0" indent="-285744" algn="l" rtl="0">
              <a:spcBef>
                <a:spcPts val="360"/>
              </a:spcBef>
              <a:spcAft>
                <a:spcPts val="0"/>
              </a:spcAft>
              <a:buSzPts val="1800"/>
              <a:buChar char="•"/>
            </a:pPr>
            <a:r>
              <a:rPr lang="en-US"/>
              <a:t>Not too rich</a:t>
            </a:r>
            <a:endParaRPr/>
          </a:p>
          <a:p>
            <a:pPr marL="285744" lvl="0" indent="-285744" algn="l" rtl="0">
              <a:spcBef>
                <a:spcPts val="360"/>
              </a:spcBef>
              <a:spcAft>
                <a:spcPts val="0"/>
              </a:spcAft>
              <a:buSzPts val="1800"/>
              <a:buChar char="•"/>
            </a:pPr>
            <a:r>
              <a:rPr lang="en-US"/>
              <a:t>Balance </a:t>
            </a:r>
            <a:endParaRPr/>
          </a:p>
          <a:p>
            <a:pPr marL="285744" lvl="0" indent="-285744" algn="l" rtl="0">
              <a:spcBef>
                <a:spcPts val="360"/>
              </a:spcBef>
              <a:spcAft>
                <a:spcPts val="0"/>
              </a:spcAft>
              <a:buSzPts val="1800"/>
              <a:buChar char="•"/>
            </a:pPr>
            <a:r>
              <a:rPr lang="en-US"/>
              <a:t>Complement main course</a:t>
            </a:r>
            <a:endParaRPr/>
          </a:p>
          <a:p>
            <a:pPr marL="285744" lvl="0" indent="-171444" algn="l" rtl="0">
              <a:spcBef>
                <a:spcPts val="360"/>
              </a:spcBef>
              <a:spcAft>
                <a:spcPts val="0"/>
              </a:spcAft>
              <a:buSzPts val="1800"/>
              <a:buNone/>
            </a:pPr>
            <a:endParaRPr/>
          </a:p>
        </p:txBody>
      </p:sp>
      <p:pic>
        <p:nvPicPr>
          <p:cNvPr id="258" name="Google Shape;258;p40"/>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GELATIN SALADS</a:t>
            </a:r>
            <a:endParaRPr/>
          </a:p>
        </p:txBody>
      </p:sp>
      <p:sp>
        <p:nvSpPr>
          <p:cNvPr id="595" name="Google Shape;595;p76"/>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Use right amount of gelatin</a:t>
            </a:r>
            <a:endParaRPr/>
          </a:p>
          <a:p>
            <a:pPr marL="742932" lvl="1" indent="-342891" algn="l" rtl="0">
              <a:spcBef>
                <a:spcPts val="320"/>
              </a:spcBef>
              <a:spcAft>
                <a:spcPts val="0"/>
              </a:spcAft>
              <a:buSzPts val="1600"/>
              <a:buChar char="o"/>
            </a:pPr>
            <a:r>
              <a:rPr lang="en-US"/>
              <a:t>Molded gelatin—2 ounces dry, unsweetened per gallon liquid</a:t>
            </a:r>
            <a:endParaRPr/>
          </a:p>
          <a:p>
            <a:pPr marL="742932" lvl="1" indent="-342891" algn="l" rtl="0">
              <a:spcBef>
                <a:spcPts val="320"/>
              </a:spcBef>
              <a:spcAft>
                <a:spcPts val="0"/>
              </a:spcAft>
              <a:buSzPts val="1600"/>
              <a:buChar char="o"/>
            </a:pPr>
            <a:r>
              <a:rPr lang="en-US"/>
              <a:t>Medium-texture (sliceable)—8 ounces of dry, unsweetened gelatin per gallon liquid</a:t>
            </a:r>
            <a:endParaRPr/>
          </a:p>
          <a:p>
            <a:pPr marL="742932" lvl="1" indent="-342891" algn="l" rtl="0">
              <a:spcBef>
                <a:spcPts val="320"/>
              </a:spcBef>
              <a:spcAft>
                <a:spcPts val="0"/>
              </a:spcAft>
              <a:buSzPts val="1600"/>
              <a:buChar char="o"/>
            </a:pPr>
            <a:r>
              <a:rPr lang="en-US"/>
              <a:t>Sweetened, flavored gelatin—24 ounces of gelatin per gallon liquid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GELATIN SALADS</a:t>
            </a:r>
            <a:endParaRPr/>
          </a:p>
        </p:txBody>
      </p:sp>
      <p:sp>
        <p:nvSpPr>
          <p:cNvPr id="602" name="Google Shape;602;p77"/>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Calibri"/>
              <a:buAutoNum type="arabicPeriod" startAt="2"/>
            </a:pPr>
            <a:r>
              <a:rPr lang="en-US"/>
              <a:t>Recipe altered—changes gelatin setting</a:t>
            </a:r>
            <a:endParaRPr/>
          </a:p>
          <a:p>
            <a:pPr marL="742939" lvl="1" indent="-342900" algn="l" rtl="0">
              <a:spcBef>
                <a:spcPts val="320"/>
              </a:spcBef>
              <a:spcAft>
                <a:spcPts val="0"/>
              </a:spcAft>
              <a:buSzPts val="1600"/>
              <a:buChar char="o"/>
            </a:pPr>
            <a:r>
              <a:rPr lang="en-US"/>
              <a:t>Test recipe first</a:t>
            </a:r>
            <a:endParaRPr/>
          </a:p>
          <a:p>
            <a:pPr marL="342900" lvl="0" indent="-342900" algn="l" rtl="0">
              <a:spcBef>
                <a:spcPts val="360"/>
              </a:spcBef>
              <a:spcAft>
                <a:spcPts val="0"/>
              </a:spcAft>
              <a:buSzPts val="1800"/>
              <a:buFont typeface="Calibri"/>
              <a:buAutoNum type="arabicPeriod" startAt="2"/>
            </a:pPr>
            <a:r>
              <a:rPr lang="en-US"/>
              <a:t>Gelatin dissolves at 100°F (38°C)</a:t>
            </a:r>
            <a:endParaRPr/>
          </a:p>
          <a:p>
            <a:pPr marL="342900" lvl="0" indent="-342900" algn="l" rtl="0">
              <a:spcBef>
                <a:spcPts val="360"/>
              </a:spcBef>
              <a:spcAft>
                <a:spcPts val="0"/>
              </a:spcAft>
              <a:buSzPts val="1800"/>
              <a:buFont typeface="Calibri"/>
              <a:buAutoNum type="arabicPeriod" startAt="2"/>
            </a:pPr>
            <a:r>
              <a:rPr lang="en-US"/>
              <a:t>Add solid ingredients when partially set</a:t>
            </a:r>
            <a:endParaRPr/>
          </a:p>
          <a:p>
            <a:pPr marL="742932" lvl="1" indent="-285744" algn="l" rtl="0">
              <a:spcBef>
                <a:spcPts val="320"/>
              </a:spcBef>
              <a:spcAft>
                <a:spcPts val="0"/>
              </a:spcAft>
              <a:buSzPts val="1600"/>
              <a:buChar char="o"/>
            </a:pPr>
            <a:r>
              <a:rPr lang="en-US"/>
              <a:t>Mix evenly</a:t>
            </a:r>
            <a:endParaRPr/>
          </a:p>
          <a:p>
            <a:pPr marL="742932" lvl="1" indent="-285744" algn="l" rtl="0">
              <a:spcBef>
                <a:spcPts val="320"/>
              </a:spcBef>
              <a:spcAft>
                <a:spcPts val="0"/>
              </a:spcAft>
              <a:buSzPts val="1600"/>
              <a:buChar char="o"/>
            </a:pPr>
            <a:r>
              <a:rPr lang="en-US"/>
              <a:t>Prevents from sinking</a:t>
            </a:r>
            <a:endParaRPr/>
          </a:p>
          <a:p>
            <a:pPr marL="742932" lvl="1" indent="-285744" algn="l" rtl="0">
              <a:spcBef>
                <a:spcPts val="320"/>
              </a:spcBef>
              <a:spcAft>
                <a:spcPts val="0"/>
              </a:spcAft>
              <a:buSzPts val="1600"/>
              <a:buChar char="o"/>
            </a:pPr>
            <a:r>
              <a:rPr lang="en-US"/>
              <a:t>Raw pineapple or papaya dissolve gelatin</a:t>
            </a:r>
            <a:endParaRPr/>
          </a:p>
          <a:p>
            <a:pPr marL="342900" lvl="0" indent="-342900" algn="l" rtl="0">
              <a:spcBef>
                <a:spcPts val="360"/>
              </a:spcBef>
              <a:spcAft>
                <a:spcPts val="0"/>
              </a:spcAft>
              <a:buSzPts val="1800"/>
              <a:buFont typeface="Calibri"/>
              <a:buAutoNum type="arabicPeriod" startAt="2"/>
            </a:pPr>
            <a:r>
              <a:rPr lang="en-US"/>
              <a:t>Drain canned fruit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GELATIN SALADS</a:t>
            </a:r>
            <a:endParaRPr/>
          </a:p>
        </p:txBody>
      </p:sp>
      <p:sp>
        <p:nvSpPr>
          <p:cNvPr id="609" name="Google Shape;609;p78"/>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Calibri"/>
              <a:buAutoNum type="arabicPeriod" startAt="6"/>
            </a:pPr>
            <a:r>
              <a:rPr lang="en-US"/>
              <a:t>Pour gelatin into molds or pans</a:t>
            </a:r>
            <a:endParaRPr/>
          </a:p>
          <a:p>
            <a:pPr marL="342900" lvl="0" indent="-342900" algn="l" rtl="0">
              <a:spcBef>
                <a:spcPts val="360"/>
              </a:spcBef>
              <a:spcAft>
                <a:spcPts val="0"/>
              </a:spcAft>
              <a:buSzPts val="1800"/>
              <a:buFont typeface="Calibri"/>
              <a:buAutoNum type="arabicPeriod" startAt="6"/>
            </a:pPr>
            <a:r>
              <a:rPr lang="en-US"/>
              <a:t>Unmold gelatin</a:t>
            </a:r>
            <a:endParaRPr/>
          </a:p>
          <a:p>
            <a:pPr marL="742939" lvl="1" indent="-342900" algn="l" rtl="0">
              <a:spcBef>
                <a:spcPts val="320"/>
              </a:spcBef>
              <a:spcAft>
                <a:spcPts val="0"/>
              </a:spcAft>
              <a:buSzPts val="1600"/>
              <a:buChar char="o"/>
            </a:pPr>
            <a:r>
              <a:rPr lang="en-US"/>
              <a:t>Knife around edge of mold</a:t>
            </a:r>
            <a:endParaRPr/>
          </a:p>
          <a:p>
            <a:pPr marL="742939" lvl="1" indent="-342900" algn="l" rtl="0">
              <a:spcBef>
                <a:spcPts val="320"/>
              </a:spcBef>
              <a:spcAft>
                <a:spcPts val="0"/>
              </a:spcAft>
              <a:buSzPts val="1600"/>
              <a:buChar char="o"/>
            </a:pPr>
            <a:r>
              <a:rPr lang="en-US"/>
              <a:t>Dip into hot water</a:t>
            </a:r>
            <a:endParaRPr/>
          </a:p>
          <a:p>
            <a:pPr marL="342900" lvl="0" indent="-342900" algn="l" rtl="0">
              <a:spcBef>
                <a:spcPts val="360"/>
              </a:spcBef>
              <a:spcAft>
                <a:spcPts val="0"/>
              </a:spcAft>
              <a:buSzPts val="1800"/>
              <a:buFont typeface="Calibri"/>
              <a:buAutoNum type="arabicPeriod" startAt="6"/>
            </a:pPr>
            <a:r>
              <a:rPr lang="en-US"/>
              <a:t>Refrigerate until just before service</a:t>
            </a:r>
            <a:endParaRPr/>
          </a:p>
        </p:txBody>
      </p:sp>
      <p:pic>
        <p:nvPicPr>
          <p:cNvPr id="610" name="Google Shape;610;p78"/>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FRUIT SALADS</a:t>
            </a:r>
            <a:endParaRPr/>
          </a:p>
        </p:txBody>
      </p:sp>
      <p:sp>
        <p:nvSpPr>
          <p:cNvPr id="617" name="Google Shape;617;p79"/>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Tossed or composed</a:t>
            </a:r>
            <a:endParaRPr/>
          </a:p>
          <a:p>
            <a:pPr marL="342891" lvl="0" indent="-342891" algn="l" rtl="0">
              <a:spcBef>
                <a:spcPts val="360"/>
              </a:spcBef>
              <a:spcAft>
                <a:spcPts val="0"/>
              </a:spcAft>
              <a:buSzPts val="1800"/>
              <a:buAutoNum type="arabicPeriod"/>
            </a:pPr>
            <a:r>
              <a:rPr lang="en-US"/>
              <a:t>Dip fruit in lemon juice and water</a:t>
            </a:r>
            <a:endParaRPr/>
          </a:p>
          <a:p>
            <a:pPr marL="800082" lvl="1" indent="-285744" algn="l" rtl="0">
              <a:spcBef>
                <a:spcPts val="320"/>
              </a:spcBef>
              <a:spcAft>
                <a:spcPts val="0"/>
              </a:spcAft>
              <a:buSzPts val="1600"/>
              <a:buChar char="o"/>
            </a:pPr>
            <a:r>
              <a:rPr lang="en-US"/>
              <a:t>Bananas</a:t>
            </a:r>
            <a:endParaRPr/>
          </a:p>
          <a:p>
            <a:pPr marL="800082" lvl="1" indent="-285744" algn="l" rtl="0">
              <a:spcBef>
                <a:spcPts val="320"/>
              </a:spcBef>
              <a:spcAft>
                <a:spcPts val="0"/>
              </a:spcAft>
              <a:buSzPts val="1600"/>
              <a:buChar char="o"/>
            </a:pPr>
            <a:r>
              <a:rPr lang="en-US"/>
              <a:t>Apples</a:t>
            </a:r>
            <a:endParaRPr/>
          </a:p>
          <a:p>
            <a:pPr marL="342891" lvl="0" indent="-342891" algn="l" rtl="0">
              <a:spcBef>
                <a:spcPts val="360"/>
              </a:spcBef>
              <a:spcAft>
                <a:spcPts val="0"/>
              </a:spcAft>
              <a:buSzPts val="1800"/>
              <a:buAutoNum type="arabicPeriod"/>
            </a:pPr>
            <a:r>
              <a:rPr lang="en-US"/>
              <a:t>Prepare close to service</a:t>
            </a:r>
            <a:endParaRPr/>
          </a:p>
          <a:p>
            <a:pPr marL="342891" lvl="0" indent="-342891" algn="l" rtl="0">
              <a:spcBef>
                <a:spcPts val="360"/>
              </a:spcBef>
              <a:spcAft>
                <a:spcPts val="0"/>
              </a:spcAft>
              <a:buSzPts val="1800"/>
              <a:buAutoNum type="arabicPeriod"/>
            </a:pPr>
            <a:r>
              <a:rPr lang="en-US"/>
              <a:t>Drain canned fruit—use for dressings</a:t>
            </a:r>
            <a:endParaRPr/>
          </a:p>
          <a:p>
            <a:pPr marL="342891" lvl="0" indent="-228590" algn="l" rtl="0">
              <a:spcBef>
                <a:spcPts val="360"/>
              </a:spcBef>
              <a:spcAft>
                <a:spcPts val="0"/>
              </a:spcAft>
              <a:buSzPts val="1800"/>
              <a:buNone/>
            </a:pPr>
            <a:endParaRPr/>
          </a:p>
        </p:txBody>
      </p:sp>
      <p:pic>
        <p:nvPicPr>
          <p:cNvPr id="618" name="Google Shape;618;p79"/>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FRUIT SALADS</a:t>
            </a:r>
            <a:endParaRPr/>
          </a:p>
        </p:txBody>
      </p:sp>
      <p:sp>
        <p:nvSpPr>
          <p:cNvPr id="625" name="Google Shape;625;p80"/>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Calibri"/>
              <a:buAutoNum type="arabicPeriod" startAt="5"/>
            </a:pPr>
            <a:r>
              <a:rPr lang="en-US"/>
              <a:t>Attractive and delicate pieces on top</a:t>
            </a:r>
            <a:endParaRPr/>
          </a:p>
          <a:p>
            <a:pPr marL="685783" lvl="1" indent="-285744" algn="l" rtl="0">
              <a:spcBef>
                <a:spcPts val="320"/>
              </a:spcBef>
              <a:spcAft>
                <a:spcPts val="0"/>
              </a:spcAft>
              <a:buSzPts val="1600"/>
              <a:buChar char="o"/>
            </a:pPr>
            <a:r>
              <a:rPr lang="en-US"/>
              <a:t>Broken/less attractive on the bottom</a:t>
            </a:r>
            <a:endParaRPr/>
          </a:p>
          <a:p>
            <a:pPr marL="342900" lvl="0" indent="-342900" algn="l" rtl="0">
              <a:spcBef>
                <a:spcPts val="360"/>
              </a:spcBef>
              <a:spcAft>
                <a:spcPts val="0"/>
              </a:spcAft>
              <a:buSzPts val="1800"/>
              <a:buFont typeface="Calibri"/>
              <a:buAutoNum type="arabicPeriod" startAt="5"/>
            </a:pPr>
            <a:r>
              <a:rPr lang="en-US"/>
              <a:t>Sweet or tart dressing</a:t>
            </a:r>
            <a:endParaRPr/>
          </a:p>
        </p:txBody>
      </p:sp>
      <p:pic>
        <p:nvPicPr>
          <p:cNvPr id="626" name="Google Shape;626;p80"/>
          <p:cNvPicPr preferRelativeResize="0">
            <a:picLocks noGrp="1"/>
          </p:cNvPicPr>
          <p:nvPr>
            <p:ph type="pic" idx="2"/>
          </p:nvPr>
        </p:nvPicPr>
        <p:blipFill rotWithShape="1">
          <a:blip r:embed="rId3">
            <a:alphaModFix/>
          </a:blip>
          <a:srcRect/>
          <a:stretch/>
        </p:blipFill>
        <p:spPr>
          <a:xfrm>
            <a:off x="7518400" y="1447800"/>
            <a:ext cx="4064000" cy="1828800"/>
          </a:xfrm>
          <a:prstGeom prst="rect">
            <a:avLst/>
          </a:prstGeom>
          <a:noFill/>
          <a:ln w="12700" cap="flat" cmpd="sng">
            <a:solidFill>
              <a:schemeClr val="lt1"/>
            </a:solidFill>
            <a:prstDash val="solid"/>
            <a:round/>
            <a:headEnd type="none" w="sm" len="sm"/>
            <a:tailEnd type="none" w="sm" len="sm"/>
          </a:ln>
        </p:spPr>
      </p:pic>
      <p:pic>
        <p:nvPicPr>
          <p:cNvPr id="627" name="Google Shape;627;p80"/>
          <p:cNvPicPr preferRelativeResize="0">
            <a:picLocks noGrp="1"/>
          </p:cNvPicPr>
          <p:nvPr>
            <p:ph type="pic" idx="3"/>
          </p:nvPr>
        </p:nvPicPr>
        <p:blipFill rotWithShape="1">
          <a:blip r:embed="rId4">
            <a:alphaModFix/>
          </a:blip>
          <a:srcRect/>
          <a:stretch/>
        </p:blipFill>
        <p:spPr>
          <a:xfrm>
            <a:off x="7518400" y="3733800"/>
            <a:ext cx="4064000" cy="18288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8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CLEANING AND STORING GREENS</a:t>
            </a:r>
            <a:endParaRPr/>
          </a:p>
        </p:txBody>
      </p:sp>
      <p:sp>
        <p:nvSpPr>
          <p:cNvPr id="634" name="Google Shape;634;p81"/>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Thoroughly wash greens</a:t>
            </a:r>
            <a:endParaRPr/>
          </a:p>
          <a:p>
            <a:pPr marL="285744" lvl="0" indent="-285744" algn="l" rtl="0">
              <a:spcBef>
                <a:spcPts val="360"/>
              </a:spcBef>
              <a:spcAft>
                <a:spcPts val="0"/>
              </a:spcAft>
              <a:buSzPts val="1800"/>
              <a:buChar char="•"/>
            </a:pPr>
            <a:r>
              <a:rPr lang="en-US"/>
              <a:t>Do not handle ingredients too much</a:t>
            </a:r>
            <a:endParaRPr/>
          </a:p>
          <a:p>
            <a:pPr marL="285744" lvl="0" indent="-285744" algn="l" rtl="0">
              <a:spcBef>
                <a:spcPts val="360"/>
              </a:spcBef>
              <a:spcAft>
                <a:spcPts val="0"/>
              </a:spcAft>
              <a:buSzPts val="1800"/>
              <a:buChar char="•"/>
            </a:pPr>
            <a:r>
              <a:rPr lang="en-US"/>
              <a:t>Do not open containers until ready to use</a:t>
            </a:r>
            <a:endParaRPr/>
          </a:p>
          <a:p>
            <a:pPr marL="285744" lvl="0" indent="-285744" algn="l" rtl="0">
              <a:spcBef>
                <a:spcPts val="360"/>
              </a:spcBef>
              <a:spcAft>
                <a:spcPts val="0"/>
              </a:spcAft>
              <a:buSzPts val="1800"/>
              <a:buChar char="•"/>
            </a:pPr>
            <a:r>
              <a:rPr lang="en-US"/>
              <a:t>Check quality</a:t>
            </a:r>
            <a:endParaRPr/>
          </a:p>
          <a:p>
            <a:pPr marL="285744" lvl="0" indent="-285744" algn="l" rtl="0">
              <a:spcBef>
                <a:spcPts val="360"/>
              </a:spcBef>
              <a:spcAft>
                <a:spcPts val="0"/>
              </a:spcAft>
              <a:buSzPts val="1800"/>
              <a:buChar char="•"/>
            </a:pPr>
            <a:r>
              <a:rPr lang="en-US"/>
              <a:t>Prepackaged greens</a:t>
            </a:r>
            <a:endParaRPr/>
          </a:p>
          <a:p>
            <a:pPr marL="742932" lvl="1" indent="-285744" algn="l" rtl="0">
              <a:spcBef>
                <a:spcPts val="320"/>
              </a:spcBef>
              <a:spcAft>
                <a:spcPts val="0"/>
              </a:spcAft>
              <a:buSzPts val="1600"/>
              <a:buChar char="o"/>
            </a:pPr>
            <a:r>
              <a:rPr lang="en-US"/>
              <a:t>Convenient</a:t>
            </a:r>
            <a:endParaRPr/>
          </a:p>
          <a:p>
            <a:pPr marL="742932" lvl="1" indent="-285744" algn="l" rtl="0">
              <a:spcBef>
                <a:spcPts val="320"/>
              </a:spcBef>
              <a:spcAft>
                <a:spcPts val="0"/>
              </a:spcAft>
              <a:buSzPts val="1600"/>
              <a:buChar char="o"/>
            </a:pPr>
            <a:r>
              <a:rPr lang="en-US"/>
              <a:t>Decrease labor costs</a:t>
            </a:r>
            <a:endParaRPr/>
          </a:p>
          <a:p>
            <a:pPr marL="742932" lvl="1" indent="-285744" algn="l" rtl="0">
              <a:spcBef>
                <a:spcPts val="320"/>
              </a:spcBef>
              <a:spcAft>
                <a:spcPts val="0"/>
              </a:spcAft>
              <a:buSzPts val="1600"/>
              <a:buChar char="o"/>
            </a:pPr>
            <a:r>
              <a:rPr lang="en-US"/>
              <a:t>Decrease risk of contamination</a:t>
            </a:r>
            <a:endParaRPr/>
          </a:p>
        </p:txBody>
      </p:sp>
      <p:pic>
        <p:nvPicPr>
          <p:cNvPr id="635" name="Google Shape;635;p81"/>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CLEANING GREENS</a:t>
            </a:r>
            <a:endParaRPr/>
          </a:p>
        </p:txBody>
      </p:sp>
      <p:sp>
        <p:nvSpPr>
          <p:cNvPr id="642" name="Google Shape;642;p82"/>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Refrigerate greens until ready to prepare and serve</a:t>
            </a:r>
            <a:endParaRPr/>
          </a:p>
          <a:p>
            <a:pPr marL="742932" lvl="1" indent="-285744" algn="l" rtl="0">
              <a:spcBef>
                <a:spcPts val="320"/>
              </a:spcBef>
              <a:spcAft>
                <a:spcPts val="0"/>
              </a:spcAft>
              <a:buSzPts val="1600"/>
              <a:buChar char="o"/>
            </a:pPr>
            <a:r>
              <a:rPr lang="en-US"/>
              <a:t> Store between 36°F and 41°F (2°C and 5°C)</a:t>
            </a:r>
            <a:endParaRPr/>
          </a:p>
          <a:p>
            <a:pPr marL="342891" lvl="0" indent="-342891" algn="l" rtl="0">
              <a:spcBef>
                <a:spcPts val="360"/>
              </a:spcBef>
              <a:spcAft>
                <a:spcPts val="0"/>
              </a:spcAft>
              <a:buSzPts val="1800"/>
              <a:buAutoNum type="arabicPeriod"/>
            </a:pPr>
            <a:r>
              <a:rPr lang="en-US"/>
              <a:t>Clean greens thoroughly</a:t>
            </a:r>
            <a:endParaRPr/>
          </a:p>
          <a:p>
            <a:pPr marL="342891" lvl="0" indent="-342891" algn="l" rtl="0">
              <a:spcBef>
                <a:spcPts val="360"/>
              </a:spcBef>
              <a:spcAft>
                <a:spcPts val="0"/>
              </a:spcAft>
              <a:buSzPts val="1800"/>
              <a:buAutoNum type="arabicPeriod"/>
            </a:pPr>
            <a:r>
              <a:rPr lang="en-US"/>
              <a:t>Remove outer leaves</a:t>
            </a:r>
            <a:endParaRPr/>
          </a:p>
          <a:p>
            <a:pPr marL="342891" lvl="0" indent="-342891" algn="l" rtl="0">
              <a:spcBef>
                <a:spcPts val="360"/>
              </a:spcBef>
              <a:spcAft>
                <a:spcPts val="0"/>
              </a:spcAft>
              <a:buSzPts val="1800"/>
              <a:buAutoNum type="arabicPeriod"/>
            </a:pPr>
            <a:r>
              <a:rPr lang="en-US"/>
              <a:t>Separate leaves</a:t>
            </a:r>
            <a:endParaRPr/>
          </a:p>
          <a:p>
            <a:pPr marL="342891" lvl="0" indent="-342891" algn="l" rtl="0">
              <a:spcBef>
                <a:spcPts val="360"/>
              </a:spcBef>
              <a:spcAft>
                <a:spcPts val="0"/>
              </a:spcAft>
              <a:buSzPts val="1800"/>
              <a:buAutoNum type="arabicPeriod"/>
            </a:pPr>
            <a:r>
              <a:rPr lang="en-US"/>
              <a:t>Rinse thoroughly </a:t>
            </a:r>
            <a:endParaRPr/>
          </a:p>
          <a:p>
            <a:pPr marL="742932" lvl="1" indent="-285744" algn="l" rtl="0">
              <a:spcBef>
                <a:spcPts val="320"/>
              </a:spcBef>
              <a:spcAft>
                <a:spcPts val="0"/>
              </a:spcAft>
              <a:buSzPts val="1600"/>
              <a:buChar char="o"/>
            </a:pPr>
            <a:r>
              <a:rPr lang="en-US"/>
              <a:t>Water warmer than greens</a:t>
            </a:r>
            <a:endParaRPr/>
          </a:p>
          <a:p>
            <a:pPr marL="742932" lvl="1" indent="-285744" algn="l" rtl="0">
              <a:spcBef>
                <a:spcPts val="320"/>
              </a:spcBef>
              <a:spcAft>
                <a:spcPts val="0"/>
              </a:spcAft>
              <a:buSzPts val="1600"/>
              <a:buChar char="o"/>
            </a:pPr>
            <a:r>
              <a:rPr lang="en-US"/>
              <a:t>Avoid soaking</a:t>
            </a:r>
            <a:endParaRPr/>
          </a:p>
        </p:txBody>
      </p:sp>
      <p:pic>
        <p:nvPicPr>
          <p:cNvPr id="643" name="Google Shape;643;p82"/>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8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CLEANING GREENS</a:t>
            </a:r>
            <a:endParaRPr/>
          </a:p>
        </p:txBody>
      </p:sp>
      <p:sp>
        <p:nvSpPr>
          <p:cNvPr id="650" name="Google Shape;650;p83"/>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startAt="6"/>
            </a:pPr>
            <a:r>
              <a:rPr lang="en-US"/>
              <a:t>Dry greens </a:t>
            </a:r>
            <a:endParaRPr/>
          </a:p>
          <a:p>
            <a:pPr marL="742932" lvl="1" indent="-285744" algn="l" rtl="0">
              <a:spcBef>
                <a:spcPts val="320"/>
              </a:spcBef>
              <a:spcAft>
                <a:spcPts val="0"/>
              </a:spcAft>
              <a:buSzPts val="1600"/>
              <a:buChar char="o"/>
            </a:pPr>
            <a:r>
              <a:rPr lang="en-US"/>
              <a:t>Salad spinner</a:t>
            </a:r>
            <a:endParaRPr/>
          </a:p>
          <a:p>
            <a:pPr marL="742932" lvl="1" indent="-285744" algn="l" rtl="0">
              <a:spcBef>
                <a:spcPts val="320"/>
              </a:spcBef>
              <a:spcAft>
                <a:spcPts val="0"/>
              </a:spcAft>
              <a:buSzPts val="1600"/>
              <a:buChar char="o"/>
            </a:pPr>
            <a:r>
              <a:rPr lang="en-US"/>
              <a:t>Colander</a:t>
            </a:r>
            <a:endParaRPr/>
          </a:p>
          <a:p>
            <a:pPr marL="742932" lvl="1" indent="-285744" algn="l" rtl="0">
              <a:spcBef>
                <a:spcPts val="320"/>
              </a:spcBef>
              <a:spcAft>
                <a:spcPts val="0"/>
              </a:spcAft>
              <a:buSzPts val="1600"/>
              <a:buChar char="o"/>
            </a:pPr>
            <a:r>
              <a:rPr lang="en-US"/>
              <a:t>Dressing will not adhere</a:t>
            </a:r>
            <a:endParaRPr/>
          </a:p>
          <a:p>
            <a:pPr marL="342900" lvl="0" indent="-342900" algn="l" rtl="0">
              <a:spcBef>
                <a:spcPts val="360"/>
              </a:spcBef>
              <a:spcAft>
                <a:spcPts val="0"/>
              </a:spcAft>
              <a:buSzPts val="1800"/>
              <a:buFont typeface="Calibri"/>
              <a:buAutoNum type="arabicPeriod" startAt="6"/>
            </a:pPr>
            <a:r>
              <a:rPr lang="en-US"/>
              <a:t>Remove tough stems or wilted spots</a:t>
            </a:r>
            <a:endParaRPr/>
          </a:p>
          <a:p>
            <a:pPr marL="742932" lvl="1" indent="-285744" algn="l" rtl="0">
              <a:spcBef>
                <a:spcPts val="320"/>
              </a:spcBef>
              <a:spcAft>
                <a:spcPts val="0"/>
              </a:spcAft>
              <a:buSzPts val="1600"/>
              <a:buChar char="o"/>
            </a:pPr>
            <a:r>
              <a:rPr lang="en-US"/>
              <a:t>Tear delicate greens—do not bruise leaves</a:t>
            </a:r>
            <a:endParaRPr/>
          </a:p>
          <a:p>
            <a:pPr marL="342900" lvl="0" indent="-342900" algn="l" rtl="0">
              <a:spcBef>
                <a:spcPts val="360"/>
              </a:spcBef>
              <a:spcAft>
                <a:spcPts val="0"/>
              </a:spcAft>
              <a:buSzPts val="1800"/>
              <a:buFont typeface="Calibri"/>
              <a:buAutoNum type="arabicPeriod" startAt="6"/>
            </a:pPr>
            <a:r>
              <a:rPr lang="en-US"/>
              <a:t>Refrigerate</a:t>
            </a:r>
            <a:endParaRPr/>
          </a:p>
          <a:p>
            <a:pPr marL="0" lvl="0" indent="0" algn="l" rtl="0">
              <a:spcBef>
                <a:spcPts val="360"/>
              </a:spcBef>
              <a:spcAft>
                <a:spcPts val="0"/>
              </a:spcAft>
              <a:buSzPts val="1800"/>
              <a:buNone/>
            </a:pPr>
            <a:r>
              <a:rPr lang="en-US"/>
              <a:t>	</a:t>
            </a:r>
            <a:endParaRPr/>
          </a:p>
        </p:txBody>
      </p:sp>
      <p:pic>
        <p:nvPicPr>
          <p:cNvPr id="651" name="Google Shape;651;p83"/>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OILS AND VINEGARS</a:t>
            </a:r>
            <a:endParaRPr/>
          </a:p>
        </p:txBody>
      </p:sp>
      <p:sp>
        <p:nvSpPr>
          <p:cNvPr id="658" name="Google Shape;658;p8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Salad dressing—enhances salad ingredients</a:t>
            </a:r>
            <a:endParaRPr/>
          </a:p>
          <a:p>
            <a:pPr marL="285744" lvl="0" indent="-285744" algn="l" rtl="0">
              <a:spcBef>
                <a:spcPts val="360"/>
              </a:spcBef>
              <a:spcAft>
                <a:spcPts val="0"/>
              </a:spcAft>
              <a:buSzPts val="1800"/>
              <a:buChar char="•"/>
            </a:pPr>
            <a:r>
              <a:rPr lang="en-US"/>
              <a:t>Dressing type—depends on texture of ingredients</a:t>
            </a:r>
            <a:endParaRPr/>
          </a:p>
          <a:p>
            <a:pPr marL="285744" lvl="0" indent="-285744" algn="l" rtl="0">
              <a:spcBef>
                <a:spcPts val="360"/>
              </a:spcBef>
              <a:spcAft>
                <a:spcPts val="0"/>
              </a:spcAft>
              <a:buSzPts val="1800"/>
              <a:buChar char="•"/>
            </a:pPr>
            <a:r>
              <a:rPr lang="en-US"/>
              <a:t>Light dressings—delicate ingredients</a:t>
            </a:r>
            <a:endParaRPr/>
          </a:p>
          <a:p>
            <a:pPr marL="285744" lvl="0" indent="-285744" algn="l" rtl="0">
              <a:spcBef>
                <a:spcPts val="360"/>
              </a:spcBef>
              <a:spcAft>
                <a:spcPts val="0"/>
              </a:spcAft>
              <a:buSzPts val="1800"/>
              <a:buChar char="•"/>
            </a:pPr>
            <a:r>
              <a:rPr lang="en-US"/>
              <a:t>Heavy dressings—robust, heartier ingredients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8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DRESSING</a:t>
            </a:r>
            <a:endParaRPr/>
          </a:p>
        </p:txBody>
      </p:sp>
      <p:sp>
        <p:nvSpPr>
          <p:cNvPr id="665" name="Google Shape;665;p85"/>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Primary dressings:</a:t>
            </a:r>
            <a:endParaRPr/>
          </a:p>
          <a:p>
            <a:pPr marL="285744" lvl="0" indent="-285744" algn="l" rtl="0">
              <a:spcBef>
                <a:spcPts val="360"/>
              </a:spcBef>
              <a:spcAft>
                <a:spcPts val="0"/>
              </a:spcAft>
              <a:buSzPts val="1800"/>
              <a:buChar char="•"/>
            </a:pPr>
            <a:r>
              <a:rPr lang="en-US"/>
              <a:t>Vinaigrette</a:t>
            </a:r>
            <a:endParaRPr/>
          </a:p>
          <a:p>
            <a:pPr marL="285744" lvl="0" indent="-285744" algn="l" rtl="0">
              <a:spcBef>
                <a:spcPts val="360"/>
              </a:spcBef>
              <a:spcAft>
                <a:spcPts val="0"/>
              </a:spcAft>
              <a:buSzPts val="1800"/>
              <a:buChar char="•"/>
            </a:pPr>
            <a:r>
              <a:rPr lang="en-US"/>
              <a:t>Emulsified vinaigrette</a:t>
            </a:r>
            <a:endParaRPr/>
          </a:p>
          <a:p>
            <a:pPr marL="285744" lvl="0" indent="-285744" algn="l" rtl="0">
              <a:spcBef>
                <a:spcPts val="360"/>
              </a:spcBef>
              <a:spcAft>
                <a:spcPts val="0"/>
              </a:spcAft>
              <a:buSzPts val="1800"/>
              <a:buChar char="•"/>
            </a:pPr>
            <a:r>
              <a:rPr lang="en-US"/>
              <a:t>Mayonnaise-based</a:t>
            </a:r>
            <a:endParaRPr/>
          </a:p>
          <a:p>
            <a:pPr marL="285744" lvl="0" indent="-285744" algn="l" rtl="0">
              <a:spcBef>
                <a:spcPts val="360"/>
              </a:spcBef>
              <a:spcAft>
                <a:spcPts val="0"/>
              </a:spcAft>
              <a:buSzPts val="1800"/>
              <a:buChar char="•"/>
            </a:pPr>
            <a:r>
              <a:rPr lang="en-US"/>
              <a:t>Mayonnaise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SALADS AND THE MENU</a:t>
            </a:r>
            <a:endParaRPr/>
          </a:p>
        </p:txBody>
      </p:sp>
      <p:sp>
        <p:nvSpPr>
          <p:cNvPr id="265" name="Google Shape;265;p41"/>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Main-course salad:</a:t>
            </a:r>
            <a:endParaRPr/>
          </a:p>
          <a:p>
            <a:pPr marL="285744" lvl="0" indent="-285744" algn="l" rtl="0">
              <a:spcBef>
                <a:spcPts val="360"/>
              </a:spcBef>
              <a:spcAft>
                <a:spcPts val="0"/>
              </a:spcAft>
              <a:buSzPts val="1800"/>
              <a:buChar char="•"/>
            </a:pPr>
            <a:r>
              <a:rPr lang="en-US"/>
              <a:t>Full meal</a:t>
            </a:r>
            <a:endParaRPr/>
          </a:p>
          <a:p>
            <a:pPr marL="285744" lvl="0" indent="-285744" algn="l" rtl="0">
              <a:spcBef>
                <a:spcPts val="360"/>
              </a:spcBef>
              <a:spcAft>
                <a:spcPts val="0"/>
              </a:spcAft>
              <a:buSzPts val="1800"/>
              <a:buChar char="•"/>
            </a:pPr>
            <a:r>
              <a:rPr lang="en-US"/>
              <a:t>Protein ingredients</a:t>
            </a:r>
            <a:endParaRPr/>
          </a:p>
          <a:p>
            <a:pPr marL="285744" lvl="0" indent="-285744" algn="l" rtl="0">
              <a:spcBef>
                <a:spcPts val="360"/>
              </a:spcBef>
              <a:spcAft>
                <a:spcPts val="0"/>
              </a:spcAft>
              <a:buSzPts val="1800"/>
              <a:buChar char="•"/>
            </a:pPr>
            <a:r>
              <a:rPr lang="en-US"/>
              <a:t>Well-balanced meal—visually and nutritionally</a:t>
            </a:r>
            <a:endParaRPr/>
          </a:p>
          <a:p>
            <a:pPr marL="285744" lvl="0" indent="-285744" algn="l" rtl="0">
              <a:spcBef>
                <a:spcPts val="360"/>
              </a:spcBef>
              <a:spcAft>
                <a:spcPts val="0"/>
              </a:spcAft>
              <a:buSzPts val="1800"/>
              <a:buChar char="•"/>
            </a:pPr>
            <a:r>
              <a:rPr lang="en-US"/>
              <a:t>Variety of vegetables, greens, and/or fruits</a:t>
            </a:r>
            <a:endParaRPr/>
          </a:p>
          <a:p>
            <a:pPr marL="285744" lvl="0" indent="-171444" algn="l" rtl="0">
              <a:spcBef>
                <a:spcPts val="360"/>
              </a:spcBef>
              <a:spcAft>
                <a:spcPts val="0"/>
              </a:spcAft>
              <a:buSzPts val="1800"/>
              <a:buNone/>
            </a:pPr>
            <a:endParaRPr/>
          </a:p>
        </p:txBody>
      </p:sp>
      <p:pic>
        <p:nvPicPr>
          <p:cNvPr id="266" name="Google Shape;266;p41"/>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DRESSING</a:t>
            </a:r>
            <a:endParaRPr/>
          </a:p>
        </p:txBody>
      </p:sp>
      <p:sp>
        <p:nvSpPr>
          <p:cNvPr id="672" name="Google Shape;672;p86"/>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Vinaigrette dressing:</a:t>
            </a:r>
            <a:endParaRPr/>
          </a:p>
          <a:p>
            <a:pPr marL="285744" lvl="0" indent="-285744" algn="l" rtl="0">
              <a:spcBef>
                <a:spcPts val="360"/>
              </a:spcBef>
              <a:spcAft>
                <a:spcPts val="0"/>
              </a:spcAft>
              <a:buSzPts val="1800"/>
              <a:buChar char="•"/>
            </a:pPr>
            <a:r>
              <a:rPr lang="en-US"/>
              <a:t>Oil and vinegar</a:t>
            </a:r>
            <a:endParaRPr/>
          </a:p>
          <a:p>
            <a:pPr marL="285744" lvl="0" indent="-285744" algn="l" rtl="0">
              <a:spcBef>
                <a:spcPts val="360"/>
              </a:spcBef>
              <a:spcAft>
                <a:spcPts val="0"/>
              </a:spcAft>
              <a:buSzPts val="1800"/>
              <a:buChar char="•"/>
            </a:pPr>
            <a:r>
              <a:rPr lang="en-US"/>
              <a:t>Lighter, thinner dressing</a:t>
            </a:r>
            <a:endParaRPr/>
          </a:p>
          <a:p>
            <a:pPr marL="285744" lvl="0" indent="-285744" algn="l" rtl="0">
              <a:spcBef>
                <a:spcPts val="360"/>
              </a:spcBef>
              <a:spcAft>
                <a:spcPts val="0"/>
              </a:spcAft>
              <a:buSzPts val="1800"/>
              <a:buChar char="•"/>
            </a:pPr>
            <a:r>
              <a:rPr lang="en-US"/>
              <a:t>Used on delicate ingredients</a:t>
            </a:r>
            <a:endParaRPr/>
          </a:p>
          <a:p>
            <a:pPr marL="285744" lvl="0" indent="-285744" algn="l" rtl="0">
              <a:spcBef>
                <a:spcPts val="360"/>
              </a:spcBef>
              <a:spcAft>
                <a:spcPts val="0"/>
              </a:spcAft>
              <a:buSzPts val="1800"/>
              <a:buChar char="•"/>
            </a:pPr>
            <a:r>
              <a:rPr lang="en-US"/>
              <a:t>Standard ratio—three parts oil to one part vinegar</a:t>
            </a:r>
            <a:endParaRPr/>
          </a:p>
          <a:p>
            <a:pPr marL="285744" lvl="0" indent="-285744" algn="l" rtl="0">
              <a:spcBef>
                <a:spcPts val="360"/>
              </a:spcBef>
              <a:spcAft>
                <a:spcPts val="0"/>
              </a:spcAft>
              <a:buSzPts val="1800"/>
              <a:buChar char="•"/>
            </a:pPr>
            <a:r>
              <a:rPr lang="en-US"/>
              <a:t>Substitute vinegar—acidic juices</a:t>
            </a:r>
            <a:endParaRPr/>
          </a:p>
        </p:txBody>
      </p:sp>
      <p:pic>
        <p:nvPicPr>
          <p:cNvPr id="673" name="Google Shape;673;p86"/>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8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DRESSING</a:t>
            </a:r>
            <a:endParaRPr/>
          </a:p>
        </p:txBody>
      </p:sp>
      <p:sp>
        <p:nvSpPr>
          <p:cNvPr id="680" name="Google Shape;680;p87"/>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Suspension:</a:t>
            </a:r>
            <a:endParaRPr/>
          </a:p>
          <a:p>
            <a:pPr marL="285744" lvl="0" indent="-285744" algn="l" rtl="0">
              <a:spcBef>
                <a:spcPts val="360"/>
              </a:spcBef>
              <a:spcAft>
                <a:spcPts val="0"/>
              </a:spcAft>
              <a:buSzPts val="1800"/>
              <a:buChar char="•"/>
            </a:pPr>
            <a:r>
              <a:rPr lang="en-US"/>
              <a:t>Temporary mixture of ingredients</a:t>
            </a:r>
            <a:endParaRPr/>
          </a:p>
          <a:p>
            <a:pPr marL="285744" lvl="0" indent="-285744" algn="l" rtl="0">
              <a:spcBef>
                <a:spcPts val="360"/>
              </a:spcBef>
              <a:spcAft>
                <a:spcPts val="0"/>
              </a:spcAft>
              <a:buSzPts val="1800"/>
              <a:buChar char="•"/>
            </a:pPr>
            <a:r>
              <a:rPr lang="en-US"/>
              <a:t>Eventually separates back</a:t>
            </a:r>
            <a:endParaRPr/>
          </a:p>
          <a:p>
            <a:pPr marL="285744" lvl="0" indent="-285744" algn="l" rtl="0">
              <a:spcBef>
                <a:spcPts val="360"/>
              </a:spcBef>
              <a:spcAft>
                <a:spcPts val="0"/>
              </a:spcAft>
              <a:buSzPts val="1800"/>
              <a:buChar char="•"/>
            </a:pPr>
            <a:r>
              <a:rPr lang="en-US"/>
              <a:t>Vinaigrette—separates after nonuse</a:t>
            </a:r>
            <a:endParaRPr/>
          </a:p>
          <a:p>
            <a:pPr marL="285744" lvl="0" indent="-285744" algn="l" rtl="0">
              <a:spcBef>
                <a:spcPts val="360"/>
              </a:spcBef>
              <a:spcAft>
                <a:spcPts val="0"/>
              </a:spcAft>
              <a:buSzPts val="1800"/>
              <a:buChar char="•"/>
            </a:pPr>
            <a:r>
              <a:rPr lang="en-US"/>
              <a:t>Remix before every service</a:t>
            </a:r>
            <a:endParaRPr/>
          </a:p>
          <a:p>
            <a:pPr marL="342891" lvl="0" indent="-228590" algn="l" rtl="0">
              <a:spcBef>
                <a:spcPts val="360"/>
              </a:spcBef>
              <a:spcAft>
                <a:spcPts val="0"/>
              </a:spcAft>
              <a:buSzPts val="18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8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DRESSING</a:t>
            </a:r>
            <a:endParaRPr/>
          </a:p>
        </p:txBody>
      </p:sp>
      <p:sp>
        <p:nvSpPr>
          <p:cNvPr id="687" name="Google Shape;687;p88"/>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Sharp-flavored vinegars—use sparingly</a:t>
            </a:r>
            <a:endParaRPr/>
          </a:p>
          <a:p>
            <a:pPr marL="285744" lvl="0" indent="-285744" algn="l" rtl="0">
              <a:spcBef>
                <a:spcPts val="360"/>
              </a:spcBef>
              <a:spcAft>
                <a:spcPts val="0"/>
              </a:spcAft>
              <a:buSzPts val="1800"/>
              <a:buChar char="•"/>
            </a:pPr>
            <a:r>
              <a:rPr lang="en-US"/>
              <a:t>Strong-flavored oil—can overpower other flavors</a:t>
            </a:r>
            <a:endParaRPr/>
          </a:p>
          <a:p>
            <a:pPr marL="742932" lvl="1" indent="-285744" algn="l" rtl="0">
              <a:spcBef>
                <a:spcPts val="320"/>
              </a:spcBef>
              <a:spcAft>
                <a:spcPts val="0"/>
              </a:spcAft>
              <a:buSzPts val="1600"/>
              <a:buChar char="o"/>
            </a:pPr>
            <a:r>
              <a:rPr lang="en-US"/>
              <a:t>Use in moderation</a:t>
            </a:r>
            <a:endParaRPr/>
          </a:p>
          <a:p>
            <a:pPr marL="342891" lvl="0" indent="-228590" algn="l" rtl="0">
              <a:spcBef>
                <a:spcPts val="360"/>
              </a:spcBef>
              <a:spcAft>
                <a:spcPts val="0"/>
              </a:spcAft>
              <a:buSzPts val="1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OIL</a:t>
            </a:r>
            <a:endParaRPr/>
          </a:p>
        </p:txBody>
      </p:sp>
      <p:sp>
        <p:nvSpPr>
          <p:cNvPr id="694" name="Google Shape;694;p89"/>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Canola:</a:t>
            </a:r>
            <a:endParaRPr/>
          </a:p>
          <a:p>
            <a:pPr marL="285744" lvl="0" indent="-285744" algn="l" rtl="0">
              <a:spcBef>
                <a:spcPts val="360"/>
              </a:spcBef>
              <a:spcAft>
                <a:spcPts val="0"/>
              </a:spcAft>
              <a:buSzPts val="1800"/>
              <a:buChar char="•"/>
            </a:pPr>
            <a:r>
              <a:rPr lang="en-US"/>
              <a:t>Light color</a:t>
            </a:r>
            <a:endParaRPr/>
          </a:p>
          <a:p>
            <a:pPr marL="285744" lvl="0" indent="-285744" algn="l" rtl="0">
              <a:spcBef>
                <a:spcPts val="360"/>
              </a:spcBef>
              <a:spcAft>
                <a:spcPts val="0"/>
              </a:spcAft>
              <a:buSzPts val="1800"/>
              <a:buChar char="•"/>
            </a:pPr>
            <a:r>
              <a:rPr lang="en-US"/>
              <a:t>Mild flavor</a:t>
            </a:r>
            <a:endParaRPr/>
          </a:p>
          <a:p>
            <a:pPr marL="285744" lvl="0" indent="-285744" algn="l" rtl="0">
              <a:spcBef>
                <a:spcPts val="360"/>
              </a:spcBef>
              <a:spcAft>
                <a:spcPts val="0"/>
              </a:spcAft>
              <a:buSzPts val="1800"/>
              <a:buChar char="•"/>
            </a:pPr>
            <a:r>
              <a:rPr lang="en-US"/>
              <a:t>Low in saturated fat</a:t>
            </a:r>
            <a:endParaRPr/>
          </a:p>
          <a:p>
            <a:pPr marL="285744" lvl="0" indent="-285744" algn="l" rtl="0">
              <a:spcBef>
                <a:spcPts val="360"/>
              </a:spcBef>
              <a:spcAft>
                <a:spcPts val="0"/>
              </a:spcAft>
              <a:buSzPts val="1800"/>
              <a:buChar char="•"/>
            </a:pPr>
            <a:r>
              <a:rPr lang="en-US"/>
              <a:t>High in monounsaturated fat</a:t>
            </a:r>
            <a:endParaRPr/>
          </a:p>
          <a:p>
            <a:pPr marL="285744" lvl="0" indent="-285744" algn="l" rtl="0">
              <a:spcBef>
                <a:spcPts val="360"/>
              </a:spcBef>
              <a:spcAft>
                <a:spcPts val="0"/>
              </a:spcAft>
              <a:buSzPts val="1800"/>
              <a:buChar char="•"/>
            </a:pPr>
            <a:r>
              <a:rPr lang="en-US"/>
              <a:t>Good omega-3 fatty acid profile</a:t>
            </a:r>
            <a:endParaRPr/>
          </a:p>
          <a:p>
            <a:pPr marL="0" lvl="0" indent="0" algn="l" rtl="0">
              <a:spcBef>
                <a:spcPts val="360"/>
              </a:spcBef>
              <a:spcAft>
                <a:spcPts val="0"/>
              </a:spcAft>
              <a:buSzPts val="1800"/>
              <a:buNone/>
            </a:pPr>
            <a:endParaRPr/>
          </a:p>
          <a:p>
            <a:pPr marL="0" lvl="0" indent="0" algn="l" rtl="0">
              <a:spcBef>
                <a:spcPts val="360"/>
              </a:spcBef>
              <a:spcAft>
                <a:spcPts val="0"/>
              </a:spcAft>
              <a:buSzPts val="1800"/>
              <a:buNone/>
            </a:pPr>
            <a:r>
              <a:rPr lang="en-US"/>
              <a:t>Corn:</a:t>
            </a:r>
            <a:endParaRPr/>
          </a:p>
          <a:p>
            <a:pPr marL="285744" lvl="0" indent="-285744" algn="l" rtl="0">
              <a:spcBef>
                <a:spcPts val="360"/>
              </a:spcBef>
              <a:spcAft>
                <a:spcPts val="0"/>
              </a:spcAft>
              <a:buSzPts val="1800"/>
              <a:buChar char="•"/>
            </a:pPr>
            <a:r>
              <a:rPr lang="en-US"/>
              <a:t>Light golden color</a:t>
            </a:r>
            <a:endParaRPr/>
          </a:p>
          <a:p>
            <a:pPr marL="285744" lvl="0" indent="-285744" algn="l" rtl="0">
              <a:spcBef>
                <a:spcPts val="360"/>
              </a:spcBef>
              <a:spcAft>
                <a:spcPts val="0"/>
              </a:spcAft>
              <a:buSzPts val="1800"/>
              <a:buChar char="•"/>
            </a:pPr>
            <a:r>
              <a:rPr lang="en-US"/>
              <a:t>Nearly tasteless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9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OIL</a:t>
            </a:r>
            <a:endParaRPr/>
          </a:p>
        </p:txBody>
      </p:sp>
      <p:sp>
        <p:nvSpPr>
          <p:cNvPr id="701" name="Google Shape;701;p90"/>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Cottonseed/soybean/safflower:</a:t>
            </a:r>
            <a:endParaRPr/>
          </a:p>
          <a:p>
            <a:pPr marL="285744" lvl="0" indent="-285744" algn="l" rtl="0">
              <a:spcBef>
                <a:spcPts val="360"/>
              </a:spcBef>
              <a:spcAft>
                <a:spcPts val="0"/>
              </a:spcAft>
              <a:buSzPts val="1800"/>
              <a:buChar char="•"/>
            </a:pPr>
            <a:r>
              <a:rPr lang="en-US"/>
              <a:t>Bland</a:t>
            </a:r>
            <a:endParaRPr/>
          </a:p>
          <a:p>
            <a:pPr marL="285744" lvl="0" indent="-285744" algn="l" rtl="0">
              <a:spcBef>
                <a:spcPts val="360"/>
              </a:spcBef>
              <a:spcAft>
                <a:spcPts val="0"/>
              </a:spcAft>
              <a:buSzPts val="1800"/>
              <a:buChar char="•"/>
            </a:pPr>
            <a:r>
              <a:rPr lang="en-US"/>
              <a:t>Nearly tasteless</a:t>
            </a:r>
            <a:endParaRPr/>
          </a:p>
          <a:p>
            <a:pPr marL="0" lvl="0" indent="0" algn="l" rtl="0">
              <a:spcBef>
                <a:spcPts val="360"/>
              </a:spcBef>
              <a:spcAft>
                <a:spcPts val="0"/>
              </a:spcAft>
              <a:buSzPts val="1800"/>
              <a:buNone/>
            </a:pPr>
            <a:endParaRPr/>
          </a:p>
          <a:p>
            <a:pPr marL="0" lvl="0" indent="0" algn="l" rtl="0">
              <a:spcBef>
                <a:spcPts val="360"/>
              </a:spcBef>
              <a:spcAft>
                <a:spcPts val="0"/>
              </a:spcAft>
              <a:buSzPts val="1800"/>
              <a:buNone/>
            </a:pPr>
            <a:r>
              <a:rPr lang="en-US"/>
              <a:t>Olive:</a:t>
            </a:r>
            <a:endParaRPr/>
          </a:p>
          <a:p>
            <a:pPr marL="285744" lvl="0" indent="-285744" algn="l" rtl="0">
              <a:spcBef>
                <a:spcPts val="360"/>
              </a:spcBef>
              <a:spcAft>
                <a:spcPts val="0"/>
              </a:spcAft>
              <a:buSzPts val="1800"/>
              <a:buChar char="•"/>
            </a:pPr>
            <a:r>
              <a:rPr lang="en-US"/>
              <a:t>Distinctive flavor</a:t>
            </a:r>
            <a:endParaRPr/>
          </a:p>
          <a:p>
            <a:pPr marL="285744" lvl="0" indent="-285744" algn="l" rtl="0">
              <a:spcBef>
                <a:spcPts val="360"/>
              </a:spcBef>
              <a:spcAft>
                <a:spcPts val="0"/>
              </a:spcAft>
              <a:buSzPts val="1800"/>
              <a:buChar char="•"/>
            </a:pPr>
            <a:r>
              <a:rPr lang="en-US"/>
              <a:t>Fruity flavor</a:t>
            </a:r>
            <a:endParaRPr/>
          </a:p>
          <a:p>
            <a:pPr marL="285744" lvl="0" indent="-285744" algn="l" rtl="0">
              <a:spcBef>
                <a:spcPts val="360"/>
              </a:spcBef>
              <a:spcAft>
                <a:spcPts val="0"/>
              </a:spcAft>
              <a:buSzPts val="1800"/>
              <a:buChar char="•"/>
            </a:pPr>
            <a:r>
              <a:rPr lang="en-US"/>
              <a:t>Greenish color</a:t>
            </a:r>
            <a:endParaRPr/>
          </a:p>
          <a:p>
            <a:pPr marL="285744" lvl="0" indent="-285744" algn="l" rtl="0">
              <a:spcBef>
                <a:spcPts val="360"/>
              </a:spcBef>
              <a:spcAft>
                <a:spcPts val="0"/>
              </a:spcAft>
              <a:buSzPts val="1800"/>
              <a:buChar char="•"/>
            </a:pPr>
            <a:r>
              <a:rPr lang="en-US"/>
              <a:t>Not all-purpose</a:t>
            </a:r>
            <a:endParaRPr/>
          </a:p>
          <a:p>
            <a:pPr marL="285744" lvl="0" indent="-171444" algn="l" rtl="0">
              <a:spcBef>
                <a:spcPts val="360"/>
              </a:spcBef>
              <a:spcAft>
                <a:spcPts val="0"/>
              </a:spcAft>
              <a:buSzPts val="18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9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OIL</a:t>
            </a:r>
            <a:endParaRPr/>
          </a:p>
        </p:txBody>
      </p:sp>
      <p:sp>
        <p:nvSpPr>
          <p:cNvPr id="708" name="Google Shape;708;p91"/>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Peanut:</a:t>
            </a:r>
            <a:endParaRPr/>
          </a:p>
          <a:p>
            <a:pPr marL="285744" lvl="0" indent="-285744" algn="l" rtl="0">
              <a:spcBef>
                <a:spcPts val="360"/>
              </a:spcBef>
              <a:spcAft>
                <a:spcPts val="0"/>
              </a:spcAft>
              <a:buSzPts val="1800"/>
              <a:buChar char="•"/>
            </a:pPr>
            <a:r>
              <a:rPr lang="en-US"/>
              <a:t>Mild but distinctive</a:t>
            </a:r>
            <a:endParaRPr/>
          </a:p>
          <a:p>
            <a:pPr marL="285744" lvl="0" indent="-285744" algn="l" rtl="0">
              <a:spcBef>
                <a:spcPts val="360"/>
              </a:spcBef>
              <a:spcAft>
                <a:spcPts val="0"/>
              </a:spcAft>
              <a:buSzPts val="1800"/>
              <a:buChar char="•"/>
            </a:pPr>
            <a:r>
              <a:rPr lang="en-US"/>
              <a:t>Somewhat expensive</a:t>
            </a:r>
            <a:endParaRPr/>
          </a:p>
          <a:p>
            <a:pPr marL="285744" lvl="0" indent="-285744" algn="l" rtl="0">
              <a:spcBef>
                <a:spcPts val="360"/>
              </a:spcBef>
              <a:spcAft>
                <a:spcPts val="0"/>
              </a:spcAft>
              <a:buSzPts val="1800"/>
              <a:buChar char="•"/>
            </a:pPr>
            <a:r>
              <a:rPr lang="en-US"/>
              <a:t>Disclose use—allergies</a:t>
            </a:r>
            <a:endParaRPr/>
          </a:p>
          <a:p>
            <a:pPr marL="0" lvl="0" indent="0" algn="l" rtl="0">
              <a:spcBef>
                <a:spcPts val="360"/>
              </a:spcBef>
              <a:spcAft>
                <a:spcPts val="0"/>
              </a:spcAft>
              <a:buSzPts val="1800"/>
              <a:buNone/>
            </a:pPr>
            <a:endParaRPr/>
          </a:p>
          <a:p>
            <a:pPr marL="0" lvl="0" indent="0" algn="l" rtl="0">
              <a:spcBef>
                <a:spcPts val="360"/>
              </a:spcBef>
              <a:spcAft>
                <a:spcPts val="0"/>
              </a:spcAft>
              <a:buSzPts val="1800"/>
              <a:buNone/>
            </a:pPr>
            <a:r>
              <a:rPr lang="en-US"/>
              <a:t>Walnut:</a:t>
            </a:r>
            <a:endParaRPr/>
          </a:p>
          <a:p>
            <a:pPr marL="285744" lvl="0" indent="-285744" algn="l" rtl="0">
              <a:spcBef>
                <a:spcPts val="360"/>
              </a:spcBef>
              <a:spcAft>
                <a:spcPts val="0"/>
              </a:spcAft>
              <a:buSzPts val="1800"/>
              <a:buChar char="•"/>
            </a:pPr>
            <a:r>
              <a:rPr lang="en-US"/>
              <a:t>Distinctive flavor</a:t>
            </a:r>
            <a:endParaRPr/>
          </a:p>
          <a:p>
            <a:pPr marL="285744" lvl="0" indent="-285744" algn="l" rtl="0">
              <a:spcBef>
                <a:spcPts val="360"/>
              </a:spcBef>
              <a:spcAft>
                <a:spcPts val="0"/>
              </a:spcAft>
              <a:buSzPts val="1800"/>
              <a:buChar char="•"/>
            </a:pPr>
            <a:r>
              <a:rPr lang="en-US"/>
              <a:t>Expensive</a:t>
            </a:r>
            <a:endParaRPr/>
          </a:p>
          <a:p>
            <a:pPr marL="285744" lvl="0" indent="-285744" algn="l" rtl="0">
              <a:spcBef>
                <a:spcPts val="360"/>
              </a:spcBef>
              <a:spcAft>
                <a:spcPts val="0"/>
              </a:spcAft>
              <a:buSzPts val="1800"/>
              <a:buChar char="•"/>
            </a:pPr>
            <a:r>
              <a:rPr lang="en-US"/>
              <a:t>Elegant restaurants with specialty salads</a:t>
            </a:r>
            <a:endParaRPr/>
          </a:p>
          <a:p>
            <a:pPr marL="285744" lvl="0" indent="-285744" algn="l" rtl="0">
              <a:spcBef>
                <a:spcPts val="360"/>
              </a:spcBef>
              <a:spcAft>
                <a:spcPts val="0"/>
              </a:spcAft>
              <a:buSzPts val="1800"/>
              <a:buChar char="•"/>
            </a:pPr>
            <a:r>
              <a:rPr lang="en-US"/>
              <a:t>Disclose use—allergies</a:t>
            </a: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285744" lvl="0" indent="-171444" algn="l" rtl="0">
              <a:spcBef>
                <a:spcPts val="360"/>
              </a:spcBef>
              <a:spcAft>
                <a:spcPts val="0"/>
              </a:spcAft>
              <a:buSzPts val="18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VINEGAR</a:t>
            </a:r>
            <a:endParaRPr/>
          </a:p>
        </p:txBody>
      </p:sp>
      <p:sp>
        <p:nvSpPr>
          <p:cNvPr id="715" name="Google Shape;715;p92"/>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Balsamic:</a:t>
            </a:r>
            <a:endParaRPr/>
          </a:p>
          <a:p>
            <a:pPr marL="285744" lvl="0" indent="-285744" algn="l" rtl="0">
              <a:spcBef>
                <a:spcPts val="360"/>
              </a:spcBef>
              <a:spcAft>
                <a:spcPts val="0"/>
              </a:spcAft>
              <a:buSzPts val="1800"/>
              <a:buChar char="•"/>
            </a:pPr>
            <a:r>
              <a:rPr lang="en-US"/>
              <a:t>Special wine vinegar</a:t>
            </a:r>
            <a:endParaRPr/>
          </a:p>
          <a:p>
            <a:pPr marL="285744" lvl="0" indent="-285744" algn="l" rtl="0">
              <a:spcBef>
                <a:spcPts val="360"/>
              </a:spcBef>
              <a:spcAft>
                <a:spcPts val="0"/>
              </a:spcAft>
              <a:buSzPts val="1800"/>
              <a:buChar char="•"/>
            </a:pPr>
            <a:r>
              <a:rPr lang="en-US"/>
              <a:t>Aged in wooden barrels (4–50 years)</a:t>
            </a:r>
            <a:endParaRPr/>
          </a:p>
          <a:p>
            <a:pPr marL="285744" lvl="0" indent="-285744" algn="l" rtl="0">
              <a:spcBef>
                <a:spcPts val="360"/>
              </a:spcBef>
              <a:spcAft>
                <a:spcPts val="0"/>
              </a:spcAft>
              <a:buSzPts val="1800"/>
              <a:buChar char="•"/>
            </a:pPr>
            <a:r>
              <a:rPr lang="en-US"/>
              <a:t>Dark brown</a:t>
            </a:r>
            <a:endParaRPr/>
          </a:p>
          <a:p>
            <a:pPr marL="285744" lvl="0" indent="-285744" algn="l" rtl="0">
              <a:spcBef>
                <a:spcPts val="360"/>
              </a:spcBef>
              <a:spcAft>
                <a:spcPts val="0"/>
              </a:spcAft>
              <a:buSzPts val="1800"/>
              <a:buChar char="•"/>
            </a:pPr>
            <a:r>
              <a:rPr lang="en-US"/>
              <a:t>Sweet taste</a:t>
            </a:r>
            <a:endParaRPr/>
          </a:p>
          <a:p>
            <a:pPr marL="285744" lvl="0" indent="-285744" algn="l" rtl="0">
              <a:spcBef>
                <a:spcPts val="360"/>
              </a:spcBef>
              <a:spcAft>
                <a:spcPts val="0"/>
              </a:spcAft>
              <a:buSzPts val="1800"/>
              <a:buChar char="•"/>
            </a:pPr>
            <a:r>
              <a:rPr lang="en-US"/>
              <a:t>Sticky consistency—high sugar content</a:t>
            </a:r>
            <a:endParaRPr/>
          </a:p>
          <a:p>
            <a:pPr marL="0" lvl="0" indent="0" algn="l" rtl="0">
              <a:spcBef>
                <a:spcPts val="360"/>
              </a:spcBef>
              <a:spcAft>
                <a:spcPts val="0"/>
              </a:spcAft>
              <a:buSzPts val="1800"/>
              <a:buNone/>
            </a:pPr>
            <a:endParaRPr/>
          </a:p>
          <a:p>
            <a:pPr marL="0" lvl="0" indent="0" algn="l" rtl="0">
              <a:spcBef>
                <a:spcPts val="360"/>
              </a:spcBef>
              <a:spcAft>
                <a:spcPts val="0"/>
              </a:spcAft>
              <a:buSzPts val="1800"/>
              <a:buNone/>
            </a:pPr>
            <a:r>
              <a:rPr lang="en-US"/>
              <a:t>Cider:</a:t>
            </a:r>
            <a:endParaRPr/>
          </a:p>
          <a:p>
            <a:pPr marL="285744" lvl="0" indent="-285744" algn="l" rtl="0">
              <a:spcBef>
                <a:spcPts val="360"/>
              </a:spcBef>
              <a:spcAft>
                <a:spcPts val="0"/>
              </a:spcAft>
              <a:buSzPts val="1800"/>
              <a:buChar char="•"/>
            </a:pPr>
            <a:r>
              <a:rPr lang="en-US"/>
              <a:t>Made from apples</a:t>
            </a:r>
            <a:endParaRPr/>
          </a:p>
          <a:p>
            <a:pPr marL="285744" lvl="0" indent="-285744" algn="l" rtl="0">
              <a:spcBef>
                <a:spcPts val="360"/>
              </a:spcBef>
              <a:spcAft>
                <a:spcPts val="0"/>
              </a:spcAft>
              <a:buSzPts val="1800"/>
              <a:buChar char="•"/>
            </a:pPr>
            <a:r>
              <a:rPr lang="en-US"/>
              <a:t>Brown color</a:t>
            </a:r>
            <a:endParaRPr/>
          </a:p>
          <a:p>
            <a:pPr marL="285744" lvl="0" indent="-285744" algn="l" rtl="0">
              <a:spcBef>
                <a:spcPts val="360"/>
              </a:spcBef>
              <a:spcAft>
                <a:spcPts val="0"/>
              </a:spcAft>
              <a:buSzPts val="1800"/>
              <a:buChar char="•"/>
            </a:pPr>
            <a:r>
              <a:rPr lang="en-US"/>
              <a:t>Slightly sweet taste</a:t>
            </a: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285744" lvl="0" indent="-171444" algn="l" rtl="0">
              <a:spcBef>
                <a:spcPts val="360"/>
              </a:spcBef>
              <a:spcAft>
                <a:spcPts val="0"/>
              </a:spcAft>
              <a:buSzPts val="18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9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VINEGAR</a:t>
            </a:r>
            <a:endParaRPr/>
          </a:p>
        </p:txBody>
      </p:sp>
      <p:sp>
        <p:nvSpPr>
          <p:cNvPr id="722" name="Google Shape;722;p93"/>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Flavored:</a:t>
            </a:r>
            <a:endParaRPr/>
          </a:p>
          <a:p>
            <a:pPr marL="285744" lvl="0" indent="-285744" algn="l" rtl="0">
              <a:spcBef>
                <a:spcPts val="360"/>
              </a:spcBef>
              <a:spcAft>
                <a:spcPts val="0"/>
              </a:spcAft>
              <a:buSzPts val="1800"/>
              <a:buChar char="•"/>
            </a:pPr>
            <a:r>
              <a:rPr lang="en-US"/>
              <a:t>Other products added—tarragon, garlic, or raspberries</a:t>
            </a:r>
            <a:endParaRPr/>
          </a:p>
          <a:p>
            <a:pPr marL="0" lvl="0" indent="0" algn="l" rtl="0">
              <a:spcBef>
                <a:spcPts val="360"/>
              </a:spcBef>
              <a:spcAft>
                <a:spcPts val="0"/>
              </a:spcAft>
              <a:buSzPts val="1800"/>
              <a:buNone/>
            </a:pPr>
            <a:endParaRPr/>
          </a:p>
          <a:p>
            <a:pPr marL="0" lvl="0" indent="0" algn="l" rtl="0">
              <a:spcBef>
                <a:spcPts val="360"/>
              </a:spcBef>
              <a:spcAft>
                <a:spcPts val="0"/>
              </a:spcAft>
              <a:buSzPts val="1800"/>
              <a:buNone/>
            </a:pPr>
            <a:r>
              <a:rPr lang="en-US"/>
              <a:t>Sherry:</a:t>
            </a:r>
            <a:endParaRPr/>
          </a:p>
          <a:p>
            <a:pPr marL="285744" lvl="0" indent="-285744" algn="l" rtl="0">
              <a:spcBef>
                <a:spcPts val="360"/>
              </a:spcBef>
              <a:spcAft>
                <a:spcPts val="0"/>
              </a:spcAft>
              <a:buSzPts val="1800"/>
              <a:buChar char="•"/>
            </a:pPr>
            <a:r>
              <a:rPr lang="en-US"/>
              <a:t>Made from sherry wine</a:t>
            </a:r>
            <a:endParaRPr/>
          </a:p>
          <a:p>
            <a:pPr marL="285744" lvl="0" indent="-285744" algn="l" rtl="0">
              <a:spcBef>
                <a:spcPts val="360"/>
              </a:spcBef>
              <a:spcAft>
                <a:spcPts val="0"/>
              </a:spcAft>
              <a:buSzPts val="1800"/>
              <a:buChar char="•"/>
            </a:pPr>
            <a:r>
              <a:rPr lang="en-US"/>
              <a:t>Sherry flavor</a:t>
            </a: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285744" lvl="0" indent="-171444" algn="l" rtl="0">
              <a:spcBef>
                <a:spcPts val="360"/>
              </a:spcBef>
              <a:spcAft>
                <a:spcPts val="0"/>
              </a:spcAft>
              <a:buSzPts val="18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VINEGAR</a:t>
            </a:r>
            <a:endParaRPr/>
          </a:p>
        </p:txBody>
      </p:sp>
      <p:sp>
        <p:nvSpPr>
          <p:cNvPr id="729" name="Google Shape;729;p9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Specialty:</a:t>
            </a:r>
            <a:endParaRPr/>
          </a:p>
          <a:p>
            <a:pPr marL="285744" lvl="0" indent="-285744" algn="l" rtl="0">
              <a:spcBef>
                <a:spcPts val="360"/>
              </a:spcBef>
              <a:spcAft>
                <a:spcPts val="0"/>
              </a:spcAft>
              <a:buSzPts val="1800"/>
              <a:buChar char="•"/>
            </a:pPr>
            <a:r>
              <a:rPr lang="en-US"/>
              <a:t>Malt, rice vinegar, and vinegars flavored with fruits (raspberry)</a:t>
            </a:r>
            <a:endParaRPr/>
          </a:p>
          <a:p>
            <a:pPr marL="285744" lvl="0" indent="-285744" algn="l" rtl="0">
              <a:spcBef>
                <a:spcPts val="360"/>
              </a:spcBef>
              <a:spcAft>
                <a:spcPts val="0"/>
              </a:spcAft>
              <a:buSzPts val="1800"/>
              <a:buChar char="•"/>
            </a:pPr>
            <a:r>
              <a:rPr lang="en-US"/>
              <a:t>Lemon juice or other citrus</a:t>
            </a:r>
            <a:endParaRPr/>
          </a:p>
          <a:p>
            <a:pPr marL="342891" lvl="0" indent="-228590" algn="l" rtl="0">
              <a:spcBef>
                <a:spcPts val="360"/>
              </a:spcBef>
              <a:spcAft>
                <a:spcPts val="0"/>
              </a:spcAft>
              <a:buSzPts val="1800"/>
              <a:buNone/>
            </a:pPr>
            <a:endParaRPr/>
          </a:p>
          <a:p>
            <a:pPr marL="0" lvl="0" indent="0" algn="l" rtl="0">
              <a:spcBef>
                <a:spcPts val="360"/>
              </a:spcBef>
              <a:spcAft>
                <a:spcPts val="0"/>
              </a:spcAft>
              <a:buSzPts val="1800"/>
              <a:buNone/>
            </a:pPr>
            <a:r>
              <a:rPr lang="en-US"/>
              <a:t>White or distilled:</a:t>
            </a:r>
            <a:endParaRPr/>
          </a:p>
          <a:p>
            <a:pPr marL="285744" lvl="0" indent="-285744" algn="l" rtl="0">
              <a:spcBef>
                <a:spcPts val="360"/>
              </a:spcBef>
              <a:spcAft>
                <a:spcPts val="0"/>
              </a:spcAft>
              <a:buSzPts val="1800"/>
              <a:buChar char="•"/>
            </a:pPr>
            <a:r>
              <a:rPr lang="en-US"/>
              <a:t>Distilled and purified—neutral flavor</a:t>
            </a:r>
            <a:endParaRPr/>
          </a:p>
          <a:p>
            <a:pPr marL="342891" lvl="0" indent="-228590" algn="l" rtl="0">
              <a:spcBef>
                <a:spcPts val="360"/>
              </a:spcBef>
              <a:spcAft>
                <a:spcPts val="0"/>
              </a:spcAft>
              <a:buSzPts val="1800"/>
              <a:buNone/>
            </a:pPr>
            <a:endParaRPr/>
          </a:p>
          <a:p>
            <a:pPr marL="0" lvl="0" indent="0" algn="l" rtl="0">
              <a:spcBef>
                <a:spcPts val="360"/>
              </a:spcBef>
              <a:spcAft>
                <a:spcPts val="0"/>
              </a:spcAft>
              <a:buSzPts val="1800"/>
              <a:buNone/>
            </a:pPr>
            <a:r>
              <a:rPr lang="en-US"/>
              <a:t>Wine or champagne:</a:t>
            </a:r>
            <a:endParaRPr/>
          </a:p>
          <a:p>
            <a:pPr marL="285744" lvl="0" indent="-285744" algn="l" rtl="0">
              <a:spcBef>
                <a:spcPts val="360"/>
              </a:spcBef>
              <a:spcAft>
                <a:spcPts val="0"/>
              </a:spcAft>
              <a:buSzPts val="1800"/>
              <a:buChar char="•"/>
            </a:pPr>
            <a:r>
              <a:rPr lang="en-US"/>
              <a:t>White or red color</a:t>
            </a:r>
            <a:endParaRPr/>
          </a:p>
          <a:p>
            <a:pPr marL="285744" lvl="0" indent="-285744" algn="l" rtl="0">
              <a:spcBef>
                <a:spcPts val="360"/>
              </a:spcBef>
              <a:spcAft>
                <a:spcPts val="0"/>
              </a:spcAft>
              <a:buSzPts val="1800"/>
              <a:buChar char="•"/>
            </a:pPr>
            <a:r>
              <a:rPr lang="en-US"/>
              <a:t>Made from wine or champagne</a:t>
            </a:r>
            <a:endParaRPr/>
          </a:p>
          <a:p>
            <a:pPr marL="342891" lvl="0" indent="-228590" algn="l" rtl="0">
              <a:spcBef>
                <a:spcPts val="360"/>
              </a:spcBef>
              <a:spcAft>
                <a:spcPts val="0"/>
              </a:spcAft>
              <a:buSzPts val="1800"/>
              <a:buNone/>
            </a:pPr>
            <a:endParaRPr/>
          </a:p>
          <a:p>
            <a:pPr marL="285744" lvl="0" indent="-171444" algn="l" rtl="0">
              <a:spcBef>
                <a:spcPts val="360"/>
              </a:spcBef>
              <a:spcAft>
                <a:spcPts val="0"/>
              </a:spcAft>
              <a:buSzPts val="1800"/>
              <a:buNone/>
            </a:pPr>
            <a:endParaRPr/>
          </a:p>
          <a:p>
            <a:pPr marL="285744" lvl="0" indent="-171444" algn="l" rtl="0">
              <a:spcBef>
                <a:spcPts val="360"/>
              </a:spcBef>
              <a:spcAft>
                <a:spcPts val="0"/>
              </a:spcAft>
              <a:buSzPts val="18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9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TYPES OF DRESSING</a:t>
            </a:r>
            <a:endParaRPr/>
          </a:p>
        </p:txBody>
      </p:sp>
      <p:sp>
        <p:nvSpPr>
          <p:cNvPr id="736" name="Google Shape;736;p95"/>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Emulsified vinaigrettes:</a:t>
            </a:r>
            <a:endParaRPr/>
          </a:p>
          <a:p>
            <a:pPr marL="285744" lvl="0" indent="-285744" algn="l" rtl="0">
              <a:spcBef>
                <a:spcPts val="360"/>
              </a:spcBef>
              <a:spcAft>
                <a:spcPts val="0"/>
              </a:spcAft>
              <a:buSzPts val="1800"/>
              <a:buChar char="•"/>
            </a:pPr>
            <a:r>
              <a:rPr lang="en-US"/>
              <a:t>Emulsion process</a:t>
            </a:r>
            <a:endParaRPr/>
          </a:p>
          <a:p>
            <a:pPr marL="285744" lvl="0" indent="-285744" algn="l" rtl="0">
              <a:spcBef>
                <a:spcPts val="360"/>
              </a:spcBef>
              <a:spcAft>
                <a:spcPts val="0"/>
              </a:spcAft>
              <a:buSzPts val="1800"/>
              <a:buChar char="•"/>
            </a:pPr>
            <a:r>
              <a:rPr lang="en-US"/>
              <a:t>Salads with sturdy, robust ingredients</a:t>
            </a:r>
            <a:endParaRPr/>
          </a:p>
          <a:p>
            <a:pPr marL="342891" lvl="0" indent="-228590" algn="l" rtl="0">
              <a:spcBef>
                <a:spcPts val="360"/>
              </a:spcBef>
              <a:spcAft>
                <a:spcPts val="0"/>
              </a:spcAft>
              <a:buSzPts val="1800"/>
              <a:buNone/>
            </a:pPr>
            <a:endParaRPr/>
          </a:p>
          <a:p>
            <a:pPr marL="0" lvl="0" indent="0" algn="l" rtl="0">
              <a:spcBef>
                <a:spcPts val="360"/>
              </a:spcBef>
              <a:spcAft>
                <a:spcPts val="0"/>
              </a:spcAft>
              <a:buSzPts val="1800"/>
              <a:buNone/>
            </a:pPr>
            <a:r>
              <a:rPr lang="en-US"/>
              <a:t>Emulsion:</a:t>
            </a:r>
            <a:endParaRPr/>
          </a:p>
          <a:p>
            <a:pPr marL="285744" lvl="0" indent="-285744" algn="l" rtl="0">
              <a:spcBef>
                <a:spcPts val="360"/>
              </a:spcBef>
              <a:spcAft>
                <a:spcPts val="0"/>
              </a:spcAft>
              <a:buSzPts val="1800"/>
              <a:buChar char="•"/>
            </a:pPr>
            <a:r>
              <a:rPr lang="en-US"/>
              <a:t>Mixture of ingredients</a:t>
            </a:r>
            <a:endParaRPr/>
          </a:p>
          <a:p>
            <a:pPr marL="285744" lvl="0" indent="-285744" algn="l" rtl="0">
              <a:spcBef>
                <a:spcPts val="360"/>
              </a:spcBef>
              <a:spcAft>
                <a:spcPts val="0"/>
              </a:spcAft>
              <a:buSzPts val="1800"/>
              <a:buChar char="•"/>
            </a:pPr>
            <a:r>
              <a:rPr lang="en-US"/>
              <a:t>Permanently stay together</a:t>
            </a:r>
            <a:endParaRPr/>
          </a:p>
          <a:p>
            <a:pPr marL="285744" lvl="0" indent="-285744" algn="l" rtl="0">
              <a:spcBef>
                <a:spcPts val="360"/>
              </a:spcBef>
              <a:spcAft>
                <a:spcPts val="0"/>
              </a:spcAft>
              <a:buSzPts val="1800"/>
              <a:buChar char="•"/>
            </a:pPr>
            <a:r>
              <a:rPr lang="en-US"/>
              <a:t>Need an emulsifier</a:t>
            </a:r>
            <a:endParaRPr/>
          </a:p>
          <a:p>
            <a:pPr marL="342891" lvl="0" indent="-228590" algn="l" rtl="0">
              <a:spcBef>
                <a:spcPts val="360"/>
              </a:spcBef>
              <a:spcAft>
                <a:spcPts val="0"/>
              </a:spcAft>
              <a:buSzPts val="1800"/>
              <a:buNone/>
            </a:pPr>
            <a:endParaRPr/>
          </a:p>
          <a:p>
            <a:pPr marL="0" lvl="0" indent="0" algn="l" rtl="0">
              <a:spcBef>
                <a:spcPts val="360"/>
              </a:spcBef>
              <a:spcAft>
                <a:spcPts val="0"/>
              </a:spcAft>
              <a:buSzPts val="1800"/>
              <a:buNone/>
            </a:pPr>
            <a:r>
              <a:rPr lang="en-US"/>
              <a:t>Emulsifier:</a:t>
            </a:r>
            <a:endParaRPr/>
          </a:p>
          <a:p>
            <a:pPr marL="285744" lvl="0" indent="-285744" algn="l" rtl="0">
              <a:spcBef>
                <a:spcPts val="360"/>
              </a:spcBef>
              <a:spcAft>
                <a:spcPts val="0"/>
              </a:spcAft>
              <a:buSzPts val="1800"/>
              <a:buChar char="•"/>
            </a:pPr>
            <a:r>
              <a:rPr lang="en-US"/>
              <a:t>Permanently bind dissimilar ingredients</a:t>
            </a:r>
            <a:endParaRPr/>
          </a:p>
          <a:p>
            <a:pPr marL="285744" lvl="0" indent="-285744" algn="l" rtl="0">
              <a:spcBef>
                <a:spcPts val="360"/>
              </a:spcBef>
              <a:spcAft>
                <a:spcPts val="0"/>
              </a:spcAft>
              <a:buSzPts val="1800"/>
              <a:buChar char="•"/>
            </a:pPr>
            <a:r>
              <a:rPr lang="en-US"/>
              <a:t>Egg yolks—lecithin</a:t>
            </a:r>
            <a:endParaRPr/>
          </a:p>
          <a:p>
            <a:pPr marL="342891" lvl="0" indent="-228590" algn="l" rtl="0">
              <a:spcBef>
                <a:spcPts val="360"/>
              </a:spcBef>
              <a:spcAft>
                <a:spcPts val="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SALADS AND THE MENU</a:t>
            </a:r>
            <a:endParaRPr/>
          </a:p>
        </p:txBody>
      </p:sp>
      <p:sp>
        <p:nvSpPr>
          <p:cNvPr id="273" name="Google Shape;273;p42"/>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Intermezzo salad:</a:t>
            </a:r>
            <a:endParaRPr/>
          </a:p>
          <a:p>
            <a:pPr marL="285744" lvl="0" indent="-285744" algn="l" rtl="0">
              <a:spcBef>
                <a:spcPts val="360"/>
              </a:spcBef>
              <a:spcAft>
                <a:spcPts val="0"/>
              </a:spcAft>
              <a:buSzPts val="1800"/>
              <a:buChar char="•"/>
            </a:pPr>
            <a:r>
              <a:rPr lang="en-US"/>
              <a:t>Palate cleanser</a:t>
            </a:r>
            <a:endParaRPr/>
          </a:p>
          <a:p>
            <a:pPr marL="285744" lvl="0" indent="-285744" algn="l" rtl="0">
              <a:spcBef>
                <a:spcPts val="360"/>
              </a:spcBef>
              <a:spcAft>
                <a:spcPts val="0"/>
              </a:spcAft>
              <a:buSzPts val="1800"/>
              <a:buChar char="•"/>
            </a:pPr>
            <a:r>
              <a:rPr lang="en-US"/>
              <a:t>After rich dinner; before dessert</a:t>
            </a:r>
            <a:endParaRPr/>
          </a:p>
          <a:p>
            <a:pPr marL="285744" lvl="0" indent="-285744" algn="l" rtl="0">
              <a:spcBef>
                <a:spcPts val="360"/>
              </a:spcBef>
              <a:spcAft>
                <a:spcPts val="0"/>
              </a:spcAft>
              <a:buSzPts val="1800"/>
              <a:buChar char="•"/>
            </a:pPr>
            <a:r>
              <a:rPr lang="en-US"/>
              <a:t>French meals</a:t>
            </a:r>
            <a:endParaRPr/>
          </a:p>
          <a:p>
            <a:pPr marL="285744" lvl="0" indent="-285744" algn="l" rtl="0">
              <a:spcBef>
                <a:spcPts val="360"/>
              </a:spcBef>
              <a:spcAft>
                <a:spcPts val="0"/>
              </a:spcAft>
              <a:buSzPts val="1800"/>
              <a:buChar char="•"/>
            </a:pPr>
            <a:r>
              <a:rPr lang="en-US"/>
              <a:t>Refreshes or stimulates appetite</a:t>
            </a:r>
            <a:endParaRPr/>
          </a:p>
          <a:p>
            <a:pPr marL="285744" lvl="0" indent="-285744" algn="l" rtl="0">
              <a:spcBef>
                <a:spcPts val="360"/>
              </a:spcBef>
              <a:spcAft>
                <a:spcPts val="0"/>
              </a:spcAft>
              <a:buSzPts val="1800"/>
              <a:buChar char="•"/>
            </a:pPr>
            <a:r>
              <a:rPr lang="en-US"/>
              <a:t>Very light</a:t>
            </a:r>
            <a:endParaRPr/>
          </a:p>
          <a:p>
            <a:pPr marL="285744" lvl="0" indent="-285744" algn="l" rtl="0">
              <a:spcBef>
                <a:spcPts val="360"/>
              </a:spcBef>
              <a:spcAft>
                <a:spcPts val="0"/>
              </a:spcAft>
              <a:buSzPts val="1800"/>
              <a:buChar char="•"/>
            </a:pPr>
            <a:r>
              <a:rPr lang="en-US"/>
              <a:t>Slightly acidic dressings</a:t>
            </a:r>
            <a:endParaRPr/>
          </a:p>
          <a:p>
            <a:pPr marL="285744" lvl="0" indent="-171444" algn="l" rtl="0">
              <a:spcBef>
                <a:spcPts val="360"/>
              </a:spcBef>
              <a:spcAft>
                <a:spcPts val="0"/>
              </a:spcAft>
              <a:buSzPts val="1800"/>
              <a:buNone/>
            </a:pPr>
            <a:endParaRPr/>
          </a:p>
        </p:txBody>
      </p:sp>
      <p:pic>
        <p:nvPicPr>
          <p:cNvPr id="274" name="Google Shape;274;p42"/>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9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VINAIGRETTES AND EMULSIONS</a:t>
            </a:r>
            <a:endParaRPr/>
          </a:p>
        </p:txBody>
      </p:sp>
      <p:sp>
        <p:nvSpPr>
          <p:cNvPr id="743" name="Google Shape;743;p96"/>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Mayonnaise:</a:t>
            </a:r>
            <a:endParaRPr/>
          </a:p>
          <a:p>
            <a:pPr marL="285744" lvl="0" indent="-285744" algn="l" rtl="0">
              <a:spcBef>
                <a:spcPts val="360"/>
              </a:spcBef>
              <a:spcAft>
                <a:spcPts val="0"/>
              </a:spcAft>
              <a:buSzPts val="1800"/>
              <a:buChar char="•"/>
            </a:pPr>
            <a:r>
              <a:rPr lang="en-US"/>
              <a:t>Thickest and most stable emulsified dressing</a:t>
            </a:r>
            <a:endParaRPr/>
          </a:p>
          <a:p>
            <a:pPr marL="285744" lvl="0" indent="-285744" algn="l" rtl="0">
              <a:spcBef>
                <a:spcPts val="360"/>
              </a:spcBef>
              <a:spcAft>
                <a:spcPts val="0"/>
              </a:spcAft>
              <a:buSzPts val="1800"/>
              <a:buChar char="•"/>
            </a:pPr>
            <a:r>
              <a:rPr lang="en-US"/>
              <a:t>Higher ratio of oil to vinegar</a:t>
            </a:r>
            <a:endParaRPr/>
          </a:p>
          <a:p>
            <a:pPr marL="285744" lvl="0" indent="-285744" algn="l" rtl="0">
              <a:spcBef>
                <a:spcPts val="360"/>
              </a:spcBef>
              <a:spcAft>
                <a:spcPts val="0"/>
              </a:spcAft>
              <a:buSzPts val="1800"/>
              <a:buChar char="•"/>
            </a:pPr>
            <a:r>
              <a:rPr lang="en-US"/>
              <a:t>Greater quantity of egg yolks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9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PREPARING VINAIGRETTES AND EMULSIONS</a:t>
            </a:r>
            <a:endParaRPr/>
          </a:p>
        </p:txBody>
      </p:sp>
      <p:sp>
        <p:nvSpPr>
          <p:cNvPr id="750" name="Google Shape;750;p97"/>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Mayonnaise-based dressings:</a:t>
            </a:r>
            <a:endParaRPr/>
          </a:p>
          <a:p>
            <a:pPr marL="285744" lvl="0" indent="-285744" algn="l" rtl="0">
              <a:spcBef>
                <a:spcPts val="360"/>
              </a:spcBef>
              <a:spcAft>
                <a:spcPts val="0"/>
              </a:spcAft>
              <a:buSzPts val="1800"/>
              <a:buChar char="•"/>
            </a:pPr>
            <a:r>
              <a:rPr lang="en-US"/>
              <a:t>Creamy dressings</a:t>
            </a:r>
            <a:endParaRPr/>
          </a:p>
          <a:p>
            <a:pPr marL="285744" lvl="0" indent="-285744" algn="l" rtl="0">
              <a:spcBef>
                <a:spcPts val="360"/>
              </a:spcBef>
              <a:spcAft>
                <a:spcPts val="0"/>
              </a:spcAft>
              <a:buSzPts val="1800"/>
              <a:buChar char="•"/>
            </a:pPr>
            <a:r>
              <a:rPr lang="en-US"/>
              <a:t>Thicker than emulsified vinaigrettes</a:t>
            </a:r>
            <a:endParaRPr/>
          </a:p>
          <a:p>
            <a:pPr marL="285744" lvl="0" indent="-285744" algn="l" rtl="0">
              <a:spcBef>
                <a:spcPts val="360"/>
              </a:spcBef>
              <a:spcAft>
                <a:spcPts val="0"/>
              </a:spcAft>
              <a:buSzPts val="1800"/>
              <a:buChar char="•"/>
            </a:pPr>
            <a:r>
              <a:rPr lang="en-US"/>
              <a:t>Apply close to service</a:t>
            </a:r>
            <a:endParaRPr/>
          </a:p>
          <a:p>
            <a:pPr marL="285744" lvl="0" indent="-285744" algn="l" rtl="0">
              <a:spcBef>
                <a:spcPts val="360"/>
              </a:spcBef>
              <a:spcAft>
                <a:spcPts val="0"/>
              </a:spcAft>
              <a:buSzPts val="1800"/>
              <a:buChar char="•"/>
            </a:pPr>
            <a:r>
              <a:rPr lang="en-US"/>
              <a:t>Versatile</a:t>
            </a:r>
            <a:endParaRPr/>
          </a:p>
          <a:p>
            <a:pPr marL="285744" lvl="0" indent="-285744" algn="l" rtl="0">
              <a:spcBef>
                <a:spcPts val="360"/>
              </a:spcBef>
              <a:spcAft>
                <a:spcPts val="0"/>
              </a:spcAft>
              <a:buSzPts val="1800"/>
              <a:buChar char="•"/>
            </a:pPr>
            <a:r>
              <a:rPr lang="en-US"/>
              <a:t>Create flavor profiles—mustard, herbs, garlic</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98"/>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MATCHING DRESSINGS WITH SALAD GREENS</a:t>
            </a:r>
            <a:endParaRPr/>
          </a:p>
        </p:txBody>
      </p:sp>
      <p:graphicFrame>
        <p:nvGraphicFramePr>
          <p:cNvPr id="757" name="Google Shape;757;p98"/>
          <p:cNvGraphicFramePr/>
          <p:nvPr/>
        </p:nvGraphicFramePr>
        <p:xfrm>
          <a:off x="2033588" y="1438471"/>
          <a:ext cx="3000000" cy="3000000"/>
        </p:xfrm>
        <a:graphic>
          <a:graphicData uri="http://schemas.openxmlformats.org/drawingml/2006/table">
            <a:tbl>
              <a:tblPr firstRow="1" bandRow="1">
                <a:noFill/>
                <a:tableStyleId>{7B41A63E-4446-4215-BE77-3CE41861143B}</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600" u="none" strike="noStrike" cap="none"/>
                        <a:t>Dressings</a:t>
                      </a:r>
                      <a:endParaRPr/>
                    </a:p>
                  </a:txBody>
                  <a:tcPr marL="91450" marR="91450" marT="45725" marB="45725">
                    <a:solidFill>
                      <a:schemeClr val="accent2"/>
                    </a:solidFill>
                  </a:tcPr>
                </a:tc>
                <a:tc>
                  <a:txBody>
                    <a:bodyPr/>
                    <a:lstStyle/>
                    <a:p>
                      <a:pPr marL="0" marR="0" lvl="0" indent="0" algn="ctr" rtl="0">
                        <a:spcBef>
                          <a:spcPts val="0"/>
                        </a:spcBef>
                        <a:spcAft>
                          <a:spcPts val="0"/>
                        </a:spcAft>
                        <a:buNone/>
                      </a:pPr>
                      <a:r>
                        <a:rPr lang="en-US" sz="1600" u="none" strike="noStrike" cap="none"/>
                        <a:t>Greens</a:t>
                      </a:r>
                      <a:endParaRPr/>
                    </a:p>
                  </a:txBody>
                  <a:tcPr marL="91450" marR="91450" marT="45725" marB="45725">
                    <a:solidFill>
                      <a:schemeClr val="accent2"/>
                    </a:solidFill>
                  </a:tcPr>
                </a:tc>
                <a:extLst>
                  <a:ext uri="{0D108BD9-81ED-4DB2-BD59-A6C34878D82A}">
                    <a16:rowId xmlns:a16="http://schemas.microsoft.com/office/drawing/2014/main" val="10000"/>
                  </a:ext>
                </a:extLst>
              </a:tr>
              <a:tr h="944875">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Vinaigrette dressing made with vegetable </a:t>
                      </a:r>
                      <a:br>
                        <a:rPr lang="en-US" sz="1600" b="0" i="0"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or olive oil and vinegar or lemon juice</a:t>
                      </a:r>
                      <a:endParaRPr sz="1600" u="none" strike="noStrike" cap="none"/>
                    </a:p>
                  </a:txBody>
                  <a:tcPr marL="91450" marR="91450" marT="45725" marB="45725" anchor="ctr"/>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Any greens</a:t>
                      </a:r>
                      <a:endParaRPr sz="1600" u="none" strike="noStrike" cap="none"/>
                    </a:p>
                  </a:txBody>
                  <a:tcPr marL="91450" marR="91450" marT="45725" marB="45725" anchor="ctr"/>
                </a:tc>
                <a:extLst>
                  <a:ext uri="{0D108BD9-81ED-4DB2-BD59-A6C34878D82A}">
                    <a16:rowId xmlns:a16="http://schemas.microsoft.com/office/drawing/2014/main" val="10001"/>
                  </a:ext>
                </a:extLst>
              </a:tr>
              <a:tr h="660400">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Vinaigrette dressing made with nut oil and balsamic vinegar</a:t>
                      </a:r>
                      <a:endParaRPr sz="1600" u="none" strike="noStrike" cap="none"/>
                    </a:p>
                  </a:txBody>
                  <a:tcPr marL="91450" marR="91450" marT="45725" marB="45725" anchor="ctr"/>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Delicate greens</a:t>
                      </a:r>
                      <a:endParaRPr sz="1600" u="none" strike="noStrike" cap="none"/>
                    </a:p>
                  </a:txBody>
                  <a:tcPr marL="91450" marR="91450" marT="45725" marB="45725" anchor="ctr"/>
                </a:tc>
                <a:extLst>
                  <a:ext uri="{0D108BD9-81ED-4DB2-BD59-A6C34878D82A}">
                    <a16:rowId xmlns:a16="http://schemas.microsoft.com/office/drawing/2014/main" val="10002"/>
                  </a:ext>
                </a:extLst>
              </a:tr>
              <a:tr h="375925">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Emulsified vinaigrette dressing</a:t>
                      </a:r>
                      <a:endParaRPr sz="1600" u="none" strike="noStrike" cap="none"/>
                    </a:p>
                  </a:txBody>
                  <a:tcPr marL="91450" marR="91450" marT="45725" marB="45725" anchor="ctr"/>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Any greens</a:t>
                      </a:r>
                      <a:endParaRPr sz="1600" u="none" strike="noStrike" cap="none"/>
                    </a:p>
                  </a:txBody>
                  <a:tcPr marL="91450" marR="91450" marT="45725" marB="45725" anchor="ctr"/>
                </a:tc>
                <a:extLst>
                  <a:ext uri="{0D108BD9-81ED-4DB2-BD59-A6C34878D82A}">
                    <a16:rowId xmlns:a16="http://schemas.microsoft.com/office/drawing/2014/main" val="10003"/>
                  </a:ext>
                </a:extLst>
              </a:tr>
              <a:tr h="375925">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Mayonnaise-based dressing</a:t>
                      </a:r>
                      <a:endParaRPr sz="1600" u="none" strike="noStrike" cap="none"/>
                    </a:p>
                  </a:txBody>
                  <a:tcPr marL="91450" marR="91450" marT="45725" marB="45725" anchor="ctr"/>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Hardy greens</a:t>
                      </a:r>
                      <a:endParaRPr sz="1600" u="none" strike="noStrike" cap="none"/>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9"/>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HOW TO MAKE EMULSIFIED VINAIGRETTE DRESSING</a:t>
            </a:r>
            <a:endParaRPr/>
          </a:p>
        </p:txBody>
      </p:sp>
      <p:sp>
        <p:nvSpPr>
          <p:cNvPr id="764" name="Google Shape;764;p99"/>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Beat egg yolks—frothy consistency</a:t>
            </a:r>
            <a:endParaRPr/>
          </a:p>
          <a:p>
            <a:pPr marL="742932" lvl="1" indent="-342891" algn="l" rtl="0">
              <a:spcBef>
                <a:spcPts val="320"/>
              </a:spcBef>
              <a:spcAft>
                <a:spcPts val="0"/>
              </a:spcAft>
              <a:buSzPts val="1600"/>
              <a:buChar char="o"/>
            </a:pPr>
            <a:r>
              <a:rPr lang="en-US"/>
              <a:t>Add water if too thick</a:t>
            </a:r>
            <a:endParaRPr/>
          </a:p>
          <a:p>
            <a:pPr marL="342891" lvl="0" indent="-342891" algn="l" rtl="0">
              <a:spcBef>
                <a:spcPts val="360"/>
              </a:spcBef>
              <a:spcAft>
                <a:spcPts val="0"/>
              </a:spcAft>
              <a:buSzPts val="1800"/>
              <a:buAutoNum type="arabicPeriod"/>
            </a:pPr>
            <a:r>
              <a:rPr lang="en-US"/>
              <a:t>Add small amount of vinegar or lemon juice</a:t>
            </a:r>
            <a:endParaRPr/>
          </a:p>
          <a:p>
            <a:pPr marL="342891" lvl="0" indent="-342891" algn="l" rtl="0">
              <a:spcBef>
                <a:spcPts val="360"/>
              </a:spcBef>
              <a:spcAft>
                <a:spcPts val="0"/>
              </a:spcAft>
              <a:buSzPts val="1800"/>
              <a:buAutoNum type="arabicPeriod"/>
            </a:pPr>
            <a:r>
              <a:rPr lang="en-US"/>
              <a:t>Mix ⅔ oil, whisking constantly</a:t>
            </a:r>
            <a:endParaRPr/>
          </a:p>
          <a:p>
            <a:pPr marL="342891" lvl="0" indent="-342891" algn="l" rtl="0">
              <a:spcBef>
                <a:spcPts val="360"/>
              </a:spcBef>
              <a:spcAft>
                <a:spcPts val="0"/>
              </a:spcAft>
              <a:buSzPts val="1800"/>
              <a:buAutoNum type="arabicPeriod"/>
            </a:pPr>
            <a:r>
              <a:rPr lang="en-US"/>
              <a:t>Add remainder of vinegar or lemon juice</a:t>
            </a:r>
            <a:endParaRPr/>
          </a:p>
          <a:p>
            <a:pPr marL="742932" lvl="1" indent="-285744" algn="l" rtl="0">
              <a:spcBef>
                <a:spcPts val="320"/>
              </a:spcBef>
              <a:spcAft>
                <a:spcPts val="0"/>
              </a:spcAft>
              <a:buSzPts val="1600"/>
              <a:buChar char="o"/>
            </a:pPr>
            <a:r>
              <a:rPr lang="en-US"/>
              <a:t>Blend well</a:t>
            </a:r>
            <a:endParaRPr/>
          </a:p>
        </p:txBody>
      </p:sp>
      <p:pic>
        <p:nvPicPr>
          <p:cNvPr id="765" name="Google Shape;765;p99"/>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00"/>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HOW TO MAKE EMULSIFIED VINAIGRETTE DRESSING</a:t>
            </a:r>
            <a:endParaRPr/>
          </a:p>
        </p:txBody>
      </p:sp>
      <p:sp>
        <p:nvSpPr>
          <p:cNvPr id="772" name="Google Shape;772;p100"/>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startAt="5"/>
            </a:pPr>
            <a:r>
              <a:rPr lang="en-US"/>
              <a:t>Mix remainder of oil, seasonings, or flavorings</a:t>
            </a:r>
            <a:endParaRPr/>
          </a:p>
          <a:p>
            <a:pPr marL="342891" lvl="0" indent="-342891" algn="l" rtl="0">
              <a:spcBef>
                <a:spcPts val="360"/>
              </a:spcBef>
              <a:spcAft>
                <a:spcPts val="0"/>
              </a:spcAft>
              <a:buSzPts val="1800"/>
              <a:buAutoNum type="arabicPeriod" startAt="5"/>
            </a:pPr>
            <a:r>
              <a:rPr lang="en-US"/>
              <a:t>Check for nappe consistency</a:t>
            </a:r>
            <a:endParaRPr/>
          </a:p>
          <a:p>
            <a:pPr marL="742932" lvl="1" indent="-285744" algn="l" rtl="0">
              <a:spcBef>
                <a:spcPts val="320"/>
              </a:spcBef>
              <a:spcAft>
                <a:spcPts val="0"/>
              </a:spcAft>
              <a:buSzPts val="1600"/>
              <a:buChar char="o"/>
            </a:pPr>
            <a:r>
              <a:rPr lang="en-US"/>
              <a:t>Sauce or dressing coats spoon</a:t>
            </a:r>
            <a:endParaRPr/>
          </a:p>
          <a:p>
            <a:pPr marL="342900" lvl="0" indent="-342900" algn="l" rtl="0">
              <a:spcBef>
                <a:spcPts val="360"/>
              </a:spcBef>
              <a:spcAft>
                <a:spcPts val="0"/>
              </a:spcAft>
              <a:buSzPts val="1800"/>
              <a:buFont typeface="Calibri"/>
              <a:buAutoNum type="arabicPeriod" startAt="5"/>
            </a:pPr>
            <a:r>
              <a:rPr lang="en-US"/>
              <a:t>Serve immediately or refrigerate</a:t>
            </a:r>
            <a:endParaRPr/>
          </a:p>
        </p:txBody>
      </p:sp>
      <p:pic>
        <p:nvPicPr>
          <p:cNvPr id="773" name="Google Shape;773;p100"/>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01"/>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HOW TO MAKE MAYONNAISE</a:t>
            </a:r>
            <a:endParaRPr/>
          </a:p>
        </p:txBody>
      </p:sp>
      <p:sp>
        <p:nvSpPr>
          <p:cNvPr id="780" name="Google Shape;780;p101"/>
          <p:cNvSpPr txBox="1">
            <a:spLocks noGrp="1"/>
          </p:cNvSpPr>
          <p:nvPr>
            <p:ph type="body" idx="1"/>
          </p:nvPr>
        </p:nvSpPr>
        <p:spPr>
          <a:xfrm>
            <a:off x="609600" y="1328738"/>
            <a:ext cx="6513515" cy="4767263"/>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Place egg yolks in stainless-steel bowl</a:t>
            </a:r>
            <a:endParaRPr/>
          </a:p>
          <a:p>
            <a:pPr marL="342891" lvl="0" indent="-342891" algn="l" rtl="0">
              <a:spcBef>
                <a:spcPts val="360"/>
              </a:spcBef>
              <a:spcAft>
                <a:spcPts val="0"/>
              </a:spcAft>
              <a:buSzPts val="1800"/>
              <a:buAutoNum type="arabicPeriod"/>
            </a:pPr>
            <a:r>
              <a:rPr lang="en-US"/>
              <a:t>Add dry ingredients</a:t>
            </a:r>
            <a:endParaRPr/>
          </a:p>
          <a:p>
            <a:pPr marL="742932" lvl="1" indent="-285744" algn="l" rtl="0">
              <a:spcBef>
                <a:spcPts val="320"/>
              </a:spcBef>
              <a:spcAft>
                <a:spcPts val="0"/>
              </a:spcAft>
              <a:buSzPts val="1600"/>
              <a:buChar char="o"/>
            </a:pPr>
            <a:r>
              <a:rPr lang="en-US"/>
              <a:t>Whisk until frothy and blended</a:t>
            </a:r>
            <a:endParaRPr/>
          </a:p>
          <a:p>
            <a:pPr marL="342891" lvl="0" indent="-342891" algn="l" rtl="0">
              <a:spcBef>
                <a:spcPts val="360"/>
              </a:spcBef>
              <a:spcAft>
                <a:spcPts val="0"/>
              </a:spcAft>
              <a:buSzPts val="1800"/>
              <a:buAutoNum type="arabicPeriod"/>
            </a:pPr>
            <a:r>
              <a:rPr lang="en-US"/>
              <a:t>Drizzle oil slowly into mixture</a:t>
            </a:r>
            <a:endParaRPr/>
          </a:p>
          <a:p>
            <a:pPr marL="742932" lvl="1" indent="-285744" algn="l" rtl="0">
              <a:spcBef>
                <a:spcPts val="320"/>
              </a:spcBef>
              <a:spcAft>
                <a:spcPts val="0"/>
              </a:spcAft>
              <a:buSzPts val="1600"/>
              <a:buChar char="o"/>
            </a:pPr>
            <a:r>
              <a:rPr lang="en-US"/>
              <a:t>Whisk rapidly</a:t>
            </a:r>
            <a:endParaRPr/>
          </a:p>
          <a:p>
            <a:pPr marL="342900" lvl="0" indent="-342900" algn="l" rtl="0">
              <a:spcBef>
                <a:spcPts val="360"/>
              </a:spcBef>
              <a:spcAft>
                <a:spcPts val="0"/>
              </a:spcAft>
              <a:buSzPts val="1800"/>
              <a:buFont typeface="Calibri"/>
              <a:buAutoNum type="arabicPeriod"/>
            </a:pPr>
            <a:r>
              <a:rPr lang="en-US"/>
              <a:t>Alternate adding vinegar or lemon juice</a:t>
            </a:r>
            <a:endParaRPr/>
          </a:p>
        </p:txBody>
      </p:sp>
      <p:pic>
        <p:nvPicPr>
          <p:cNvPr id="781" name="Google Shape;781;p101"/>
          <p:cNvPicPr preferRelativeResize="0">
            <a:picLocks noGrp="1"/>
          </p:cNvPicPr>
          <p:nvPr>
            <p:ph type="pic" idx="2"/>
          </p:nvPr>
        </p:nvPicPr>
        <p:blipFill rotWithShape="1">
          <a:blip r:embed="rId3">
            <a:alphaModFix/>
          </a:blip>
          <a:srcRect/>
          <a:stretch/>
        </p:blipFill>
        <p:spPr>
          <a:xfrm>
            <a:off x="7518400" y="1447800"/>
            <a:ext cx="4064000" cy="1828800"/>
          </a:xfrm>
          <a:prstGeom prst="rect">
            <a:avLst/>
          </a:prstGeom>
          <a:noFill/>
          <a:ln w="12700" cap="flat" cmpd="sng">
            <a:solidFill>
              <a:schemeClr val="lt1"/>
            </a:solidFill>
            <a:prstDash val="solid"/>
            <a:round/>
            <a:headEnd type="none" w="sm" len="sm"/>
            <a:tailEnd type="none" w="sm" len="sm"/>
          </a:ln>
        </p:spPr>
      </p:pic>
      <p:pic>
        <p:nvPicPr>
          <p:cNvPr id="782" name="Google Shape;782;p101"/>
          <p:cNvPicPr preferRelativeResize="0">
            <a:picLocks noGrp="1"/>
          </p:cNvPicPr>
          <p:nvPr>
            <p:ph type="pic" idx="3"/>
          </p:nvPr>
        </p:nvPicPr>
        <p:blipFill rotWithShape="1">
          <a:blip r:embed="rId4">
            <a:alphaModFix/>
          </a:blip>
          <a:srcRect/>
          <a:stretch/>
        </p:blipFill>
        <p:spPr>
          <a:xfrm>
            <a:off x="7518400" y="3733800"/>
            <a:ext cx="4064000" cy="18288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02"/>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HOW TO MAKE MAYONNAISE</a:t>
            </a:r>
            <a:endParaRPr/>
          </a:p>
        </p:txBody>
      </p:sp>
      <p:sp>
        <p:nvSpPr>
          <p:cNvPr id="789" name="Google Shape;789;p102"/>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startAt="5"/>
            </a:pPr>
            <a:r>
              <a:rPr lang="en-US"/>
              <a:t>Check taste</a:t>
            </a:r>
            <a:endParaRPr/>
          </a:p>
          <a:p>
            <a:pPr marL="342891" lvl="0" indent="-342891" algn="l" rtl="0">
              <a:spcBef>
                <a:spcPts val="360"/>
              </a:spcBef>
              <a:spcAft>
                <a:spcPts val="0"/>
              </a:spcAft>
              <a:buSzPts val="1800"/>
              <a:buAutoNum type="arabicPeriod" startAt="5"/>
            </a:pPr>
            <a:r>
              <a:rPr lang="en-US"/>
              <a:t>Serve immediately or refrigerate</a:t>
            </a:r>
            <a:endParaRPr/>
          </a:p>
          <a:p>
            <a:pPr marL="342891" lvl="0" indent="-228590" algn="l" rtl="0">
              <a:spcBef>
                <a:spcPts val="360"/>
              </a:spcBef>
              <a:spcAft>
                <a:spcPts val="0"/>
              </a:spcAft>
              <a:buSzPts val="1800"/>
              <a:buNone/>
            </a:pPr>
            <a:endParaRPr/>
          </a:p>
          <a:p>
            <a:pPr marL="342891" lvl="0" indent="-342891" algn="l" rtl="0">
              <a:spcBef>
                <a:spcPts val="360"/>
              </a:spcBef>
              <a:spcAft>
                <a:spcPts val="0"/>
              </a:spcAft>
              <a:buSzPts val="1800"/>
              <a:buChar char="•"/>
            </a:pPr>
            <a:r>
              <a:rPr lang="en-US"/>
              <a:t>House-made mayonnaise—use pasteurized egg yolks</a:t>
            </a:r>
            <a:endParaRPr/>
          </a:p>
        </p:txBody>
      </p:sp>
      <p:pic>
        <p:nvPicPr>
          <p:cNvPr id="790" name="Google Shape;790;p102"/>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0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DIPS</a:t>
            </a:r>
            <a:endParaRPr/>
          </a:p>
        </p:txBody>
      </p:sp>
      <p:sp>
        <p:nvSpPr>
          <p:cNvPr id="797" name="Google Shape;797;p103"/>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Flavorful mixture </a:t>
            </a:r>
            <a:endParaRPr/>
          </a:p>
          <a:p>
            <a:pPr marL="285744" lvl="0" indent="-285744" algn="l" rtl="0">
              <a:spcBef>
                <a:spcPts val="360"/>
              </a:spcBef>
              <a:spcAft>
                <a:spcPts val="0"/>
              </a:spcAft>
              <a:buSzPts val="1800"/>
              <a:buChar char="•"/>
            </a:pPr>
            <a:r>
              <a:rPr lang="en-US"/>
              <a:t>Accompanies certain food items</a:t>
            </a:r>
            <a:endParaRPr/>
          </a:p>
          <a:p>
            <a:pPr marL="285744" lvl="0" indent="-285744" algn="l" rtl="0">
              <a:spcBef>
                <a:spcPts val="360"/>
              </a:spcBef>
              <a:spcAft>
                <a:spcPts val="0"/>
              </a:spcAft>
              <a:buSzPts val="1800"/>
              <a:buChar char="•"/>
            </a:pPr>
            <a:r>
              <a:rPr lang="en-US"/>
              <a:t>Served hot or cold</a:t>
            </a:r>
            <a:endParaRPr/>
          </a:p>
          <a:p>
            <a:pPr marL="285744" lvl="0" indent="-285744" algn="l" rtl="0">
              <a:spcBef>
                <a:spcPts val="360"/>
              </a:spcBef>
              <a:spcAft>
                <a:spcPts val="0"/>
              </a:spcAft>
              <a:buSzPts val="1800"/>
              <a:buChar char="•"/>
            </a:pPr>
            <a:r>
              <a:rPr lang="en-US"/>
              <a:t>Cold dip bases</a:t>
            </a:r>
            <a:endParaRPr/>
          </a:p>
          <a:p>
            <a:pPr marL="742932" lvl="1" indent="-285744" algn="l" rtl="0">
              <a:spcBef>
                <a:spcPts val="320"/>
              </a:spcBef>
              <a:spcAft>
                <a:spcPts val="0"/>
              </a:spcAft>
              <a:buSzPts val="1600"/>
              <a:buChar char="o"/>
            </a:pPr>
            <a:r>
              <a:rPr lang="en-US"/>
              <a:t>Mayonnaise</a:t>
            </a:r>
            <a:endParaRPr/>
          </a:p>
          <a:p>
            <a:pPr marL="742932" lvl="1" indent="-285744" algn="l" rtl="0">
              <a:spcBef>
                <a:spcPts val="320"/>
              </a:spcBef>
              <a:spcAft>
                <a:spcPts val="0"/>
              </a:spcAft>
              <a:buSzPts val="1600"/>
              <a:buChar char="o"/>
            </a:pPr>
            <a:r>
              <a:rPr lang="en-US"/>
              <a:t>Sour cream</a:t>
            </a:r>
            <a:endParaRPr/>
          </a:p>
          <a:p>
            <a:pPr marL="742932" lvl="1" indent="-285744" algn="l" rtl="0">
              <a:spcBef>
                <a:spcPts val="320"/>
              </a:spcBef>
              <a:spcAft>
                <a:spcPts val="0"/>
              </a:spcAft>
              <a:buSzPts val="1600"/>
              <a:buChar char="o"/>
            </a:pPr>
            <a:r>
              <a:rPr lang="en-US"/>
              <a:t>Cream cheese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DIPS</a:t>
            </a:r>
            <a:endParaRPr/>
          </a:p>
        </p:txBody>
      </p:sp>
      <p:sp>
        <p:nvSpPr>
          <p:cNvPr id="804" name="Google Shape;804;p10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800"/>
              <a:buChar char="•"/>
            </a:pPr>
            <a:r>
              <a:rPr lang="en-US"/>
              <a:t>Proper consistency and temperature</a:t>
            </a:r>
            <a:endParaRPr/>
          </a:p>
          <a:p>
            <a:pPr marL="285744" lvl="0" indent="-285744" algn="l" rtl="0">
              <a:spcBef>
                <a:spcPts val="360"/>
              </a:spcBef>
              <a:spcAft>
                <a:spcPts val="0"/>
              </a:spcAft>
              <a:buSzPts val="1800"/>
              <a:buChar char="•"/>
            </a:pPr>
            <a:r>
              <a:rPr lang="en-US"/>
              <a:t>Scoop with cracker, chip, or vegetable</a:t>
            </a:r>
            <a:endParaRPr/>
          </a:p>
          <a:p>
            <a:pPr marL="285744" lvl="0" indent="-285744" algn="l" rtl="0">
              <a:spcBef>
                <a:spcPts val="360"/>
              </a:spcBef>
              <a:spcAft>
                <a:spcPts val="0"/>
              </a:spcAft>
              <a:buSzPts val="1800"/>
              <a:buChar char="•"/>
            </a:pPr>
            <a:r>
              <a:rPr lang="en-US"/>
              <a:t>Thickens in refrigeration</a:t>
            </a:r>
            <a:endParaRPr/>
          </a:p>
          <a:p>
            <a:pPr marL="285744" lvl="0" indent="-285744" algn="l" rtl="0">
              <a:spcBef>
                <a:spcPts val="360"/>
              </a:spcBef>
              <a:spcAft>
                <a:spcPts val="0"/>
              </a:spcAft>
              <a:buSzPts val="1800"/>
              <a:buChar char="•"/>
            </a:pPr>
            <a:r>
              <a:rPr lang="en-US"/>
              <a:t>Heated in oven or microwave</a:t>
            </a:r>
            <a:endParaRPr/>
          </a:p>
          <a:p>
            <a:pPr marL="285744" lvl="0" indent="-171444" algn="l" rtl="0">
              <a:spcBef>
                <a:spcPts val="360"/>
              </a:spcBef>
              <a:spcAft>
                <a:spcPts val="0"/>
              </a:spcAft>
              <a:buSzPts val="18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DIPS</a:t>
            </a:r>
            <a:endParaRPr/>
          </a:p>
        </p:txBody>
      </p:sp>
      <p:sp>
        <p:nvSpPr>
          <p:cNvPr id="811" name="Google Shape;811;p105"/>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Avocado dip</a:t>
            </a:r>
            <a:endParaRPr/>
          </a:p>
          <a:p>
            <a:pPr marL="285744" lvl="0" indent="-285744" algn="l" rtl="0">
              <a:spcBef>
                <a:spcPts val="320"/>
              </a:spcBef>
              <a:spcAft>
                <a:spcPts val="0"/>
              </a:spcAft>
              <a:buSzPts val="1600"/>
              <a:buChar char="•"/>
            </a:pPr>
            <a:r>
              <a:rPr lang="en-US"/>
              <a:t>Aztec origin</a:t>
            </a:r>
            <a:endParaRPr/>
          </a:p>
        </p:txBody>
      </p:sp>
      <p:pic>
        <p:nvPicPr>
          <p:cNvPr id="812" name="Google Shape;812;p105"/>
          <p:cNvPicPr preferRelativeResize="0">
            <a:picLocks noGrp="1"/>
          </p:cNvPicPr>
          <p:nvPr>
            <p:ph type="pic" idx="2"/>
          </p:nvPr>
        </p:nvPicPr>
        <p:blipFill rotWithShape="1">
          <a:blip r:embed="rId3">
            <a:alphaModFix/>
          </a:blip>
          <a:srcRect/>
          <a:stretch/>
        </p:blipFill>
        <p:spPr>
          <a:xfrm>
            <a:off x="812800" y="1148081"/>
            <a:ext cx="3149600" cy="1371600"/>
          </a:xfrm>
          <a:prstGeom prst="rect">
            <a:avLst/>
          </a:prstGeom>
          <a:solidFill>
            <a:schemeClr val="lt1"/>
          </a:solidFill>
          <a:ln w="12700" cap="flat" cmpd="sng">
            <a:solidFill>
              <a:schemeClr val="lt1"/>
            </a:solidFill>
            <a:prstDash val="solid"/>
            <a:round/>
            <a:headEnd type="none" w="sm" len="sm"/>
            <a:tailEnd type="none" w="sm" len="sm"/>
          </a:ln>
        </p:spPr>
      </p:pic>
      <p:pic>
        <p:nvPicPr>
          <p:cNvPr id="813" name="Google Shape;813;p105"/>
          <p:cNvPicPr preferRelativeResize="0">
            <a:picLocks noGrp="1"/>
          </p:cNvPicPr>
          <p:nvPr>
            <p:ph type="pic" idx="3"/>
          </p:nvPr>
        </p:nvPicPr>
        <p:blipFill rotWithShape="1">
          <a:blip r:embed="rId4">
            <a:alphaModFix/>
          </a:blip>
          <a:srcRect/>
          <a:stretch/>
        </p:blipFill>
        <p:spPr>
          <a:xfrm>
            <a:off x="4673600" y="1143000"/>
            <a:ext cx="3149600" cy="1371600"/>
          </a:xfrm>
          <a:prstGeom prst="rect">
            <a:avLst/>
          </a:prstGeom>
          <a:noFill/>
          <a:ln w="12700" cap="flat" cmpd="sng">
            <a:solidFill>
              <a:schemeClr val="lt1"/>
            </a:solidFill>
            <a:prstDash val="solid"/>
            <a:round/>
            <a:headEnd type="none" w="sm" len="sm"/>
            <a:tailEnd type="none" w="sm" len="sm"/>
          </a:ln>
        </p:spPr>
      </p:pic>
      <p:pic>
        <p:nvPicPr>
          <p:cNvPr id="814" name="Google Shape;814;p105"/>
          <p:cNvPicPr preferRelativeResize="0">
            <a:picLocks noGrp="1"/>
          </p:cNvPicPr>
          <p:nvPr>
            <p:ph type="pic" idx="4"/>
          </p:nvPr>
        </p:nvPicPr>
        <p:blipFill rotWithShape="1">
          <a:blip r:embed="rId5">
            <a:alphaModFix/>
          </a:blip>
          <a:srcRect/>
          <a:stretch/>
        </p:blipFill>
        <p:spPr>
          <a:xfrm>
            <a:off x="8534400" y="1148080"/>
            <a:ext cx="3149600" cy="1371600"/>
          </a:xfrm>
          <a:prstGeom prst="rect">
            <a:avLst/>
          </a:prstGeom>
          <a:noFill/>
          <a:ln w="12700" cap="flat" cmpd="sng">
            <a:solidFill>
              <a:schemeClr val="lt1"/>
            </a:solidFill>
            <a:prstDash val="solid"/>
            <a:round/>
            <a:headEnd type="none" w="sm" len="sm"/>
            <a:tailEnd type="none" w="sm" len="sm"/>
          </a:ln>
        </p:spPr>
      </p:pic>
      <p:sp>
        <p:nvSpPr>
          <p:cNvPr id="815" name="Google Shape;815;p105"/>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Made from peppers, onions, and tomatoes</a:t>
            </a:r>
            <a:endParaRPr/>
          </a:p>
          <a:p>
            <a:pPr marL="285744" lvl="0" indent="-285744" algn="l" rtl="0">
              <a:spcBef>
                <a:spcPts val="320"/>
              </a:spcBef>
              <a:spcAft>
                <a:spcPts val="0"/>
              </a:spcAft>
              <a:buSzPts val="1600"/>
              <a:buChar char="•"/>
            </a:pPr>
            <a:r>
              <a:rPr lang="en-US"/>
              <a:t>Mexico</a:t>
            </a:r>
            <a:endParaRPr/>
          </a:p>
          <a:p>
            <a:pPr marL="342891" lvl="0" indent="-241290" algn="l" rtl="0">
              <a:spcBef>
                <a:spcPts val="320"/>
              </a:spcBef>
              <a:spcAft>
                <a:spcPts val="0"/>
              </a:spcAft>
              <a:buSzPts val="1600"/>
              <a:buNone/>
            </a:pPr>
            <a:endParaRPr/>
          </a:p>
        </p:txBody>
      </p:sp>
      <p:sp>
        <p:nvSpPr>
          <p:cNvPr id="816" name="Google Shape;816;p105"/>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Made with chickpeas, garlic, and tahini</a:t>
            </a:r>
            <a:endParaRPr/>
          </a:p>
          <a:p>
            <a:pPr marL="285744" lvl="0" indent="-285744" algn="l" rtl="0">
              <a:spcBef>
                <a:spcPts val="320"/>
              </a:spcBef>
              <a:spcAft>
                <a:spcPts val="0"/>
              </a:spcAft>
              <a:buSzPts val="1600"/>
              <a:buChar char="•"/>
            </a:pPr>
            <a:r>
              <a:rPr lang="en-US"/>
              <a:t>Middle East</a:t>
            </a:r>
            <a:endParaRPr/>
          </a:p>
        </p:txBody>
      </p:sp>
      <p:sp>
        <p:nvSpPr>
          <p:cNvPr id="817" name="Google Shape;817;p105"/>
          <p:cNvSpPr txBox="1"/>
          <p:nvPr/>
        </p:nvSpPr>
        <p:spPr>
          <a:xfrm>
            <a:off x="1762345" y="626349"/>
            <a:ext cx="124399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Guacamole</a:t>
            </a:r>
            <a:endParaRPr/>
          </a:p>
        </p:txBody>
      </p:sp>
      <p:sp>
        <p:nvSpPr>
          <p:cNvPr id="818" name="Google Shape;818;p105"/>
          <p:cNvSpPr txBox="1"/>
          <p:nvPr/>
        </p:nvSpPr>
        <p:spPr>
          <a:xfrm>
            <a:off x="5918752" y="618728"/>
            <a:ext cx="65434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Salsa</a:t>
            </a:r>
            <a:endParaRPr/>
          </a:p>
        </p:txBody>
      </p:sp>
      <p:sp>
        <p:nvSpPr>
          <p:cNvPr id="819" name="Google Shape;819;p105"/>
          <p:cNvSpPr txBox="1"/>
          <p:nvPr/>
        </p:nvSpPr>
        <p:spPr>
          <a:xfrm>
            <a:off x="9590819" y="626349"/>
            <a:ext cx="103105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Hummus</a:t>
            </a:r>
            <a:endParaRPr/>
          </a:p>
        </p:txBody>
      </p:sp>
      <p:sp>
        <p:nvSpPr>
          <p:cNvPr id="820" name="Google Shape;820;p105"/>
          <p:cNvSpPr txBox="1"/>
          <p:nvPr/>
        </p:nvSpPr>
        <p:spPr>
          <a:xfrm>
            <a:off x="4886325" y="3590924"/>
            <a:ext cx="2017712" cy="1133475"/>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821" name="Google Shape;821;p105"/>
          <p:cNvSpPr txBox="1"/>
          <p:nvPr/>
        </p:nvSpPr>
        <p:spPr>
          <a:xfrm>
            <a:off x="8577263" y="3429000"/>
            <a:ext cx="2017712" cy="1133475"/>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SALADS AND THE MENU</a:t>
            </a:r>
            <a:endParaRPr/>
          </a:p>
        </p:txBody>
      </p:sp>
      <p:sp>
        <p:nvSpPr>
          <p:cNvPr id="281" name="Google Shape;281;p43"/>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Dessert salad:</a:t>
            </a:r>
            <a:endParaRPr/>
          </a:p>
          <a:p>
            <a:pPr marL="285744" lvl="0" indent="-285744" algn="l" rtl="0">
              <a:spcBef>
                <a:spcPts val="360"/>
              </a:spcBef>
              <a:spcAft>
                <a:spcPts val="0"/>
              </a:spcAft>
              <a:buSzPts val="1800"/>
              <a:buChar char="•"/>
            </a:pPr>
            <a:r>
              <a:rPr lang="en-US"/>
              <a:t>Sweet and contain fruits, sweetened gelatin, nuts, cream, and whipped cream</a:t>
            </a:r>
            <a:endParaRPr/>
          </a:p>
          <a:p>
            <a:pPr marL="285744" lvl="0" indent="-285744" algn="l" rtl="0">
              <a:spcBef>
                <a:spcPts val="360"/>
              </a:spcBef>
              <a:spcAft>
                <a:spcPts val="0"/>
              </a:spcAft>
              <a:buSzPts val="1800"/>
              <a:buChar char="•"/>
            </a:pPr>
            <a:r>
              <a:rPr lang="en-US"/>
              <a:t>Buffet service</a:t>
            </a:r>
            <a:endParaRPr/>
          </a:p>
          <a:p>
            <a:pPr marL="285744" lvl="0" indent="-285744" algn="l" rtl="0">
              <a:spcBef>
                <a:spcPts val="360"/>
              </a:spcBef>
              <a:spcAft>
                <a:spcPts val="0"/>
              </a:spcAft>
              <a:buSzPts val="1800"/>
              <a:buChar char="•"/>
            </a:pPr>
            <a:r>
              <a:rPr lang="en-US"/>
              <a:t>Family-style service</a:t>
            </a:r>
            <a:endParaRPr/>
          </a:p>
          <a:p>
            <a:pPr marL="285744" lvl="0" indent="-285744" algn="l" rtl="0">
              <a:spcBef>
                <a:spcPts val="360"/>
              </a:spcBef>
              <a:spcAft>
                <a:spcPts val="0"/>
              </a:spcAft>
              <a:buSzPts val="1800"/>
              <a:buChar char="•"/>
            </a:pPr>
            <a:r>
              <a:rPr lang="en-US"/>
              <a:t>Attractive visual presentation</a:t>
            </a:r>
            <a:endParaRPr/>
          </a:p>
          <a:p>
            <a:pPr marL="285744" lvl="0" indent="-171444" algn="l" rtl="0">
              <a:spcBef>
                <a:spcPts val="360"/>
              </a:spcBef>
              <a:spcAft>
                <a:spcPts val="0"/>
              </a:spcAft>
              <a:buSzPts val="1800"/>
              <a:buNone/>
            </a:pPr>
            <a:endParaRPr/>
          </a:p>
        </p:txBody>
      </p:sp>
      <p:pic>
        <p:nvPicPr>
          <p:cNvPr id="282" name="Google Shape;282;p43"/>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06"/>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DIPS</a:t>
            </a:r>
            <a:endParaRPr/>
          </a:p>
        </p:txBody>
      </p:sp>
      <p:sp>
        <p:nvSpPr>
          <p:cNvPr id="828" name="Google Shape;828;p106"/>
          <p:cNvSpPr txBox="1">
            <a:spLocks noGrp="1"/>
          </p:cNvSpPr>
          <p:nvPr>
            <p:ph type="body" idx="1"/>
          </p:nvPr>
        </p:nvSpPr>
        <p:spPr>
          <a:xfrm>
            <a:off x="609600" y="2824482"/>
            <a:ext cx="3556000" cy="3271518"/>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Queso Oaxaca, peppers, and spices</a:t>
            </a:r>
            <a:endParaRPr/>
          </a:p>
          <a:p>
            <a:pPr marL="285744" lvl="0" indent="-285744" algn="l" rtl="0">
              <a:spcBef>
                <a:spcPts val="320"/>
              </a:spcBef>
              <a:spcAft>
                <a:spcPts val="0"/>
              </a:spcAft>
              <a:buSzPts val="1600"/>
              <a:buChar char="•"/>
            </a:pPr>
            <a:r>
              <a:rPr lang="en-US"/>
              <a:t>Mexico</a:t>
            </a:r>
            <a:endParaRPr/>
          </a:p>
        </p:txBody>
      </p:sp>
      <p:pic>
        <p:nvPicPr>
          <p:cNvPr id="829" name="Google Shape;829;p106"/>
          <p:cNvPicPr preferRelativeResize="0">
            <a:picLocks noGrp="1"/>
          </p:cNvPicPr>
          <p:nvPr>
            <p:ph type="pic" idx="2"/>
          </p:nvPr>
        </p:nvPicPr>
        <p:blipFill rotWithShape="1">
          <a:blip r:embed="rId3">
            <a:alphaModFix/>
          </a:blip>
          <a:srcRect/>
          <a:stretch/>
        </p:blipFill>
        <p:spPr>
          <a:xfrm>
            <a:off x="812800" y="1148081"/>
            <a:ext cx="3149600" cy="1371600"/>
          </a:xfrm>
          <a:prstGeom prst="rect">
            <a:avLst/>
          </a:prstGeom>
          <a:noFill/>
          <a:ln w="12700" cap="flat" cmpd="sng">
            <a:solidFill>
              <a:schemeClr val="lt1"/>
            </a:solidFill>
            <a:prstDash val="solid"/>
            <a:round/>
            <a:headEnd type="none" w="sm" len="sm"/>
            <a:tailEnd type="none" w="sm" len="sm"/>
          </a:ln>
        </p:spPr>
      </p:pic>
      <p:pic>
        <p:nvPicPr>
          <p:cNvPr id="830" name="Google Shape;830;p106"/>
          <p:cNvPicPr preferRelativeResize="0">
            <a:picLocks noGrp="1"/>
          </p:cNvPicPr>
          <p:nvPr>
            <p:ph type="pic" idx="3"/>
          </p:nvPr>
        </p:nvPicPr>
        <p:blipFill rotWithShape="1">
          <a:blip r:embed="rId4">
            <a:alphaModFix/>
          </a:blip>
          <a:srcRect/>
          <a:stretch/>
        </p:blipFill>
        <p:spPr>
          <a:xfrm>
            <a:off x="4673600" y="1143000"/>
            <a:ext cx="3149600" cy="1371600"/>
          </a:xfrm>
          <a:prstGeom prst="rect">
            <a:avLst/>
          </a:prstGeom>
          <a:noFill/>
          <a:ln w="12700" cap="flat" cmpd="sng">
            <a:solidFill>
              <a:schemeClr val="lt1"/>
            </a:solidFill>
            <a:prstDash val="solid"/>
            <a:round/>
            <a:headEnd type="none" w="sm" len="sm"/>
            <a:tailEnd type="none" w="sm" len="sm"/>
          </a:ln>
        </p:spPr>
      </p:pic>
      <p:pic>
        <p:nvPicPr>
          <p:cNvPr id="831" name="Google Shape;831;p106"/>
          <p:cNvPicPr preferRelativeResize="0">
            <a:picLocks noGrp="1"/>
          </p:cNvPicPr>
          <p:nvPr>
            <p:ph type="pic" idx="4"/>
          </p:nvPr>
        </p:nvPicPr>
        <p:blipFill rotWithShape="1">
          <a:blip r:embed="rId5">
            <a:alphaModFix/>
          </a:blip>
          <a:srcRect/>
          <a:stretch/>
        </p:blipFill>
        <p:spPr>
          <a:xfrm>
            <a:off x="8534400" y="1148080"/>
            <a:ext cx="3149600" cy="1371600"/>
          </a:xfrm>
          <a:prstGeom prst="rect">
            <a:avLst/>
          </a:prstGeom>
          <a:noFill/>
          <a:ln w="12700" cap="flat" cmpd="sng">
            <a:solidFill>
              <a:schemeClr val="lt1"/>
            </a:solidFill>
            <a:prstDash val="solid"/>
            <a:round/>
            <a:headEnd type="none" w="sm" len="sm"/>
            <a:tailEnd type="none" w="sm" len="sm"/>
          </a:ln>
        </p:spPr>
      </p:pic>
      <p:sp>
        <p:nvSpPr>
          <p:cNvPr id="832" name="Google Shape;832;p106"/>
          <p:cNvSpPr txBox="1">
            <a:spLocks noGrp="1"/>
          </p:cNvSpPr>
          <p:nvPr>
            <p:ph type="body" idx="5"/>
          </p:nvPr>
        </p:nvSpPr>
        <p:spPr>
          <a:xfrm>
            <a:off x="4470400" y="2824483"/>
            <a:ext cx="3556000" cy="327151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Made with plums, soy, garlic, ginger, and vinegar</a:t>
            </a:r>
            <a:endParaRPr/>
          </a:p>
          <a:p>
            <a:pPr marL="285744" lvl="0" indent="-285744" algn="l" rtl="0">
              <a:spcBef>
                <a:spcPts val="320"/>
              </a:spcBef>
              <a:spcAft>
                <a:spcPts val="0"/>
              </a:spcAft>
              <a:buSzPts val="1600"/>
              <a:buChar char="•"/>
            </a:pPr>
            <a:r>
              <a:rPr lang="en-US"/>
              <a:t>China</a:t>
            </a:r>
            <a:endParaRPr/>
          </a:p>
        </p:txBody>
      </p:sp>
      <p:sp>
        <p:nvSpPr>
          <p:cNvPr id="833" name="Google Shape;833;p106"/>
          <p:cNvSpPr txBox="1">
            <a:spLocks noGrp="1"/>
          </p:cNvSpPr>
          <p:nvPr>
            <p:ph type="body" idx="6"/>
          </p:nvPr>
        </p:nvSpPr>
        <p:spPr>
          <a:xfrm>
            <a:off x="8331200" y="2819403"/>
            <a:ext cx="3556000" cy="3276599"/>
          </a:xfrm>
          <a:prstGeom prst="rect">
            <a:avLst/>
          </a:prstGeom>
          <a:noFill/>
          <a:ln>
            <a:noFill/>
          </a:ln>
        </p:spPr>
        <p:txBody>
          <a:bodyPr spcFirstLastPara="1" wrap="square" lIns="91425" tIns="45700" rIns="91425" bIns="45700" anchor="t" anchorCtr="0">
            <a:noAutofit/>
          </a:bodyPr>
          <a:lstStyle/>
          <a:p>
            <a:pPr marL="285744" lvl="0" indent="-285744" algn="l" rtl="0">
              <a:spcBef>
                <a:spcPts val="0"/>
              </a:spcBef>
              <a:spcAft>
                <a:spcPts val="0"/>
              </a:spcAft>
              <a:buSzPts val="1600"/>
              <a:buChar char="•"/>
            </a:pPr>
            <a:r>
              <a:rPr lang="en-US"/>
              <a:t>Made with spinach, mayonnaise, cream cheese, artichokes, and spices</a:t>
            </a:r>
            <a:endParaRPr/>
          </a:p>
          <a:p>
            <a:pPr marL="285744" lvl="0" indent="-285744" algn="l" rtl="0">
              <a:spcBef>
                <a:spcPts val="320"/>
              </a:spcBef>
              <a:spcAft>
                <a:spcPts val="0"/>
              </a:spcAft>
              <a:buSzPts val="1600"/>
              <a:buChar char="•"/>
            </a:pPr>
            <a:r>
              <a:rPr lang="en-US"/>
              <a:t>American favorite</a:t>
            </a:r>
            <a:endParaRPr/>
          </a:p>
          <a:p>
            <a:pPr marL="285744" lvl="0" indent="-285744" algn="l" rtl="0">
              <a:spcBef>
                <a:spcPts val="320"/>
              </a:spcBef>
              <a:spcAft>
                <a:spcPts val="0"/>
              </a:spcAft>
              <a:buSzPts val="1600"/>
              <a:buChar char="•"/>
            </a:pPr>
            <a:r>
              <a:rPr lang="en-US"/>
              <a:t>Unknown origin</a:t>
            </a:r>
            <a:endParaRPr/>
          </a:p>
        </p:txBody>
      </p:sp>
      <p:sp>
        <p:nvSpPr>
          <p:cNvPr id="834" name="Google Shape;834;p106"/>
          <p:cNvSpPr txBox="1"/>
          <p:nvPr/>
        </p:nvSpPr>
        <p:spPr>
          <a:xfrm>
            <a:off x="1988551" y="626349"/>
            <a:ext cx="78899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Queso</a:t>
            </a:r>
            <a:endParaRPr/>
          </a:p>
        </p:txBody>
      </p:sp>
      <p:sp>
        <p:nvSpPr>
          <p:cNvPr id="835" name="Google Shape;835;p106"/>
          <p:cNvSpPr txBox="1"/>
          <p:nvPr/>
        </p:nvSpPr>
        <p:spPr>
          <a:xfrm>
            <a:off x="5618404" y="630851"/>
            <a:ext cx="125066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Plum sauce</a:t>
            </a:r>
            <a:endParaRPr/>
          </a:p>
        </p:txBody>
      </p:sp>
      <p:sp>
        <p:nvSpPr>
          <p:cNvPr id="836" name="Google Shape;836;p106"/>
          <p:cNvSpPr txBox="1"/>
          <p:nvPr/>
        </p:nvSpPr>
        <p:spPr>
          <a:xfrm>
            <a:off x="8982310" y="626349"/>
            <a:ext cx="22515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Spinach and artichoke</a:t>
            </a:r>
            <a:endParaRPr/>
          </a:p>
        </p:txBody>
      </p:sp>
      <p:sp>
        <p:nvSpPr>
          <p:cNvPr id="837" name="Google Shape;837;p106"/>
          <p:cNvSpPr txBox="1"/>
          <p:nvPr/>
        </p:nvSpPr>
        <p:spPr>
          <a:xfrm>
            <a:off x="4886325" y="3590924"/>
            <a:ext cx="2017712" cy="1133475"/>
          </a:xfrm>
          <a:prstGeom prst="rect">
            <a:avLst/>
          </a:prstGeom>
          <a:noFill/>
          <a:ln>
            <a:noFill/>
          </a:ln>
        </p:spPr>
        <p:txBody>
          <a:bodyPr spcFirstLastPara="1" wrap="square" lIns="91425" tIns="45700" rIns="91425" bIns="45700" anchor="t" anchorCtr="0">
            <a:noAutofit/>
          </a:bodyPr>
          <a:lstStyle/>
          <a:p>
            <a:pPr marL="285744" marR="0" lvl="0" indent="-184144" algn="l" rtl="0">
              <a:lnSpc>
                <a:spcPct val="90000"/>
              </a:lnSpc>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838" name="Google Shape;838;p106"/>
          <p:cNvSpPr txBox="1"/>
          <p:nvPr/>
        </p:nvSpPr>
        <p:spPr>
          <a:xfrm>
            <a:off x="8577263" y="3429000"/>
            <a:ext cx="2017712" cy="1133475"/>
          </a:xfrm>
          <a:prstGeom prst="rect">
            <a:avLst/>
          </a:prstGeom>
          <a:noFill/>
          <a:ln>
            <a:noFill/>
          </a:ln>
        </p:spPr>
        <p:txBody>
          <a:bodyPr spcFirstLastPara="1" wrap="square" lIns="91425" tIns="45700" rIns="91425" bIns="45700" anchor="t" anchorCtr="0">
            <a:noAutofit/>
          </a:bodyPr>
          <a:lstStyle/>
          <a:p>
            <a:pPr marL="285744" marR="0" lvl="0" indent="-196844" algn="l" rtl="0">
              <a:lnSpc>
                <a:spcPct val="90000"/>
              </a:lnSpc>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07"/>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MAKING A COLD DIP</a:t>
            </a:r>
            <a:endParaRPr/>
          </a:p>
        </p:txBody>
      </p:sp>
      <p:sp>
        <p:nvSpPr>
          <p:cNvPr id="845" name="Google Shape;845;p107"/>
          <p:cNvSpPr txBox="1">
            <a:spLocks noGrp="1"/>
          </p:cNvSpPr>
          <p:nvPr>
            <p:ph type="body" idx="1"/>
          </p:nvPr>
        </p:nvSpPr>
        <p:spPr>
          <a:xfrm>
            <a:off x="609600" y="1295401"/>
            <a:ext cx="6502400" cy="48006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SzPts val="1800"/>
              <a:buAutoNum type="arabicPeriod"/>
            </a:pPr>
            <a:r>
              <a:rPr lang="en-US"/>
              <a:t>Select base</a:t>
            </a:r>
            <a:endParaRPr/>
          </a:p>
          <a:p>
            <a:pPr marL="342891" lvl="0" indent="-342891" algn="l" rtl="0">
              <a:spcBef>
                <a:spcPts val="360"/>
              </a:spcBef>
              <a:spcAft>
                <a:spcPts val="0"/>
              </a:spcAft>
              <a:buSzPts val="1800"/>
              <a:buAutoNum type="arabicPeriod"/>
            </a:pPr>
            <a:r>
              <a:rPr lang="en-US"/>
              <a:t>Add flavoring ingredients</a:t>
            </a:r>
            <a:endParaRPr/>
          </a:p>
          <a:p>
            <a:pPr marL="342891" lvl="0" indent="-342891" algn="l" rtl="0">
              <a:spcBef>
                <a:spcPts val="360"/>
              </a:spcBef>
              <a:spcAft>
                <a:spcPts val="0"/>
              </a:spcAft>
              <a:buSzPts val="1800"/>
              <a:buAutoNum type="arabicPeriod"/>
            </a:pPr>
            <a:r>
              <a:rPr lang="en-US"/>
              <a:t>Blend ingredients well</a:t>
            </a:r>
            <a:endParaRPr/>
          </a:p>
          <a:p>
            <a:pPr marL="342891" lvl="0" indent="-342891" algn="l" rtl="0">
              <a:spcBef>
                <a:spcPts val="360"/>
              </a:spcBef>
              <a:spcAft>
                <a:spcPts val="0"/>
              </a:spcAft>
              <a:buSzPts val="1800"/>
              <a:buAutoNum type="arabicPeriod"/>
            </a:pPr>
            <a:r>
              <a:rPr lang="en-US"/>
              <a:t>Adjust consistency</a:t>
            </a:r>
            <a:endParaRPr/>
          </a:p>
          <a:p>
            <a:pPr marL="342891" lvl="0" indent="-342891" algn="l" rtl="0">
              <a:spcBef>
                <a:spcPts val="360"/>
              </a:spcBef>
              <a:spcAft>
                <a:spcPts val="0"/>
              </a:spcAft>
              <a:buSzPts val="1800"/>
              <a:buAutoNum type="arabicPeriod"/>
            </a:pPr>
            <a:r>
              <a:rPr lang="en-US"/>
              <a:t>Serve immediately or refrigerate</a:t>
            </a:r>
            <a:endParaRPr/>
          </a:p>
        </p:txBody>
      </p:sp>
      <p:pic>
        <p:nvPicPr>
          <p:cNvPr id="846" name="Google Shape;846;p107"/>
          <p:cNvPicPr preferRelativeResize="0">
            <a:picLocks noGrp="1"/>
          </p:cNvPicPr>
          <p:nvPr>
            <p:ph type="pic" idx="2"/>
          </p:nvPr>
        </p:nvPicPr>
        <p:blipFill rotWithShape="1">
          <a:blip r:embed="rId3">
            <a:alphaModFix/>
          </a:blip>
          <a:srcRect/>
          <a:stretch/>
        </p:blipFill>
        <p:spPr>
          <a:xfrm>
            <a:off x="7518400" y="1447800"/>
            <a:ext cx="4064000" cy="2362200"/>
          </a:xfrm>
          <a:prstGeom prst="rect">
            <a:avLst/>
          </a:prstGeom>
          <a:noFill/>
          <a:ln w="12700"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SALAD INGREDIENTS</a:t>
            </a:r>
            <a:endParaRPr/>
          </a:p>
        </p:txBody>
      </p:sp>
      <p:sp>
        <p:nvSpPr>
          <p:cNvPr id="289" name="Google Shape;289;p44"/>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Quality salad:</a:t>
            </a:r>
            <a:endParaRPr/>
          </a:p>
          <a:p>
            <a:pPr marL="285744" lvl="0" indent="-285744" algn="l" rtl="0">
              <a:spcBef>
                <a:spcPts val="360"/>
              </a:spcBef>
              <a:spcAft>
                <a:spcPts val="0"/>
              </a:spcAft>
              <a:buSzPts val="1800"/>
              <a:buChar char="•"/>
            </a:pPr>
            <a:r>
              <a:rPr lang="en-US"/>
              <a:t>Freshest ingredients—emphasis on seasonality</a:t>
            </a:r>
            <a:endParaRPr/>
          </a:p>
          <a:p>
            <a:pPr marL="285744" lvl="0" indent="-285744" algn="l" rtl="0">
              <a:spcBef>
                <a:spcPts val="360"/>
              </a:spcBef>
              <a:spcAft>
                <a:spcPts val="0"/>
              </a:spcAft>
              <a:buSzPts val="1800"/>
              <a:buChar char="•"/>
            </a:pPr>
            <a:r>
              <a:rPr lang="en-US"/>
              <a:t>Ingredients in balance</a:t>
            </a:r>
            <a:endParaRPr/>
          </a:p>
          <a:p>
            <a:pPr marL="285744" lvl="0" indent="-285744" algn="l" rtl="0">
              <a:spcBef>
                <a:spcPts val="360"/>
              </a:spcBef>
              <a:spcAft>
                <a:spcPts val="0"/>
              </a:spcAft>
              <a:buSzPts val="1800"/>
              <a:buChar char="•"/>
            </a:pPr>
            <a:r>
              <a:rPr lang="en-US"/>
              <a:t>Appealing to the eye</a:t>
            </a:r>
            <a:endParaRPr/>
          </a:p>
          <a:p>
            <a:pPr marL="285744" lvl="0" indent="-171444" algn="l" rtl="0">
              <a:spcBef>
                <a:spcPts val="360"/>
              </a:spcBef>
              <a:spcAft>
                <a:spcPts val="0"/>
              </a:spcAft>
              <a:buSzPts val="1800"/>
              <a:buNone/>
            </a:pPr>
            <a:endParaRPr/>
          </a:p>
          <a:p>
            <a:pPr marL="0" lvl="0" indent="0" algn="l" rtl="0">
              <a:spcBef>
                <a:spcPts val="360"/>
              </a:spcBef>
              <a:spcAft>
                <a:spcPts val="0"/>
              </a:spcAft>
              <a:buSzPts val="1800"/>
              <a:buNone/>
            </a:pPr>
            <a:r>
              <a:rPr lang="en-US"/>
              <a:t>Consider:</a:t>
            </a:r>
            <a:endParaRPr/>
          </a:p>
          <a:p>
            <a:pPr marL="285744" lvl="0" indent="-285744" algn="l" rtl="0">
              <a:spcBef>
                <a:spcPts val="360"/>
              </a:spcBef>
              <a:spcAft>
                <a:spcPts val="0"/>
              </a:spcAft>
              <a:buSzPts val="1800"/>
              <a:buChar char="•"/>
            </a:pPr>
            <a:r>
              <a:rPr lang="en-US"/>
              <a:t>Freshness</a:t>
            </a:r>
            <a:endParaRPr/>
          </a:p>
          <a:p>
            <a:pPr marL="285744" lvl="0" indent="-285744" algn="l" rtl="0">
              <a:spcBef>
                <a:spcPts val="360"/>
              </a:spcBef>
              <a:spcAft>
                <a:spcPts val="0"/>
              </a:spcAft>
              <a:buSzPts val="1800"/>
              <a:buChar char="•"/>
            </a:pPr>
            <a:r>
              <a:rPr lang="en-US"/>
              <a:t>Flavor</a:t>
            </a:r>
            <a:endParaRPr/>
          </a:p>
          <a:p>
            <a:pPr marL="285744" lvl="0" indent="-285744" algn="l" rtl="0">
              <a:spcBef>
                <a:spcPts val="360"/>
              </a:spcBef>
              <a:spcAft>
                <a:spcPts val="0"/>
              </a:spcAft>
              <a:buSzPts val="1800"/>
              <a:buChar char="•"/>
            </a:pPr>
            <a:r>
              <a:rPr lang="en-US"/>
              <a:t>Eye appeal</a:t>
            </a:r>
            <a:endParaRPr/>
          </a:p>
          <a:p>
            <a:pPr marL="342891" lvl="0" indent="-228590" algn="l" rtl="0">
              <a:spcBef>
                <a:spcPts val="36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609600" y="274638"/>
            <a:ext cx="10972800" cy="487362"/>
          </a:xfrm>
          <a:prstGeom prst="rect">
            <a:avLst/>
          </a:prstGeom>
          <a:noFill/>
          <a:ln>
            <a:noFill/>
          </a:ln>
        </p:spPr>
        <p:txBody>
          <a:bodyPr spcFirstLastPara="1" wrap="square" lIns="91425" tIns="45700" rIns="91425" bIns="45700" anchor="ctr" anchorCtr="0">
            <a:noAutofit/>
          </a:bodyPr>
          <a:lstStyle/>
          <a:p>
            <a:pPr marL="0" lvl="0" indent="0" algn="l" rtl="0">
              <a:lnSpc>
                <a:spcPct val="50000"/>
              </a:lnSpc>
              <a:spcBef>
                <a:spcPts val="0"/>
              </a:spcBef>
              <a:spcAft>
                <a:spcPts val="0"/>
              </a:spcAft>
              <a:buNone/>
            </a:pPr>
            <a:r>
              <a:rPr lang="en-US"/>
              <a:t>SALAD INGREDIENTS</a:t>
            </a:r>
            <a:endParaRPr/>
          </a:p>
        </p:txBody>
      </p:sp>
      <p:sp>
        <p:nvSpPr>
          <p:cNvPr id="296" name="Google Shape;296;p45"/>
          <p:cNvSpPr txBox="1">
            <a:spLocks noGrp="1"/>
          </p:cNvSpPr>
          <p:nvPr>
            <p:ph type="body" idx="1"/>
          </p:nvPr>
        </p:nvSpPr>
        <p:spPr>
          <a:xfrm>
            <a:off x="609600" y="1295400"/>
            <a:ext cx="109728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Traditional salad vegetables:</a:t>
            </a:r>
            <a:endParaRPr/>
          </a:p>
          <a:p>
            <a:pPr marL="285744" lvl="0" indent="-285744" algn="l" rtl="0">
              <a:spcBef>
                <a:spcPts val="360"/>
              </a:spcBef>
              <a:spcAft>
                <a:spcPts val="0"/>
              </a:spcAft>
              <a:buSzPts val="1800"/>
              <a:buChar char="•"/>
            </a:pPr>
            <a:r>
              <a:rPr lang="en-US"/>
              <a:t>Celery</a:t>
            </a:r>
            <a:endParaRPr/>
          </a:p>
          <a:p>
            <a:pPr marL="285744" lvl="0" indent="-285744" algn="l" rtl="0">
              <a:spcBef>
                <a:spcPts val="360"/>
              </a:spcBef>
              <a:spcAft>
                <a:spcPts val="0"/>
              </a:spcAft>
              <a:buSzPts val="1800"/>
              <a:buChar char="•"/>
            </a:pPr>
            <a:r>
              <a:rPr lang="en-US"/>
              <a:t>Cucumber</a:t>
            </a:r>
            <a:endParaRPr/>
          </a:p>
          <a:p>
            <a:pPr marL="285744" lvl="0" indent="-285744" algn="l" rtl="0">
              <a:spcBef>
                <a:spcPts val="360"/>
              </a:spcBef>
              <a:spcAft>
                <a:spcPts val="0"/>
              </a:spcAft>
              <a:buSzPts val="1800"/>
              <a:buChar char="•"/>
            </a:pPr>
            <a:r>
              <a:rPr lang="en-US"/>
              <a:t>Fruit</a:t>
            </a:r>
            <a:endParaRPr/>
          </a:p>
          <a:p>
            <a:pPr marL="285744" lvl="0" indent="-285744" algn="l" rtl="0">
              <a:spcBef>
                <a:spcPts val="360"/>
              </a:spcBef>
              <a:spcAft>
                <a:spcPts val="0"/>
              </a:spcAft>
              <a:buSzPts val="1800"/>
              <a:buChar char="•"/>
            </a:pPr>
            <a:r>
              <a:rPr lang="en-US"/>
              <a:t>Mushrooms</a:t>
            </a:r>
            <a:endParaRPr/>
          </a:p>
          <a:p>
            <a:pPr marL="285744" lvl="0" indent="-285744" algn="l" rtl="0">
              <a:spcBef>
                <a:spcPts val="360"/>
              </a:spcBef>
              <a:spcAft>
                <a:spcPts val="0"/>
              </a:spcAft>
              <a:buSzPts val="1800"/>
              <a:buChar char="•"/>
            </a:pPr>
            <a:r>
              <a:rPr lang="en-US"/>
              <a:t>Peppers</a:t>
            </a:r>
            <a:endParaRPr/>
          </a:p>
          <a:p>
            <a:pPr marL="285744" lvl="0" indent="-285744" algn="l" rtl="0">
              <a:spcBef>
                <a:spcPts val="360"/>
              </a:spcBef>
              <a:spcAft>
                <a:spcPts val="0"/>
              </a:spcAft>
              <a:buSzPts val="1800"/>
              <a:buChar char="•"/>
            </a:pPr>
            <a:r>
              <a:rPr lang="en-US"/>
              <a:t>Tomatoes</a:t>
            </a:r>
            <a:endParaRPr/>
          </a:p>
          <a:p>
            <a:pPr marL="285744" lvl="0" indent="-285744" algn="l" rtl="0">
              <a:spcBef>
                <a:spcPts val="360"/>
              </a:spcBef>
              <a:spcAft>
                <a:spcPts val="0"/>
              </a:spcAft>
              <a:buSzPts val="1800"/>
              <a:buChar char="•"/>
            </a:pPr>
            <a:r>
              <a:rPr lang="en-US"/>
              <a:t>Root vegetables</a:t>
            </a:r>
            <a:endParaRPr/>
          </a:p>
          <a:p>
            <a:pPr marL="342891" lvl="0" indent="-228590" algn="l" rtl="0">
              <a:spcBef>
                <a:spcPts val="360"/>
              </a:spcBef>
              <a:spcAft>
                <a:spcPts val="0"/>
              </a:spcAft>
              <a:buSzPts val="1800"/>
              <a:buNone/>
            </a:pPr>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6328</Words>
  <Application>Microsoft Macintosh PowerPoint</Application>
  <PresentationFormat>Widescreen</PresentationFormat>
  <Paragraphs>901</Paragraphs>
  <Slides>71</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Helvetica Neue</vt:lpstr>
      <vt:lpstr>Courier New</vt:lpstr>
      <vt:lpstr>Noto Sans Symbols</vt:lpstr>
      <vt:lpstr>Calibri</vt:lpstr>
      <vt:lpstr>1_Office Theme</vt:lpstr>
      <vt:lpstr>PowerPoint Presentation</vt:lpstr>
      <vt:lpstr>SALADS AND THE MENU</vt:lpstr>
      <vt:lpstr>SALADS AND THE MENU</vt:lpstr>
      <vt:lpstr>SALADS AND THE MENU</vt:lpstr>
      <vt:lpstr>SALADS AND THE MENU</vt:lpstr>
      <vt:lpstr>SALADS AND THE MENU</vt:lpstr>
      <vt:lpstr>SALADS AND THE MENU</vt:lpstr>
      <vt:lpstr>SALAD INGREDIENTS</vt:lpstr>
      <vt:lpstr>SALAD INGREDIENTS</vt:lpstr>
      <vt:lpstr>TYPES OF SALAD GREENS</vt:lpstr>
      <vt:lpstr>TYPES OF SALAD GREENS</vt:lpstr>
      <vt:lpstr>TYPES OF SALAD GREENS</vt:lpstr>
      <vt:lpstr>TYPES OF SALAD GREENS</vt:lpstr>
      <vt:lpstr>TYPES OF SALAD GREENS</vt:lpstr>
      <vt:lpstr>TYPES OF SALAD GREENS</vt:lpstr>
      <vt:lpstr>THE FOUR BASIC PARTS OF A SALAD</vt:lpstr>
      <vt:lpstr>THE FOUR BASIC PARTS OF A SALAD</vt:lpstr>
      <vt:lpstr>THE FOUR BASIC PARTS OF A SALAD</vt:lpstr>
      <vt:lpstr>THE FOUR BASIC PARTS OF A SALAD</vt:lpstr>
      <vt:lpstr>TYPES OF SALAD</vt:lpstr>
      <vt:lpstr>TYPES OF SALAD</vt:lpstr>
      <vt:lpstr>TYPES OF SALAD</vt:lpstr>
      <vt:lpstr>TYPES OF SALAD</vt:lpstr>
      <vt:lpstr>TYPES OF SALAD</vt:lpstr>
      <vt:lpstr>TYPES OF SALAD</vt:lpstr>
      <vt:lpstr>TYPES OF SALAD</vt:lpstr>
      <vt:lpstr>DESIGNING AN ATTRACTIVE SALAD</vt:lpstr>
      <vt:lpstr>DESIGNING AN ATTRACTIVE SALAD</vt:lpstr>
      <vt:lpstr>DESIGNING AN ATTRACTIVE SALAD</vt:lpstr>
      <vt:lpstr>PREPARING VEGETABLE SALADS</vt:lpstr>
      <vt:lpstr>PREPARING VEGETABLE SALADS</vt:lpstr>
      <vt:lpstr>PREPARING A GREEN SALAD</vt:lpstr>
      <vt:lpstr>PREPARING A GREEN SALAD</vt:lpstr>
      <vt:lpstr>PREPARING A GREEN SALAD</vt:lpstr>
      <vt:lpstr>PREPARING A GREEN SALAD</vt:lpstr>
      <vt:lpstr>PREPARING A GREEN SALAD</vt:lpstr>
      <vt:lpstr>PREPARING A GREEN SALAD</vt:lpstr>
      <vt:lpstr>PREPARING BOUND SALADS</vt:lpstr>
      <vt:lpstr>PREPARING BOUND SALADS</vt:lpstr>
      <vt:lpstr>PREPARING GELATIN SALADS</vt:lpstr>
      <vt:lpstr>PREPARING GELATIN SALADS</vt:lpstr>
      <vt:lpstr>PREPARING GELATIN SALADS</vt:lpstr>
      <vt:lpstr>PREPARING FRUIT SALADS</vt:lpstr>
      <vt:lpstr>PREPARING FRUIT SALADS</vt:lpstr>
      <vt:lpstr>CLEANING AND STORING GREENS</vt:lpstr>
      <vt:lpstr>CLEANING GREENS</vt:lpstr>
      <vt:lpstr>CLEANING GREENS</vt:lpstr>
      <vt:lpstr>OILS AND VINEGARS</vt:lpstr>
      <vt:lpstr>TYPES OF DRESSING</vt:lpstr>
      <vt:lpstr>TYPES OF DRESSING</vt:lpstr>
      <vt:lpstr>TYPES OF DRESSING</vt:lpstr>
      <vt:lpstr>TYPES OF DRESSING</vt:lpstr>
      <vt:lpstr>TYPES OF OIL</vt:lpstr>
      <vt:lpstr>TYPES OF OIL</vt:lpstr>
      <vt:lpstr>TYPES OF OIL</vt:lpstr>
      <vt:lpstr>TYPES OF VINEGAR</vt:lpstr>
      <vt:lpstr>TYPES OF VINEGAR</vt:lpstr>
      <vt:lpstr>TYPES OF VINEGAR</vt:lpstr>
      <vt:lpstr>TYPES OF DRESSING</vt:lpstr>
      <vt:lpstr>PREPARING VINAIGRETTES AND EMULSIONS</vt:lpstr>
      <vt:lpstr>PREPARING VINAIGRETTES AND EMULSIONS</vt:lpstr>
      <vt:lpstr>MATCHING DRESSINGS WITH SALAD GREENS</vt:lpstr>
      <vt:lpstr>HOW TO MAKE EMULSIFIED VINAIGRETTE DRESSING</vt:lpstr>
      <vt:lpstr>HOW TO MAKE EMULSIFIED VINAIGRETTE DRESSING</vt:lpstr>
      <vt:lpstr>HOW TO MAKE MAYONNAISE</vt:lpstr>
      <vt:lpstr>HOW TO MAKE MAYONNAISE</vt:lpstr>
      <vt:lpstr>DIPS</vt:lpstr>
      <vt:lpstr>DIPS</vt:lpstr>
      <vt:lpstr>DIPS</vt:lpstr>
      <vt:lpstr>DIPS</vt:lpstr>
      <vt:lpstr>MAKING A COLD DIP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Jarvis, Audrey</cp:lastModifiedBy>
  <cp:revision>1</cp:revision>
  <dcterms:modified xsi:type="dcterms:W3CDTF">2019-01-07T02:30:34Z</dcterms:modified>
</cp:coreProperties>
</file>