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Cabin"/>
      <p:regular r:id="rId16"/>
      <p:bold r:id="rId17"/>
      <p:italic r:id="rId18"/>
      <p:boldItalic r:id="rId19"/>
    </p:embeddedFont>
    <p:embeddedFont>
      <p:font typeface="Impact" panose="020B0806030902050204" pitchFamily="34" charset="0"/>
      <p:regular r:id="rId20"/>
    </p:embeddedFont>
    <p:embeddedFont>
      <p:font typeface="Source Code Pro" panose="020B0604020202020204" charset="0"/>
      <p:regular r:id="rId21"/>
      <p:bold r:id="rId22"/>
    </p:embeddedFont>
    <p:embeddedFont>
      <p:font typeface="Bubblegum Sans" panose="020B0604020202020204" charset="0"/>
      <p:regular r:id="rId23"/>
    </p:embeddedFont>
    <p:embeddedFont>
      <p:font typeface="Rancho" panose="020B0604020202020204" charset="0"/>
      <p:regular r:id="rId24"/>
    </p:embeddedFont>
    <p:embeddedFont>
      <p:font typeface="Oswald"/>
      <p:regular r:id="rId25"/>
      <p:bold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A6D34DD6-A6CA-4B8B-861E-9B59BF3D5671}">
  <a:tblStyle styleId="{A6D34DD6-A6CA-4B8B-861E-9B59BF3D56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6340B51-AA36-440A-B93D-54002EF5C78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116666"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ct val="116666"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116666"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0800000">
            <a:off x="4226100" y="3911300"/>
            <a:ext cx="691800" cy="5181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-25" y="0"/>
            <a:ext cx="9144000" cy="416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11175" y="859067"/>
            <a:ext cx="8282400" cy="2811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11175" y="4531000"/>
            <a:ext cx="8282400" cy="1680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13275" y="3984367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hape 63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Shape 64"/>
          <p:cNvSpPr/>
          <p:nvPr/>
        </p:nvSpPr>
        <p:spPr>
          <a:xfrm>
            <a:off x="484262" y="6404360"/>
            <a:ext cx="626700" cy="398100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435100" y="274638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75000"/>
              <a:defRPr sz="4000"/>
            </a:lvl1pPr>
            <a:lvl2pPr lvl="1" rtl="0">
              <a:spcBef>
                <a:spcPts val="0"/>
              </a:spcBef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8229600" cy="376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lvl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56250"/>
              <a:buFont typeface="Noto Symbol"/>
              <a:buChar char="●"/>
              <a:defRPr sz="3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2" lvl="1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Verdana"/>
              <a:buChar char="◦"/>
              <a:defRPr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lvl="2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58333"/>
              <a:buFont typeface="Noto Symbol"/>
              <a:buChar char="⚫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2" lvl="3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ct val="70000"/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7" lvl="4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ct val="70000"/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70000"/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70000"/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70000"/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70000"/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57200" y="15240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587" lvl="0" indent="-1587" rtl="0">
              <a:spcBef>
                <a:spcPts val="0"/>
              </a:spcBef>
              <a:buSzPct val="90000"/>
              <a:buFont typeface="Cabin"/>
              <a:buNone/>
              <a:defRPr sz="2000"/>
            </a:lvl1pPr>
            <a:lvl2pPr lvl="1" rtl="0">
              <a:spcBef>
                <a:spcPts val="0"/>
              </a:spcBef>
              <a:buSzPct val="50000"/>
              <a:defRPr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buSzPct val="58333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buSzPct val="70000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buSzPct val="70000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buSzPct val="70000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buSzPct val="70000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buSzPct val="70000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buSzPct val="70000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rgbClr val="0099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435100" y="274638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lvl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56250"/>
              <a:buFont typeface="Noto Symbol"/>
              <a:buChar char="●"/>
              <a:defRPr sz="3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2" lvl="1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Verdana"/>
              <a:buChar char="◦"/>
              <a:defRPr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lvl="2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58333"/>
              <a:buFont typeface="Noto Symbol"/>
              <a:buChar char="⚫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2" lvl="3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ct val="70000"/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7" lvl="4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ct val="70000"/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70000"/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70000"/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70000"/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70000"/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ct val="116666"/>
              <a:defRPr sz="1200" b="0" i="0" u="none" strike="noStrike" cap="none">
                <a:solidFill>
                  <a:srgbClr val="B3A78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116666"/>
              <a:defRPr sz="1200" b="0" i="0" u="none" strike="noStrike" cap="none">
                <a:solidFill>
                  <a:srgbClr val="B3A78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3A787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rgbClr val="B3A78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50938" y="617538"/>
            <a:ext cx="77931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clipArt" idx="2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lvl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56250"/>
              <a:buFont typeface="Noto Symbol"/>
              <a:buChar char="●"/>
              <a:defRPr sz="3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39762" lvl="1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Verdana"/>
              <a:buChar char="◦"/>
              <a:defRPr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5825" lvl="2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58333"/>
              <a:buFont typeface="Noto Symbol"/>
              <a:buChar char="⚫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6962" lvl="3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ct val="70000"/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6987" lvl="4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ct val="70000"/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70000"/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70000"/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70000"/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70000"/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ct val="116666"/>
              <a:defRPr sz="1200" b="0" i="0" u="none" strike="noStrike" cap="none">
                <a:solidFill>
                  <a:srgbClr val="B3A78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116666"/>
              <a:defRPr sz="1200" b="0" i="0" u="none" strike="noStrike" cap="none">
                <a:solidFill>
                  <a:srgbClr val="B3A78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3A787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rgbClr val="B3A78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150938" y="617538"/>
            <a:ext cx="77931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ct val="69767"/>
              <a:defRPr sz="43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ct val="116666"/>
              <a:defRPr sz="1200" b="0" i="0" u="none" strike="noStrike" cap="none">
                <a:solidFill>
                  <a:srgbClr val="B3A78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116666"/>
              <a:defRPr sz="1200" b="0" i="0" u="none" strike="noStrike" cap="none">
                <a:solidFill>
                  <a:srgbClr val="B3A78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SzPct val="31818"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3A787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>
              <a:solidFill>
                <a:srgbClr val="B3A78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2089800"/>
            <a:ext cx="9144000" cy="267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30800" y="2519600"/>
            <a:ext cx="8282400" cy="2022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429200" y="1700769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96667"/>
            <a:ext cx="8520600" cy="978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958433"/>
            <a:ext cx="8520600" cy="4133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429200" y="1700769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96667"/>
            <a:ext cx="8520600" cy="978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958433"/>
            <a:ext cx="3999900" cy="4133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832400" y="1958433"/>
            <a:ext cx="3999900" cy="4133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96667"/>
            <a:ext cx="8520600" cy="978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hape 38"/>
          <p:cNvCxnSpPr/>
          <p:nvPr/>
        </p:nvCxnSpPr>
        <p:spPr>
          <a:xfrm>
            <a:off x="418675" y="1943716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842400"/>
            <a:ext cx="2808000" cy="100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2157605"/>
            <a:ext cx="2808000" cy="3934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705200"/>
            <a:ext cx="5678100" cy="5447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233"/>
            <a:ext cx="457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59940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438333"/>
            <a:ext cx="4045200" cy="2385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3895201"/>
            <a:ext cx="4045200" cy="179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496667"/>
            <a:ext cx="8520600" cy="97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958433"/>
            <a:ext cx="8520600" cy="413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-US"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C_YMengI3EpbtgEvS1G_r7OCBAR1NUqeHAhQvPkQnvs/edit?usp=shar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143700" y="799925"/>
            <a:ext cx="7407300" cy="14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0" i="0" u="none" strike="noStrike" cap="none">
                <a:solidFill>
                  <a:srgbClr val="00FF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Menu Pricing</a:t>
            </a:r>
            <a:r>
              <a:rPr lang="en-US">
                <a:solidFill>
                  <a:srgbClr val="00FF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: Part 1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493375" y="2271425"/>
            <a:ext cx="76515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0" rIns="91425" bIns="45700" anchor="t" anchorCtr="0">
            <a:noAutofit/>
          </a:bodyPr>
          <a:lstStyle/>
          <a:p>
            <a:pPr marL="27432" marR="0" lvl="0" indent="-20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72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Portion Costs</a:t>
            </a:r>
          </a:p>
          <a:p>
            <a:pPr marL="27432" marR="0" lvl="0" indent="-203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3" name="Shape 93" descr="C:\Users\lamoehr\AppData\Local\Microsoft\Windows\Temporary Internet Files\Content.IE5\F7W0IQDI\MC900390688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01519">
            <a:off x="5664034" y="1827952"/>
            <a:ext cx="3618958" cy="4216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83025" y="274650"/>
            <a:ext cx="8851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/>
              <a:t>Recap: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83025" y="1166650"/>
            <a:ext cx="9060900" cy="539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7876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Noto Symbol"/>
              <a:buAutoNum type="arabicPeriod"/>
            </a:pPr>
            <a:r>
              <a:rPr lang="en-US" sz="2400">
                <a:solidFill>
                  <a:srgbClr val="0000FF"/>
                </a:solidFill>
              </a:rPr>
              <a:t>PURCHASE UNIT: </a:t>
            </a:r>
          </a:p>
          <a:p>
            <a:pPr marL="457200" marR="0" lvl="0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orm in wh</a:t>
            </a:r>
            <a:r>
              <a:rPr lang="en-US" sz="2400"/>
              <a:t>ich the item is purchased</a:t>
            </a:r>
          </a:p>
          <a:p>
            <a:pPr marL="365125" marR="0" lvl="0" indent="-27876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Noto Symbol"/>
              <a:buAutoNum type="arabicPeriod"/>
            </a:pPr>
            <a:r>
              <a:rPr lang="en-US" sz="2400">
                <a:solidFill>
                  <a:srgbClr val="0000FF"/>
                </a:solidFill>
              </a:rPr>
              <a:t>PURCHASE COST: </a:t>
            </a:r>
          </a:p>
          <a:p>
            <a:pPr marL="457200" marR="0" lvl="0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Amount you paid for the purchase unit</a:t>
            </a:r>
          </a:p>
          <a:p>
            <a:pPr marL="365125" marR="0" lvl="0" indent="-27876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Noto Symbol"/>
              <a:buAutoNum type="arabicPeriod"/>
            </a:pPr>
            <a:r>
              <a:rPr lang="en-US" sz="2400">
                <a:solidFill>
                  <a:srgbClr val="0000FF"/>
                </a:solidFill>
              </a:rPr>
              <a:t>UNIT COST: </a:t>
            </a:r>
          </a:p>
          <a:p>
            <a:pPr marL="457200" marR="0" lvl="0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Purchase Cost </a:t>
            </a:r>
            <a:r>
              <a:rPr lang="en-US" sz="2400">
                <a:solidFill>
                  <a:schemeClr val="accent2"/>
                </a:solidFill>
              </a:rPr>
              <a:t>divided by </a:t>
            </a:r>
            <a:r>
              <a:rPr lang="en-US" sz="2400"/>
              <a:t>Purchase Unit</a:t>
            </a:r>
          </a:p>
          <a:p>
            <a:pPr marL="457200" marR="0" lvl="0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Round to nearest .001</a:t>
            </a:r>
          </a:p>
          <a:p>
            <a:pPr marL="365125" marR="0" lvl="0" indent="-27876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Noto Symbol"/>
              <a:buAutoNum type="arabicPeriod"/>
            </a:pPr>
            <a:r>
              <a:rPr lang="en-US" sz="2400">
                <a:solidFill>
                  <a:srgbClr val="0000FF"/>
                </a:solidFill>
              </a:rPr>
              <a:t>AMOUNT NEEDED:</a:t>
            </a:r>
          </a:p>
          <a:p>
            <a:pPr marL="457200" marR="0" lvl="0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Amount in Specific Recipe</a:t>
            </a:r>
          </a:p>
          <a:p>
            <a:pPr marL="365125" marR="0" lvl="0" indent="-27876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Noto Symbol"/>
              <a:buAutoNum type="arabicPeriod"/>
            </a:pPr>
            <a:r>
              <a:rPr lang="en-US" sz="2400">
                <a:solidFill>
                  <a:srgbClr val="0000FF"/>
                </a:solidFill>
              </a:rPr>
              <a:t>INGREDIENT COST:  </a:t>
            </a:r>
          </a:p>
          <a:p>
            <a:pPr marL="457200" marR="0" lvl="0" indent="457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Without dry spices</a:t>
            </a:r>
          </a:p>
          <a:p>
            <a:pPr marL="457200" marR="0" lvl="0" indent="457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Unit Costs/Amounts must match</a:t>
            </a:r>
          </a:p>
          <a:p>
            <a:pPr marL="457200" marR="0" lvl="0" indent="457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Round to nearest .001</a:t>
            </a: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18100" y="143063"/>
            <a:ext cx="74994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562214"/>
                </a:solidFill>
              </a:rPr>
              <a:t>Let’s Try It! </a:t>
            </a:r>
          </a:p>
        </p:txBody>
      </p:sp>
      <p:graphicFrame>
        <p:nvGraphicFramePr>
          <p:cNvPr id="155" name="Shape 155"/>
          <p:cNvGraphicFramePr/>
          <p:nvPr/>
        </p:nvGraphicFramePr>
        <p:xfrm>
          <a:off x="218100" y="11403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{A6D34DD6-A6CA-4B8B-861E-9B59BF3D5671}</a:tableStyleId>
              </a:tblPr>
              <a:tblGrid>
                <a:gridCol w="177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2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3250">
                <a:tc gridSpan="4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Ingredients for 2 servings</a:t>
                      </a:r>
                    </a:p>
                  </a:txBody>
                  <a:tcPr marL="73025" marR="73025" marT="0" marB="0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3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Ingredient Cost</a:t>
                      </a:r>
                    </a:p>
                  </a:txBody>
                  <a:tcPr marL="73025" marR="73025" marT="0" marB="0" anchor="ctr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2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</a:p>
                  </a:txBody>
                  <a:tcPr marL="73025" marR="73025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Purchase Unit</a:t>
                      </a:r>
                    </a:p>
                  </a:txBody>
                  <a:tcPr marL="73025" marR="73025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Purchase  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</a:t>
                      </a:r>
                    </a:p>
                  </a:txBody>
                  <a:tcPr marL="73025" marR="73025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Unit Cost X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(Round to nearest .001)</a:t>
                      </a:r>
                    </a:p>
                  </a:txBody>
                  <a:tcPr marL="73025" marR="73025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Amount= Needed</a:t>
                      </a:r>
                    </a:p>
                  </a:txBody>
                  <a:tcPr marL="73025" marR="73025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Ingredient Cost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(Round to nearest .001)</a:t>
                      </a:r>
                    </a:p>
                  </a:txBody>
                  <a:tcPr marL="73025" marR="73025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Asparagus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b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.75 lb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</a:t>
                      </a: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1.76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 </a:t>
                      </a:r>
                      <a:r>
                        <a:rPr lang="en-US" sz="2600" b="0" i="0" u="sng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oz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Olive oil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b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1 gallon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</a:t>
                      </a: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15.67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 fl oz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Garlic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4 oz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$.75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 cloves </a:t>
                      </a: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(1 oz)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Salt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N/A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N/A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Pepper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N/A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N/A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½ 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Parmesan cheese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8 oz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$3.99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 oz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6" name="Shape 156"/>
          <p:cNvSpPr txBox="1"/>
          <p:nvPr/>
        </p:nvSpPr>
        <p:spPr>
          <a:xfrm>
            <a:off x="4572000" y="2882675"/>
            <a:ext cx="1366500" cy="47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$.147/</a:t>
            </a:r>
            <a:r>
              <a:rPr lang="en-US" sz="1800" b="1" u="sng"/>
              <a:t>oz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7507025" y="2885475"/>
            <a:ext cx="1213800" cy="47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$1.173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4572000" y="3587175"/>
            <a:ext cx="1366500" cy="47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$.122/</a:t>
            </a:r>
            <a:r>
              <a:rPr lang="en-US" sz="1800" b="1"/>
              <a:t>fl oz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7470575" y="3518025"/>
            <a:ext cx="1366500" cy="31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$.245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4635000" y="4291675"/>
            <a:ext cx="1257900" cy="47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$.188/</a:t>
            </a:r>
            <a:r>
              <a:rPr lang="en-US" sz="1800" b="1"/>
              <a:t>oz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7511675" y="4271600"/>
            <a:ext cx="1087800" cy="47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$.188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4761175" y="5043975"/>
            <a:ext cx="919500" cy="31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N/A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7430675" y="5081635"/>
            <a:ext cx="1366500" cy="27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Part of MU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4761175" y="5491125"/>
            <a:ext cx="813900" cy="47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N/A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7423175" y="5491125"/>
            <a:ext cx="1461300" cy="47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Part of MU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4572000" y="5968125"/>
            <a:ext cx="1366500" cy="60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$.499/</a:t>
            </a:r>
            <a:r>
              <a:rPr lang="en-US" sz="1800" b="1"/>
              <a:t>oz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7430675" y="6097275"/>
            <a:ext cx="1366500" cy="47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$.499</a:t>
            </a:r>
          </a:p>
        </p:txBody>
      </p:sp>
      <p:cxnSp>
        <p:nvCxnSpPr>
          <p:cNvPr id="168" name="Shape 168"/>
          <p:cNvCxnSpPr/>
          <p:nvPr/>
        </p:nvCxnSpPr>
        <p:spPr>
          <a:xfrm flipH="1">
            <a:off x="5486175" y="882875"/>
            <a:ext cx="378600" cy="1087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lg" len="lg"/>
            <a:tailEnd type="triangle" w="lg" len="lg"/>
          </a:ln>
        </p:spPr>
      </p:cxnSp>
      <p:cxnSp>
        <p:nvCxnSpPr>
          <p:cNvPr id="169" name="Shape 169"/>
          <p:cNvCxnSpPr/>
          <p:nvPr/>
        </p:nvCxnSpPr>
        <p:spPr>
          <a:xfrm>
            <a:off x="5880550" y="898625"/>
            <a:ext cx="363000" cy="1070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lg" len="lg"/>
            <a:tailEnd type="triangle" w="lg" len="lg"/>
          </a:ln>
        </p:spPr>
      </p:cxnSp>
      <p:sp>
        <p:nvSpPr>
          <p:cNvPr id="170" name="Shape 170"/>
          <p:cNvSpPr txBox="1"/>
          <p:nvPr/>
        </p:nvSpPr>
        <p:spPr>
          <a:xfrm>
            <a:off x="3058500" y="204950"/>
            <a:ext cx="5829300" cy="67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Unit cost label must match amount needed label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Ex. lb to oz must change to oz to oz; use equivalencies to match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10413" y="223413"/>
            <a:ext cx="77931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>
                <a:solidFill>
                  <a:srgbClr val="00FF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Calculating Portion</a:t>
            </a:r>
            <a:r>
              <a:rPr lang="en-US" sz="4300" b="0" i="0" u="none" strike="noStrike" cap="none">
                <a:solidFill>
                  <a:srgbClr val="00FF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Costs</a:t>
            </a:r>
          </a:p>
        </p:txBody>
      </p:sp>
      <p:graphicFrame>
        <p:nvGraphicFramePr>
          <p:cNvPr id="176" name="Shape 176"/>
          <p:cNvGraphicFramePr/>
          <p:nvPr/>
        </p:nvGraphicFramePr>
        <p:xfrm>
          <a:off x="271938" y="1237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{36340B51-AA36-440A-B93D-54002EF5C781}</a:tableStyleId>
              </a:tblPr>
              <a:tblGrid>
                <a:gridCol w="555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Total Recipe Cost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1% </a:t>
                      </a:r>
                      <a:r>
                        <a:rPr lang="en-US" sz="24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markup</a:t>
                      </a: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for small amounts of dry herbs/spices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400" b="1">
                          <a:solidFill>
                            <a:srgbClr val="351C75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(Q factor)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(Multiply recipe cost by 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</a:t>
                      </a: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01)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8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endParaRPr sz="6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24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Total Recipe Cost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00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4800" b="1">
                          <a:solidFill>
                            <a:srgbClr val="0000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Portion Cost</a:t>
                      </a:r>
                    </a:p>
                    <a:p>
                      <a:pPr lvl="0" algn="ctr" rtl="0">
                        <a:spcBef>
                          <a:spcPts val="40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(Divide recipe cost w/mark-up </a:t>
                      </a:r>
                    </a:p>
                    <a:p>
                      <a:pPr lvl="0" algn="ctr" rtl="0">
                        <a:spcBef>
                          <a:spcPts val="400"/>
                        </a:spcBef>
                        <a:buClr>
                          <a:schemeClr val="accent5"/>
                        </a:buClr>
                        <a:buSzPct val="25000"/>
                        <a:buFont typeface="Noto Symbo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by number of servings in recipe</a:t>
                      </a:r>
                      <a:r>
                        <a:rPr lang="en-US" sz="1800" b="1">
                          <a:solidFill>
                            <a:srgbClr val="0000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rounded to the cent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Noto Symbol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7" name="Shape 177"/>
          <p:cNvSpPr txBox="1"/>
          <p:nvPr/>
        </p:nvSpPr>
        <p:spPr>
          <a:xfrm>
            <a:off x="6067100" y="1760550"/>
            <a:ext cx="2667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2.105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6148550" y="4403850"/>
            <a:ext cx="2667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2.125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6067100" y="2945525"/>
            <a:ext cx="2667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0.021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6067100" y="5318250"/>
            <a:ext cx="2667000" cy="116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1.06</a:t>
            </a: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endParaRPr sz="28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78251" y="617550"/>
            <a:ext cx="85659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Are you ready for more?? </a:t>
            </a:r>
            <a:r>
              <a:rPr lang="en-US" sz="18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Click the link below:</a:t>
            </a:r>
          </a:p>
        </p:txBody>
      </p:sp>
      <p:sp>
        <p:nvSpPr>
          <p:cNvPr id="187" name="Shape 187">
            <a:hlinkClick r:id="rId3"/>
          </p:cNvPr>
          <p:cNvSpPr/>
          <p:nvPr/>
        </p:nvSpPr>
        <p:spPr>
          <a:xfrm rot="-872332">
            <a:off x="909928" y="2684346"/>
            <a:ext cx="6911538" cy="13292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dk1"/>
                </a:solidFill>
                <a:latin typeface="Bubblegum Sans"/>
              </a:rPr>
              <a:t>Let's Start Menu Pricing!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40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Costing Recipes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8229600" cy="3763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889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recipe cost and cost per serving, or standard portion cost, are key success factors in quantity food production operations.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find the total cost of a standard recipe,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know both:</a:t>
            </a:r>
          </a:p>
          <a:p>
            <a: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ngredient amounts needed </a:t>
            </a:r>
          </a:p>
          <a:p>
            <a: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Ma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rket price of each one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315300" y="1524000"/>
            <a:ext cx="79143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588" marR="0" lvl="0" indent="-15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Costing recipes can be complicated, but the profitability of a restaurant or foodservice operation depends on balancing costs and prices.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96667"/>
            <a:ext cx="8520600" cy="97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Use Standard Portion Cost Formula </a:t>
            </a:r>
            <a:r>
              <a:rPr lang="en-US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of Packaged Items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958433"/>
            <a:ext cx="8520600" cy="413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0" rIns="91425" bIns="45700" anchor="t" anchorCtr="0">
            <a:noAutofit/>
          </a:bodyPr>
          <a:lstStyle/>
          <a:p>
            <a:pPr marL="27432" marR="0" lvl="0" indent="-203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endParaRPr sz="4800" b="0" i="0" u="sng" strike="noStrike" cap="none">
              <a:solidFill>
                <a:srgbClr val="341108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7432" marR="0" lvl="0" indent="-2032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4800" b="0" i="0" u="sng" strike="noStrike" cap="none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rPr>
              <a:t>Purchase price per unit</a:t>
            </a:r>
          </a:p>
          <a:p>
            <a:pPr marL="27432" marR="0" lvl="0" indent="-2032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4800" b="0" i="0" u="none" strike="noStrike" cap="none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rPr>
              <a:t># of portions per unit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215875" y="274650"/>
            <a:ext cx="8718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300" b="0" i="0" u="none" strike="noStrike" cap="none">
                <a:solidFill>
                  <a:srgbClr val="00FF00"/>
                </a:solidFill>
                <a:latin typeface="Impact"/>
                <a:ea typeface="Impact"/>
                <a:cs typeface="Impact"/>
                <a:sym typeface="Impact"/>
              </a:rPr>
              <a:t>Standard Portion Cost Example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215850" y="1447800"/>
            <a:ext cx="8718600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889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	Potatoes cost $35 per case and there are 175 portions in each case, what is the standard portion cost?</a:t>
            </a:r>
          </a:p>
        </p:txBody>
      </p:sp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300" b="0" i="0" u="none" strike="noStrike" cap="non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Answer: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889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32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Purchase price per unit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# of portions per unit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5400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$35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175	=  </a:t>
            </a:r>
            <a:r>
              <a:rPr lang="en-US" sz="54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$.20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78750" y="224825"/>
            <a:ext cx="83865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300" b="0" i="0" u="none" strike="noStrike" cap="none">
                <a:solidFill>
                  <a:srgbClr val="00FF00"/>
                </a:solidFill>
                <a:latin typeface="Impact"/>
                <a:ea typeface="Impact"/>
                <a:cs typeface="Impact"/>
                <a:sym typeface="Impact"/>
              </a:rPr>
              <a:t>Portion Cost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78750" y="1290150"/>
            <a:ext cx="8555700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Once management sets portion size of their own recipes, portion costs can be determined with the following formula: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Portion Size X Cost per Usable Ounce =</a:t>
            </a:r>
          </a:p>
          <a:p>
            <a:pPr marL="365125" marR="0" lvl="0" indent="-28892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				</a:t>
            </a:r>
            <a:r>
              <a:rPr lang="en-US" sz="3600" b="1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Portion Cost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 rot="-575048">
            <a:off x="614898" y="646354"/>
            <a:ext cx="8119125" cy="59961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Rancho"/>
                <a:ea typeface="Rancho"/>
                <a:cs typeface="Rancho"/>
                <a:sym typeface="Rancho"/>
              </a:rPr>
              <a:t>What if I don’t know the price of each portion?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Rancho"/>
              <a:ea typeface="Rancho"/>
              <a:cs typeface="Rancho"/>
              <a:sym typeface="Ranch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Rancho"/>
                <a:ea typeface="Rancho"/>
                <a:cs typeface="Rancho"/>
                <a:sym typeface="Rancho"/>
              </a:rPr>
              <a:t>How do I calculate the cost of my own recipes?</a:t>
            </a:r>
          </a:p>
        </p:txBody>
      </p:sp>
      <p:pic>
        <p:nvPicPr>
          <p:cNvPr id="132" name="Shape 132" descr="Ope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3170" y="3626075"/>
            <a:ext cx="2424500" cy="307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83100" y="173425"/>
            <a:ext cx="9060900" cy="65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ancho"/>
                <a:ea typeface="Rancho"/>
                <a:cs typeface="Rancho"/>
                <a:sym typeface="Rancho"/>
              </a:rPr>
              <a:t>Terms to Know on Recipe Costing Forms: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PURCHASE UNIT: </a:t>
            </a:r>
          </a:p>
          <a:p>
            <a: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</a:pPr>
            <a:r>
              <a:rPr lang="en-US" sz="2400"/>
              <a:t>F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orm in wh</a:t>
            </a:r>
            <a:r>
              <a:rPr lang="en-US" sz="2400"/>
              <a:t>ich the item is purchased</a:t>
            </a:r>
          </a:p>
          <a:p>
            <a: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Font typeface="Noto Symbol"/>
            </a:pPr>
            <a:r>
              <a:rPr lang="en-US" sz="2400">
                <a:solidFill>
                  <a:srgbClr val="351C75"/>
                </a:solidFill>
              </a:rPr>
              <a:t>Example: </a:t>
            </a:r>
            <a:r>
              <a:rPr lang="en-US" sz="2400">
                <a:solidFill>
                  <a:srgbClr val="000000"/>
                </a:solidFill>
              </a:rPr>
              <a:t>14 oz can</a:t>
            </a:r>
            <a:br>
              <a:rPr lang="en-US" sz="2400">
                <a:solidFill>
                  <a:srgbClr val="351C75"/>
                </a:solidFill>
              </a:rPr>
            </a:br>
            <a:br>
              <a:rPr lang="en-US" sz="1400">
                <a:solidFill>
                  <a:srgbClr val="351C75"/>
                </a:solidFill>
              </a:rPr>
            </a:br>
            <a:endParaRPr lang="en-US" sz="1400">
              <a:solidFill>
                <a:srgbClr val="351C75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PURCHASE COST: </a:t>
            </a:r>
          </a:p>
          <a:p>
            <a: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ymbol"/>
            </a:pPr>
            <a:r>
              <a:rPr lang="en-US" sz="2400"/>
              <a:t>Amount you paid for the purchase unit</a:t>
            </a:r>
          </a:p>
          <a:p>
            <a:pPr lvl="3" rtl="0">
              <a:lnSpc>
                <a:spcPct val="80000"/>
              </a:lnSpc>
              <a:spcBef>
                <a:spcPts val="0"/>
              </a:spcBef>
              <a:buSzPct val="58333"/>
            </a:pPr>
            <a:r>
              <a:rPr lang="en-US" sz="2400">
                <a:solidFill>
                  <a:srgbClr val="351C75"/>
                </a:solidFill>
              </a:rPr>
              <a:t>Example: </a:t>
            </a:r>
            <a:r>
              <a:rPr lang="en-US" sz="2400">
                <a:solidFill>
                  <a:srgbClr val="000000"/>
                </a:solidFill>
              </a:rPr>
              <a:t>$1.29</a:t>
            </a:r>
          </a:p>
          <a:p>
            <a: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71428"/>
            </a:pPr>
            <a:r>
              <a:rPr lang="en-US"/>
              <a:t>Dry herbs and spices DO NOT NEED CALCULATIONS</a:t>
            </a:r>
            <a:br>
              <a:rPr lang="en-US" sz="2400">
                <a:solidFill>
                  <a:srgbClr val="351C75"/>
                </a:solidFill>
              </a:rPr>
            </a:br>
            <a:br>
              <a:rPr lang="en-US" sz="1400">
                <a:solidFill>
                  <a:srgbClr val="351C75"/>
                </a:solidFill>
              </a:rPr>
            </a:br>
            <a:endParaRPr lang="en-US" sz="1400">
              <a:solidFill>
                <a:srgbClr val="351C75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UNIT COST: </a:t>
            </a:r>
          </a:p>
          <a:p>
            <a: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/>
              <a:t>Purchase </a:t>
            </a:r>
            <a:r>
              <a:rPr lang="en-US"/>
              <a:t>Cost</a:t>
            </a:r>
            <a:r>
              <a:rPr lang="en-US" sz="2400"/>
              <a:t> </a:t>
            </a:r>
            <a:r>
              <a:rPr lang="en-US" sz="2400">
                <a:solidFill>
                  <a:schemeClr val="accent2"/>
                </a:solidFill>
              </a:rPr>
              <a:t>divided by </a:t>
            </a:r>
            <a:r>
              <a:rPr lang="en-US" sz="2400"/>
              <a:t>Purchase </a:t>
            </a:r>
            <a:r>
              <a:rPr lang="en-US"/>
              <a:t>Unit</a:t>
            </a:r>
          </a:p>
          <a:p>
            <a: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>
                <a:solidFill>
                  <a:srgbClr val="351C75"/>
                </a:solidFill>
              </a:rPr>
              <a:t>Example: </a:t>
            </a:r>
          </a:p>
          <a:p>
            <a:pPr marL="22860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/>
              <a:t>$1.29</a:t>
            </a:r>
          </a:p>
          <a:p>
            <a:pPr marL="22860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14</a:t>
            </a:r>
          </a:p>
          <a:p>
            <a: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sz="3000"/>
              <a:t>Unit Cost: </a:t>
            </a:r>
            <a:r>
              <a:rPr lang="en-US" sz="3000" u="sng"/>
              <a:t> $</a:t>
            </a:r>
            <a:r>
              <a:rPr lang="en-US" sz="3000"/>
              <a:t>0.</a:t>
            </a:r>
            <a:r>
              <a:rPr lang="en-US" sz="3000" u="sng"/>
              <a:t>092</a:t>
            </a:r>
            <a:r>
              <a:rPr lang="en-US" sz="1800">
                <a:solidFill>
                  <a:srgbClr val="000000"/>
                </a:solidFill>
              </a:rPr>
              <a:t>      </a:t>
            </a:r>
            <a:r>
              <a:rPr lang="en-US" sz="2400">
                <a:solidFill>
                  <a:srgbClr val="000000"/>
                </a:solidFill>
              </a:rPr>
              <a:t>(Round to nearest .001)</a:t>
            </a:r>
          </a:p>
          <a:p>
            <a:pPr marL="9144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83100" y="283775"/>
            <a:ext cx="9060900" cy="528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ancho"/>
                <a:ea typeface="Rancho"/>
                <a:cs typeface="Rancho"/>
                <a:sym typeface="Rancho"/>
              </a:rPr>
              <a:t>Terms to Know on Recipe Costing Forms:</a:t>
            </a:r>
          </a:p>
          <a:p>
            <a:pPr marL="9144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AMOUNT NEEDED: </a:t>
            </a:r>
          </a:p>
          <a:p>
            <a: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/>
              <a:t>Amount in </a:t>
            </a:r>
            <a:r>
              <a:rPr lang="en-US"/>
              <a:t>s</a:t>
            </a:r>
            <a:r>
              <a:rPr lang="en-US" sz="2400"/>
              <a:t>pecific </a:t>
            </a:r>
            <a:r>
              <a:rPr lang="en-US"/>
              <a:t>r</a:t>
            </a:r>
            <a:r>
              <a:rPr lang="en-US" sz="2400"/>
              <a:t>ecipe</a:t>
            </a:r>
          </a:p>
          <a:p>
            <a: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/>
              <a:t>Copy directly from the recipe</a:t>
            </a:r>
            <a:br>
              <a:rPr lang="en-US" sz="2400"/>
            </a:br>
            <a:endParaRPr lang="en-US" sz="24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INGREDIENT COST: </a:t>
            </a:r>
          </a:p>
          <a:p>
            <a: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/>
              <a:t>Price per individual ingredient in recipe</a:t>
            </a:r>
          </a:p>
          <a:p>
            <a:pPr lvl="2" rtl="0">
              <a:lnSpc>
                <a:spcPct val="80000"/>
              </a:lnSpc>
              <a:spcBef>
                <a:spcPts val="0"/>
              </a:spcBef>
              <a:buSzPct val="75000"/>
            </a:pPr>
            <a:r>
              <a:rPr lang="en-US" sz="3200">
                <a:solidFill>
                  <a:srgbClr val="9900FF"/>
                </a:solidFill>
              </a:rPr>
              <a:t>UNIT COST X AMOUNT NEEDED</a:t>
            </a:r>
          </a:p>
          <a:p>
            <a: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/>
              <a:t>Units in Amount Needed &amp; Unit Cost MUST MATCH</a:t>
            </a:r>
          </a:p>
          <a:p>
            <a: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70000"/>
            </a:pPr>
            <a:r>
              <a:rPr lang="en-US"/>
              <a:t>oz to oz; lb to lb</a:t>
            </a:r>
          </a:p>
          <a:p>
            <a: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70000"/>
            </a:pPr>
            <a:r>
              <a:rPr lang="en-US"/>
              <a:t>If needing to switch between units, use equivalencies</a:t>
            </a:r>
          </a:p>
          <a:p>
            <a: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70000"/>
            </a:pPr>
            <a:r>
              <a:rPr lang="en-US"/>
              <a:t>Round to nearest .001 </a:t>
            </a:r>
          </a:p>
          <a:p>
            <a:pPr marL="457200" marR="0" lvl="0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00FF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On-screen Show (4:3)</PresentationFormat>
  <Paragraphs>141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Cabin</vt:lpstr>
      <vt:lpstr>Impact</vt:lpstr>
      <vt:lpstr>Noto Symbol</vt:lpstr>
      <vt:lpstr>Source Code Pro</vt:lpstr>
      <vt:lpstr>Bubblegum Sans</vt:lpstr>
      <vt:lpstr>Rancho</vt:lpstr>
      <vt:lpstr>Oswald</vt:lpstr>
      <vt:lpstr>Arial</vt:lpstr>
      <vt:lpstr>Verdana</vt:lpstr>
      <vt:lpstr>Calibri</vt:lpstr>
      <vt:lpstr>Tahoma</vt:lpstr>
      <vt:lpstr>Modern Writer</vt:lpstr>
      <vt:lpstr>Menu Pricing: Part 1</vt:lpstr>
      <vt:lpstr>    Costing Recipes</vt:lpstr>
      <vt:lpstr>Use Standard Portion Cost Formula of Packaged Items</vt:lpstr>
      <vt:lpstr>Standard Portion Cost Example</vt:lpstr>
      <vt:lpstr>Answer:</vt:lpstr>
      <vt:lpstr>Portion Cost</vt:lpstr>
      <vt:lpstr>PowerPoint Presentation</vt:lpstr>
      <vt:lpstr>PowerPoint Presentation</vt:lpstr>
      <vt:lpstr>PowerPoint Presentation</vt:lpstr>
      <vt:lpstr>Recap:</vt:lpstr>
      <vt:lpstr>Let’s Try It! </vt:lpstr>
      <vt:lpstr>Calculating Portion Costs</vt:lpstr>
      <vt:lpstr>Are you ready for more?? Click the link below: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Pricing: Part 1</dc:title>
  <cp:lastModifiedBy>Swanson, Audrey</cp:lastModifiedBy>
  <cp:revision>1</cp:revision>
  <dcterms:modified xsi:type="dcterms:W3CDTF">2017-11-17T17:45:39Z</dcterms:modified>
</cp:coreProperties>
</file>