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430" autoAdjust="0"/>
  </p:normalViewPr>
  <p:slideViewPr>
    <p:cSldViewPr>
      <p:cViewPr varScale="1">
        <p:scale>
          <a:sx n="48" d="100"/>
          <a:sy n="48" d="100"/>
        </p:scale>
        <p:origin x="201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4DC37-C04E-41B5-8F79-80B75AAA52A1}" type="datetimeFigureOut">
              <a:rPr lang="en-US" smtClean="0"/>
              <a:t>2/11/2018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46683F-D642-4971-970E-782CC03BC5AA}" type="slidenum">
              <a:rPr lang="en-US" smtClean="0"/>
              <a:t>‹#›</a:t>
            </a:fld>
            <a:endParaRPr lang="en-US"/>
          </a:p>
        </p:txBody>
      </p:sp>
    </p:spTree>
    <p:extLst>
      <p:ext uri="{BB962C8B-B14F-4D97-AF65-F5344CB8AC3E}">
        <p14:creationId xmlns:p14="http://schemas.microsoft.com/office/powerpoint/2010/main" val="29608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3A87A8-836E-48A5-BA25-1A22C8455C6E}" type="slidenum">
              <a:rPr lang="en-US">
                <a:solidFill>
                  <a:prstClr val="black"/>
                </a:solidFill>
              </a:rPr>
              <a:pPr/>
              <a:t>1</a:t>
            </a:fld>
            <a:endParaRPr lang="en-US">
              <a:solidFill>
                <a:prstClr val="black"/>
              </a:solidFill>
            </a:endParaRPr>
          </a:p>
        </p:txBody>
      </p:sp>
      <p:sp>
        <p:nvSpPr>
          <p:cNvPr id="20090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09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16587-BF97-4F91-908E-ECE3CD3545E2}" type="slidenum">
              <a:rPr lang="en-US">
                <a:solidFill>
                  <a:prstClr val="black"/>
                </a:solidFill>
              </a:rPr>
              <a:pPr/>
              <a:t>10</a:t>
            </a:fld>
            <a:endParaRPr lang="en-US">
              <a:solidFill>
                <a:prstClr val="black"/>
              </a:solidFill>
            </a:endParaRPr>
          </a:p>
        </p:txBody>
      </p:sp>
      <p:sp>
        <p:nvSpPr>
          <p:cNvPr id="20275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275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a:t>This is an American original first created by the Oyster men on Chesapeake Bay from onions. potatoes, butter, cream, and oysters. </a:t>
            </a:r>
          </a:p>
          <a:p>
            <a:pPr>
              <a:buFontTx/>
              <a:buChar char="•"/>
            </a:pPr>
            <a:endParaRPr lang="en-US"/>
          </a:p>
          <a:p>
            <a:pPr>
              <a:buFontTx/>
              <a:buChar char="•"/>
            </a:pPr>
            <a:r>
              <a:rPr lang="en-US"/>
              <a:t>Assign each student team one of the following soups to prepare</a:t>
            </a:r>
          </a:p>
          <a:p>
            <a:pPr lvl="1">
              <a:buFontTx/>
              <a:buChar char="•"/>
            </a:pPr>
            <a:r>
              <a:rPr lang="en-US"/>
              <a:t>purée of Split Pea (Recipe #81)</a:t>
            </a:r>
          </a:p>
          <a:p>
            <a:pPr lvl="1">
              <a:buFontTx/>
              <a:buChar char="•"/>
            </a:pPr>
            <a:r>
              <a:rPr lang="en-US"/>
              <a:t>Beef Consommé (Recipe #80)</a:t>
            </a:r>
          </a:p>
          <a:p>
            <a:pPr lvl="1">
              <a:buFontTx/>
              <a:buChar char="•"/>
            </a:pPr>
            <a:r>
              <a:rPr lang="en-US"/>
              <a:t>Chicken Consommé Recipe # 79)</a:t>
            </a:r>
          </a:p>
          <a:p>
            <a:pPr lvl="1">
              <a:buFontTx/>
              <a:buChar char="•"/>
            </a:pPr>
            <a:r>
              <a:rPr lang="en-US"/>
              <a:t>Cream of Asparagus Soup (Recipe #82)</a:t>
            </a:r>
          </a:p>
          <a:p>
            <a:pPr lvl="1">
              <a:buFontTx/>
              <a:buChar char="•"/>
            </a:pPr>
            <a:r>
              <a:rPr lang="en-US"/>
              <a:t>Chicken Velouté Soup (Recipe #83)</a:t>
            </a:r>
          </a:p>
          <a:p>
            <a:pPr lvl="1">
              <a:buFontTx/>
              <a:buChar char="•"/>
            </a:pPr>
            <a:r>
              <a:rPr lang="en-US"/>
              <a:t>Clear Vegetable Soup (Recipe #84)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F81289-D5D9-4B82-8F24-19F269C85F97}" type="slidenum">
              <a:rPr lang="en-US">
                <a:solidFill>
                  <a:prstClr val="black"/>
                </a:solidFill>
              </a:rPr>
              <a:pPr/>
              <a:t>2</a:t>
            </a:fld>
            <a:endParaRPr lang="en-US">
              <a:solidFill>
                <a:prstClr val="black"/>
              </a:solidFill>
            </a:endParaRPr>
          </a:p>
        </p:txBody>
      </p:sp>
      <p:sp>
        <p:nvSpPr>
          <p:cNvPr id="201113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111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a:t>References</a:t>
            </a:r>
          </a:p>
          <a:p>
            <a:pPr lvl="1">
              <a:buFontTx/>
              <a:buChar char="•"/>
            </a:pPr>
            <a:r>
              <a:rPr lang="en-US"/>
              <a:t>The Art and Science of Culinary Preparation (1992) Chp 15</a:t>
            </a:r>
          </a:p>
          <a:p>
            <a:pPr lvl="1">
              <a:buFontTx/>
              <a:buChar char="•"/>
            </a:pPr>
            <a:r>
              <a:rPr lang="en-US"/>
              <a:t>On Cooking 3rd Edition (1999) Chp 11</a:t>
            </a:r>
          </a:p>
          <a:p>
            <a:pPr lvl="1">
              <a:buFontTx/>
              <a:buChar char="•"/>
            </a:pPr>
            <a:r>
              <a:rPr lang="en-US"/>
              <a:t>The New Professional Chef 6th Edition (1999) Chp 16 </a:t>
            </a:r>
          </a:p>
          <a:p>
            <a:pPr lvl="1">
              <a:buFontTx/>
              <a:buChar char="•"/>
            </a:pPr>
            <a:r>
              <a:rPr lang="en-US"/>
              <a:t>www.totalfoodnet.com</a:t>
            </a:r>
          </a:p>
          <a:p>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66620B-853D-4DB6-8778-DA125EF8A668}" type="slidenum">
              <a:rPr lang="en-US">
                <a:solidFill>
                  <a:prstClr val="black"/>
                </a:solidFill>
              </a:rPr>
              <a:pPr/>
              <a:t>3</a:t>
            </a:fld>
            <a:endParaRPr lang="en-US">
              <a:solidFill>
                <a:prstClr val="black"/>
              </a:solidFill>
            </a:endParaRPr>
          </a:p>
        </p:txBody>
      </p:sp>
      <p:sp>
        <p:nvSpPr>
          <p:cNvPr id="201318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131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dirty="0"/>
              <a:t>Soup Classifications</a:t>
            </a:r>
          </a:p>
          <a:p>
            <a:r>
              <a:rPr lang="en-US" dirty="0"/>
              <a:t>Clear		Thick		Special</a:t>
            </a:r>
          </a:p>
          <a:p>
            <a:r>
              <a:rPr lang="en-US" dirty="0"/>
              <a:t>broths (bouillon)	bisque/purée/coulis        variety of national &amp;</a:t>
            </a:r>
          </a:p>
          <a:p>
            <a:r>
              <a:rPr lang="en-US" dirty="0"/>
              <a:t>consommés		classical vegetable         regional types(Chowder)</a:t>
            </a:r>
          </a:p>
          <a:p>
            <a:r>
              <a:rPr lang="en-US" dirty="0"/>
              <a:t>		</a:t>
            </a:r>
            <a:r>
              <a:rPr lang="en-US" dirty="0" err="1"/>
              <a:t>paysanne</a:t>
            </a:r>
            <a:r>
              <a:rPr lang="en-US" dirty="0"/>
              <a:t> or potage 	cold soups			various creams	fruit &amp; nut soups</a:t>
            </a:r>
          </a:p>
          <a:p>
            <a:r>
              <a:rPr lang="en-US" dirty="0"/>
              <a:t>		various </a:t>
            </a:r>
            <a:r>
              <a:rPr lang="en-US" dirty="0" err="1"/>
              <a:t>veloutés</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CD70A5-BCE7-460B-A7BF-B949B768A823}" type="slidenum">
              <a:rPr lang="en-US">
                <a:solidFill>
                  <a:prstClr val="black"/>
                </a:solidFill>
              </a:rPr>
              <a:pPr/>
              <a:t>4</a:t>
            </a:fld>
            <a:endParaRPr lang="en-US">
              <a:solidFill>
                <a:prstClr val="black"/>
              </a:solidFill>
            </a:endParaRPr>
          </a:p>
        </p:txBody>
      </p:sp>
      <p:sp>
        <p:nvSpPr>
          <p:cNvPr id="20152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152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a:t>The terms bouillon and broth can be used interchangeably; however, in French cookery, the term bouillon applies mainly to the liquid part of a 'pot-au-feu', 'boiled beef dinner'.  Broths are among the simplest soups to prepare.  Normally, their flavor comes from long simmering of a variety of ingredients together in one pot.  An assortment of separately cooked foods may be added at various times during cooking, depending on the cooking requirements of the individual items.  All the ingredients should finish cooking at the same time.  The plain, unclarified broth from boiling meat, fish, or vegetables is used instead of water or white stock for cooking certain dishes, and the preparation of soups and sauces. </a:t>
            </a:r>
          </a:p>
          <a:p>
            <a:pPr>
              <a:buFontTx/>
              <a:buChar cha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1266EA-D603-49DD-B0AE-FEF2A48A4729}" type="slidenum">
              <a:rPr lang="en-US">
                <a:solidFill>
                  <a:prstClr val="black"/>
                </a:solidFill>
              </a:rPr>
              <a:pPr/>
              <a:t>5</a:t>
            </a:fld>
            <a:endParaRPr lang="en-US">
              <a:solidFill>
                <a:prstClr val="black"/>
              </a:solidFill>
            </a:endParaRPr>
          </a:p>
        </p:txBody>
      </p:sp>
      <p:sp>
        <p:nvSpPr>
          <p:cNvPr id="20172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172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sz="900">
                <a:latin typeface="Arial Narrow" pitchFamily="34" charset="0"/>
              </a:rPr>
              <a:t>Consommé is a concentrated, thin, clear soup made from meat, poultry, or fish. </a:t>
            </a:r>
          </a:p>
          <a:p>
            <a:pPr>
              <a:buFontTx/>
              <a:buChar char="•"/>
            </a:pPr>
            <a:r>
              <a:rPr lang="en-US" sz="900">
                <a:latin typeface="Arial Narrow" pitchFamily="34" charset="0"/>
              </a:rPr>
              <a:t>It is the clarification which makes it a true consommé.  </a:t>
            </a:r>
          </a:p>
          <a:p>
            <a:pPr>
              <a:buFontTx/>
              <a:buChar char="•"/>
            </a:pPr>
            <a:r>
              <a:rPr lang="en-US" sz="900">
                <a:latin typeface="Arial Narrow" pitchFamily="34" charset="0"/>
              </a:rPr>
              <a:t>The clarification process is simple.  </a:t>
            </a:r>
          </a:p>
          <a:p>
            <a:pPr>
              <a:buFontTx/>
              <a:buChar char="•"/>
            </a:pPr>
            <a:r>
              <a:rPr lang="en-US" sz="900">
                <a:latin typeface="Arial Narrow" pitchFamily="34" charset="0"/>
              </a:rPr>
              <a:t>Well flavored, fat free stock is brought slowly to a boil while a clarification mixture is whisked in.  As the egg whites and the albumen from the ground meat in the clarification mixture cook, they expand and rise to the top of the stock.  They form a gray froth of coagulated proteins which form a filter.  This is called the raft.  The consommé is left to simmer for approximately an hour.  (The mixture is not allowed to boil once the raft has formed. The strong rolling action would break the raft a part.)  This allows the impurities to percolate through the filter, leaving the liquid crystal clear and sparkling.</a:t>
            </a:r>
          </a:p>
          <a:p>
            <a:pPr>
              <a:buFontTx/>
              <a:buChar char="•"/>
            </a:pPr>
            <a:r>
              <a:rPr lang="en-US" sz="900">
                <a:latin typeface="Arial Narrow" pitchFamily="34" charset="0"/>
              </a:rPr>
              <a:t>The prefered method for removing the consommé from the pot is to cook in a stock pot with a bottom spigot.  The consommé is drained from the bottom without disturbing the raft.  If this is not possible, carefully place a fine mesh chinois in the pot, disturbing the raft as little as possible and remove the clear consommé with a ladle from the chinois. </a:t>
            </a:r>
          </a:p>
          <a:p>
            <a:pPr>
              <a:buFontTx/>
              <a:buChar char="•"/>
            </a:pPr>
            <a:r>
              <a:rPr lang="en-US" sz="900">
                <a:latin typeface="Arial Narrow" pitchFamily="34" charset="0"/>
              </a:rPr>
              <a:t>Consommé should have a clear tint.  Meat consommé should be darker than that of chicken or fish.</a:t>
            </a:r>
          </a:p>
          <a:p>
            <a:pPr>
              <a:buFontTx/>
              <a:buChar char="•"/>
            </a:pPr>
            <a:r>
              <a:rPr lang="en-US" sz="900">
                <a:latin typeface="Arial Narrow" pitchFamily="34" charset="0"/>
              </a:rPr>
              <a:t>Consommés are thickened naturally by their gelatin content.  The gelatin content of consommé gives it a smooth texture when hot, and sets it, when chilled, to just the right shivering jelly.  Ideally, the original stock should be made with enough bones to set the consommé.  Gelatin, however,  can be added during the last part of the clarification process to ensure that the consommé sets properly. </a:t>
            </a:r>
          </a:p>
          <a:p>
            <a:pPr>
              <a:buFontTx/>
              <a:buChar char="•"/>
            </a:pPr>
            <a:r>
              <a:rPr lang="en-US" sz="900">
                <a:latin typeface="Arial Narrow" pitchFamily="34" charset="0"/>
              </a:rPr>
              <a:t>Consommé garnish is added just before serving so it does not cloud the soup.  No ingredients should be larger than the size of a pea, and all cut garnishes must fit within the well of a bouillon spoon.  Chopped herbs, small quenelles, pasta, and royales are appropriate garnishes.</a:t>
            </a:r>
            <a:r>
              <a:rPr lang="en-US" sz="100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D4D5BD-9D01-4175-86CB-40766DAC2154}" type="slidenum">
              <a:rPr lang="en-US">
                <a:solidFill>
                  <a:prstClr val="black"/>
                </a:solidFill>
              </a:rPr>
              <a:pPr/>
              <a:t>6</a:t>
            </a:fld>
            <a:endParaRPr lang="en-US">
              <a:solidFill>
                <a:prstClr val="black"/>
              </a:solidFill>
            </a:endParaRPr>
          </a:p>
        </p:txBody>
      </p:sp>
      <p:sp>
        <p:nvSpPr>
          <p:cNvPr id="20193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193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a:t>Purées of starchy vegetables or leguminous plants are made of vegetables rich in starch.  These include white or red dried beans, kidney beans, lentils, split peas, and others.  These vegetables contain enough starch naturally that they do not need added elements to bind.</a:t>
            </a:r>
          </a:p>
          <a:p>
            <a:pPr>
              <a:buFontTx/>
              <a:buChar char="•"/>
            </a:pPr>
            <a:r>
              <a:rPr lang="en-US"/>
              <a:t>Purées of fresh vegetables, less rich in starch, do need added binders.  Often those added are cooked rice or a purée of some vegetable richer in starch content.</a:t>
            </a:r>
          </a:p>
          <a:p>
            <a:r>
              <a:rPr lang="en-US"/>
              <a:t>A good puréed soup requires thorough cooking to insures that the starchy ingredients, which give it body, are well blended in the purée. </a:t>
            </a:r>
          </a:p>
          <a:p>
            <a:pPr>
              <a:buFontTx/>
              <a:buChar char="•"/>
            </a:pPr>
            <a:r>
              <a:rPr lang="en-US"/>
              <a:t> The consistency of a puréed soups will vary with the ingredients used and the way in which they are processed. </a:t>
            </a:r>
          </a:p>
          <a:p>
            <a:pPr>
              <a:buFontTx/>
              <a:buChar char="•"/>
            </a:pPr>
            <a:r>
              <a:rPr lang="en-US"/>
              <a:t> A food mill produces a more coarsely textured purée than does a food processor. </a:t>
            </a:r>
          </a:p>
          <a:p>
            <a:pPr>
              <a:buFontTx/>
              <a:buChar char="•"/>
            </a:pPr>
            <a:r>
              <a:rPr lang="en-US"/>
              <a:t> The finest consistency is achieved by straining the puréed soup through a fine sieve prior to service.</a:t>
            </a:r>
          </a:p>
          <a:p>
            <a:pPr>
              <a:buFontTx/>
              <a:buChar cha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ABFBE2-F753-46C5-9C90-3A581504C584}" type="slidenum">
              <a:rPr lang="en-US">
                <a:solidFill>
                  <a:prstClr val="black"/>
                </a:solidFill>
              </a:rPr>
              <a:pPr/>
              <a:t>7</a:t>
            </a:fld>
            <a:endParaRPr lang="en-US">
              <a:solidFill>
                <a:prstClr val="black"/>
              </a:solidFill>
            </a:endParaRPr>
          </a:p>
        </p:txBody>
      </p:sp>
      <p:sp>
        <p:nvSpPr>
          <p:cNvPr id="20213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213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a:t>The preparation of creams and veloutés are basically the same. </a:t>
            </a:r>
          </a:p>
          <a:p>
            <a:pPr>
              <a:buFontTx/>
              <a:buChar char="•"/>
            </a:pPr>
            <a:r>
              <a:rPr lang="en-US"/>
              <a:t>Preparing cream and velouté(ingredients may require some variation.)</a:t>
            </a:r>
          </a:p>
          <a:p>
            <a:pPr>
              <a:buFontTx/>
              <a:buChar char="•"/>
            </a:pPr>
            <a:r>
              <a:rPr lang="en-US"/>
              <a:t>Prepare a light velouté or bechamel sauce using a suitable roux. note: Binding of the sauce can be done with corn starch, waxy maize, or other starch. 	</a:t>
            </a:r>
          </a:p>
          <a:p>
            <a:pPr>
              <a:buFontTx/>
              <a:buChar char="•"/>
            </a:pPr>
            <a:r>
              <a:rPr lang="en-US"/>
              <a:t>Prepare the main flavoring ingredients: cut vegetables into thin slices or small dices; sweat them in butter; do not brown the vegetables; Green leafy vegetables should be blanched before being sweated in butter.</a:t>
            </a:r>
          </a:p>
          <a:p>
            <a:pPr>
              <a:buFontTx/>
              <a:buChar char="•"/>
            </a:pPr>
            <a:r>
              <a:rPr lang="en-US"/>
              <a:t>Add the bechamel or velouté to the flavoring ingredients and simmer until tender. </a:t>
            </a:r>
          </a:p>
          <a:p>
            <a:pPr>
              <a:buFontTx/>
              <a:buChar char="•"/>
            </a:pPr>
            <a:r>
              <a:rPr lang="en-US"/>
              <a:t>Purée the soup by passing through a food mill, food processor, or blender. </a:t>
            </a:r>
          </a:p>
          <a:p>
            <a:pPr>
              <a:buFontTx/>
              <a:buChar char="•"/>
            </a:pPr>
            <a:r>
              <a:rPr lang="en-US"/>
              <a:t>Add hot white consommé to the flavored velouté to gain the desired consistency, boiled cream to the flavored bechamel. </a:t>
            </a:r>
          </a:p>
          <a:p>
            <a:pPr>
              <a:buFontTx/>
              <a:buChar char="•"/>
            </a:pPr>
            <a:r>
              <a:rPr lang="en-US"/>
              <a:t>Adjust seasoning as needed.</a:t>
            </a:r>
          </a:p>
          <a:p>
            <a:pPr>
              <a:buFontTx/>
              <a:buChar char="•"/>
            </a:pPr>
            <a:r>
              <a:rPr lang="en-US"/>
              <a:t>At service time, finish with the appropriate liaison or heavy cream. </a:t>
            </a:r>
          </a:p>
          <a:p>
            <a:pPr>
              <a:buFontTx/>
              <a:buChar char="•"/>
            </a:pPr>
            <a:r>
              <a:rPr lang="en-US"/>
              <a:t>Add garnish and serve immediately.</a:t>
            </a:r>
          </a:p>
          <a:p>
            <a:endParaRPr lang="en-US"/>
          </a:p>
          <a:p>
            <a:pPr>
              <a:buFontTx/>
              <a:buChar cha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F1557-69D8-4DB4-BBD7-E5CB3E88161D}" type="slidenum">
              <a:rPr lang="en-US">
                <a:solidFill>
                  <a:prstClr val="black"/>
                </a:solidFill>
              </a:rPr>
              <a:pPr/>
              <a:t>8</a:t>
            </a:fld>
            <a:endParaRPr lang="en-US">
              <a:solidFill>
                <a:prstClr val="black"/>
              </a:solidFill>
            </a:endParaRPr>
          </a:p>
        </p:txBody>
      </p:sp>
      <p:sp>
        <p:nvSpPr>
          <p:cNvPr id="20234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2342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a:t>The veloutés differ from the creams in that their thickening element is always a velouté sauce suitable for the nature of the ingredients of the soup being prepared.  In addition, the final liaison in velouté soups is 5 to 6 egg yolks per cup of heavy cream for each quart of velouté soup.  This differs from the cream soups where strictly heavy cream is used. </a:t>
            </a:r>
          </a:p>
          <a:p>
            <a:pPr>
              <a:buFontTx/>
              <a:buChar char="•"/>
            </a:pPr>
            <a:r>
              <a:rPr lang="en-US"/>
              <a:t>Velouté soups are always composed of 4 main items.</a:t>
            </a:r>
          </a:p>
          <a:p>
            <a:pPr>
              <a:buFontTx/>
              <a:buChar char="•"/>
            </a:pPr>
            <a:r>
              <a:rPr lang="en-US"/>
              <a:t>A purée of the main flavor/ingredient.</a:t>
            </a:r>
          </a:p>
          <a:p>
            <a:pPr>
              <a:buFontTx/>
              <a:buChar char="•"/>
            </a:pPr>
            <a:r>
              <a:rPr lang="en-US"/>
              <a:t>An ordinary poultry, game, vegetable, or fish velouté made slightly thinner than normel.</a:t>
            </a:r>
          </a:p>
          <a:p>
            <a:pPr>
              <a:buFontTx/>
              <a:buChar char="•"/>
            </a:pPr>
            <a:r>
              <a:rPr lang="en-US"/>
              <a:t>A liaison composed of egg yolk and cream.</a:t>
            </a:r>
          </a:p>
          <a:p>
            <a:pPr>
              <a:buFontTx/>
              <a:buChar char="•"/>
            </a:pPr>
            <a:r>
              <a:rPr lang="en-US"/>
              <a:t>A garnish in keeping with the nature of the soup.</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944BB1-C124-43C8-8E37-A7B788753E9E}" type="slidenum">
              <a:rPr lang="en-US">
                <a:solidFill>
                  <a:prstClr val="black"/>
                </a:solidFill>
              </a:rPr>
              <a:pPr/>
              <a:t>9</a:t>
            </a:fld>
            <a:endParaRPr lang="en-US">
              <a:solidFill>
                <a:prstClr val="black"/>
              </a:solidFill>
            </a:endParaRPr>
          </a:p>
        </p:txBody>
      </p:sp>
      <p:sp>
        <p:nvSpPr>
          <p:cNvPr id="202547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2547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a:buFontTx/>
              <a:buChar char="•"/>
            </a:pPr>
            <a:r>
              <a:rPr lang="en-US"/>
              <a:t>Preparing vegetable soup.</a:t>
            </a:r>
          </a:p>
          <a:p>
            <a:pPr>
              <a:buFontTx/>
              <a:buChar char="•"/>
            </a:pPr>
            <a:r>
              <a:rPr lang="en-US"/>
              <a:t>Ingredients are cut into similar shapes, sizes.</a:t>
            </a:r>
          </a:p>
          <a:p>
            <a:pPr>
              <a:buFontTx/>
              <a:buChar char="•"/>
            </a:pPr>
            <a:r>
              <a:rPr lang="en-US"/>
              <a:t>Braise the vegetables well in butter. </a:t>
            </a:r>
          </a:p>
          <a:p>
            <a:pPr>
              <a:buFontTx/>
              <a:buChar char="•"/>
            </a:pPr>
            <a:r>
              <a:rPr lang="en-US"/>
              <a:t>Add liquid and simmer until solid ingredients are tender and the broth well flavored.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87911" name="Picture 7"/>
          <p:cNvPicPr>
            <a:picLocks noChangeAspect="1" noChangeArrowheads="1"/>
          </p:cNvPicPr>
          <p:nvPr userDrawn="1"/>
        </p:nvPicPr>
        <p:blipFill>
          <a:blip r:embed="rId14" cstate="print"/>
          <a:srcRect/>
          <a:stretch>
            <a:fillRect/>
          </a:stretch>
        </p:blipFill>
        <p:spPr bwMode="auto">
          <a:xfrm>
            <a:off x="0" y="0"/>
            <a:ext cx="9158288" cy="6872288"/>
          </a:xfrm>
          <a:prstGeom prst="rect">
            <a:avLst/>
          </a:prstGeom>
          <a:noFill/>
        </p:spPr>
      </p:pic>
      <p:sp>
        <p:nvSpPr>
          <p:cNvPr id="178790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8790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b="1">
          <a:solidFill>
            <a:schemeClr val="tx1"/>
          </a:solidFill>
          <a:latin typeface="+mj-lt"/>
          <a:ea typeface="+mj-ea"/>
          <a:cs typeface="+mj-cs"/>
        </a:defRPr>
      </a:lvl1pPr>
      <a:lvl2pPr algn="ctr" rtl="0" fontAlgn="base">
        <a:spcBef>
          <a:spcPct val="0"/>
        </a:spcBef>
        <a:spcAft>
          <a:spcPct val="0"/>
        </a:spcAft>
        <a:defRPr sz="4400" b="1">
          <a:solidFill>
            <a:schemeClr val="tx1"/>
          </a:solidFill>
          <a:latin typeface="Times New Roman" pitchFamily="18" charset="0"/>
        </a:defRPr>
      </a:lvl2pPr>
      <a:lvl3pPr algn="ctr" rtl="0" fontAlgn="base">
        <a:spcBef>
          <a:spcPct val="0"/>
        </a:spcBef>
        <a:spcAft>
          <a:spcPct val="0"/>
        </a:spcAft>
        <a:defRPr sz="4400" b="1">
          <a:solidFill>
            <a:schemeClr val="tx1"/>
          </a:solidFill>
          <a:latin typeface="Times New Roman" pitchFamily="18" charset="0"/>
        </a:defRPr>
      </a:lvl3pPr>
      <a:lvl4pPr algn="ctr" rtl="0" fontAlgn="base">
        <a:spcBef>
          <a:spcPct val="0"/>
        </a:spcBef>
        <a:spcAft>
          <a:spcPct val="0"/>
        </a:spcAft>
        <a:defRPr sz="4400" b="1">
          <a:solidFill>
            <a:schemeClr val="tx1"/>
          </a:solidFill>
          <a:latin typeface="Times New Roman" pitchFamily="18" charset="0"/>
        </a:defRPr>
      </a:lvl4pPr>
      <a:lvl5pPr algn="ctr" rtl="0" fontAlgn="base">
        <a:spcBef>
          <a:spcPct val="0"/>
        </a:spcBef>
        <a:spcAft>
          <a:spcPct val="0"/>
        </a:spcAft>
        <a:defRPr sz="4400" b="1">
          <a:solidFill>
            <a:schemeClr val="tx1"/>
          </a:solidFill>
          <a:latin typeface="Times New Roman" pitchFamily="18" charset="0"/>
        </a:defRPr>
      </a:lvl5pPr>
      <a:lvl6pPr marL="457200" algn="ctr" rtl="0" fontAlgn="base">
        <a:spcBef>
          <a:spcPct val="0"/>
        </a:spcBef>
        <a:spcAft>
          <a:spcPct val="0"/>
        </a:spcAft>
        <a:defRPr sz="4400" b="1">
          <a:solidFill>
            <a:schemeClr val="tx1"/>
          </a:solidFill>
          <a:latin typeface="Times New Roman" pitchFamily="18" charset="0"/>
        </a:defRPr>
      </a:lvl6pPr>
      <a:lvl7pPr marL="914400" algn="ctr" rtl="0" fontAlgn="base">
        <a:spcBef>
          <a:spcPct val="0"/>
        </a:spcBef>
        <a:spcAft>
          <a:spcPct val="0"/>
        </a:spcAft>
        <a:defRPr sz="4400" b="1">
          <a:solidFill>
            <a:schemeClr val="tx1"/>
          </a:solidFill>
          <a:latin typeface="Times New Roman" pitchFamily="18" charset="0"/>
        </a:defRPr>
      </a:lvl7pPr>
      <a:lvl8pPr marL="1371600" algn="ctr" rtl="0" fontAlgn="base">
        <a:spcBef>
          <a:spcPct val="0"/>
        </a:spcBef>
        <a:spcAft>
          <a:spcPct val="0"/>
        </a:spcAft>
        <a:defRPr sz="4400" b="1">
          <a:solidFill>
            <a:schemeClr val="tx1"/>
          </a:solidFill>
          <a:latin typeface="Times New Roman" pitchFamily="18" charset="0"/>
        </a:defRPr>
      </a:lvl8pPr>
      <a:lvl9pPr marL="1828800" algn="ctr" rtl="0" fontAlgn="base">
        <a:spcBef>
          <a:spcPct val="0"/>
        </a:spcBef>
        <a:spcAft>
          <a:spcPct val="0"/>
        </a:spcAft>
        <a:defRPr sz="4400" b="1">
          <a:solidFill>
            <a:schemeClr val="tx1"/>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b6nRMqyMl1Q"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SFBltZiY8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gochcPns2w0"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8066" name="Rectangle 2"/>
          <p:cNvSpPr>
            <a:spLocks noGrp="1" noChangeArrowheads="1"/>
          </p:cNvSpPr>
          <p:nvPr>
            <p:ph type="ctrTitle"/>
          </p:nvPr>
        </p:nvSpPr>
        <p:spPr>
          <a:xfrm>
            <a:off x="533400" y="76200"/>
            <a:ext cx="7772400" cy="838200"/>
          </a:xfrm>
        </p:spPr>
        <p:txBody>
          <a:bodyPr/>
          <a:lstStyle/>
          <a:p>
            <a:r>
              <a:rPr lang="en-US">
                <a:solidFill>
                  <a:schemeClr val="bg1"/>
                </a:solidFill>
              </a:rPr>
              <a:t>Culinary: Soup</a:t>
            </a:r>
          </a:p>
        </p:txBody>
      </p:sp>
      <p:pic>
        <p:nvPicPr>
          <p:cNvPr id="2008067" name="Picture 3"/>
          <p:cNvPicPr>
            <a:picLocks noChangeAspect="1" noChangeArrowheads="1"/>
          </p:cNvPicPr>
          <p:nvPr/>
        </p:nvPicPr>
        <p:blipFill>
          <a:blip r:embed="rId3" cstate="print"/>
          <a:srcRect/>
          <a:stretch>
            <a:fillRect/>
          </a:stretch>
        </p:blipFill>
        <p:spPr bwMode="auto">
          <a:xfrm>
            <a:off x="755650" y="2590800"/>
            <a:ext cx="2901950" cy="2898775"/>
          </a:xfrm>
          <a:prstGeom prst="rect">
            <a:avLst/>
          </a:prstGeom>
          <a:noFill/>
        </p:spPr>
      </p:pic>
      <p:pic>
        <p:nvPicPr>
          <p:cNvPr id="2008068" name="Picture 4"/>
          <p:cNvPicPr>
            <a:picLocks noChangeAspect="1" noChangeArrowheads="1"/>
          </p:cNvPicPr>
          <p:nvPr/>
        </p:nvPicPr>
        <p:blipFill>
          <a:blip r:embed="rId4" cstate="print"/>
          <a:srcRect/>
          <a:stretch>
            <a:fillRect/>
          </a:stretch>
        </p:blipFill>
        <p:spPr bwMode="auto">
          <a:xfrm>
            <a:off x="3694113" y="2590800"/>
            <a:ext cx="1911350" cy="2895600"/>
          </a:xfrm>
          <a:prstGeom prst="rect">
            <a:avLst/>
          </a:prstGeom>
          <a:noFill/>
        </p:spPr>
      </p:pic>
      <p:pic>
        <p:nvPicPr>
          <p:cNvPr id="2008069" name="Picture 5"/>
          <p:cNvPicPr>
            <a:picLocks noChangeAspect="1" noChangeArrowheads="1"/>
          </p:cNvPicPr>
          <p:nvPr/>
        </p:nvPicPr>
        <p:blipFill>
          <a:blip r:embed="rId5" cstate="print"/>
          <a:srcRect/>
          <a:stretch>
            <a:fillRect/>
          </a:stretch>
        </p:blipFill>
        <p:spPr bwMode="auto">
          <a:xfrm>
            <a:off x="5638800" y="2590800"/>
            <a:ext cx="2892425" cy="2895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6498" name="Rectangle 2"/>
          <p:cNvSpPr>
            <a:spLocks noGrp="1" noChangeArrowheads="1"/>
          </p:cNvSpPr>
          <p:nvPr>
            <p:ph type="title"/>
          </p:nvPr>
        </p:nvSpPr>
        <p:spPr>
          <a:xfrm>
            <a:off x="685800" y="76200"/>
            <a:ext cx="7772400" cy="838200"/>
          </a:xfrm>
        </p:spPr>
        <p:txBody>
          <a:bodyPr/>
          <a:lstStyle/>
          <a:p>
            <a:r>
              <a:rPr lang="en-US">
                <a:solidFill>
                  <a:schemeClr val="bg1"/>
                </a:solidFill>
              </a:rPr>
              <a:t>Chowder</a:t>
            </a:r>
          </a:p>
        </p:txBody>
      </p:sp>
      <p:sp>
        <p:nvSpPr>
          <p:cNvPr id="2026499" name="Rectangle 3"/>
          <p:cNvSpPr>
            <a:spLocks noGrp="1" noChangeArrowheads="1"/>
          </p:cNvSpPr>
          <p:nvPr>
            <p:ph type="body" idx="1"/>
          </p:nvPr>
        </p:nvSpPr>
        <p:spPr>
          <a:xfrm>
            <a:off x="914400" y="2057400"/>
            <a:ext cx="7239000" cy="4191000"/>
          </a:xfrm>
        </p:spPr>
        <p:txBody>
          <a:bodyPr/>
          <a:lstStyle/>
          <a:p>
            <a:r>
              <a:rPr lang="en-US" sz="2800"/>
              <a:t>Traditional U.S. soup; thick</a:t>
            </a:r>
          </a:p>
          <a:p>
            <a:r>
              <a:rPr lang="en-US" sz="2800"/>
              <a:t>Shellfish, fish, potato, or corn</a:t>
            </a:r>
          </a:p>
          <a:p>
            <a:r>
              <a:rPr lang="en-US" sz="2800"/>
              <a:t>Base: shellfish or fish stock, milk, béchamel, or velouté</a:t>
            </a:r>
          </a:p>
          <a:p>
            <a:r>
              <a:rPr lang="en-US" sz="2800"/>
              <a:t>Not puréed, chunky</a:t>
            </a:r>
          </a:p>
          <a:p>
            <a:r>
              <a:rPr lang="en-US" sz="2800"/>
              <a:t>Sometimes finished with cream</a:t>
            </a:r>
          </a:p>
          <a:p>
            <a:r>
              <a:rPr lang="en-US" sz="2800"/>
              <a:t>Quality: rich, thick, creamy base; evenly cooked ingredients; full-bodied flavor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0114" name="Rectangle 2"/>
          <p:cNvSpPr>
            <a:spLocks noGrp="1" noChangeArrowheads="1"/>
          </p:cNvSpPr>
          <p:nvPr>
            <p:ph type="title"/>
          </p:nvPr>
        </p:nvSpPr>
        <p:spPr>
          <a:xfrm>
            <a:off x="685800" y="76200"/>
            <a:ext cx="7772400" cy="838200"/>
          </a:xfrm>
        </p:spPr>
        <p:txBody>
          <a:bodyPr/>
          <a:lstStyle/>
          <a:p>
            <a:r>
              <a:rPr lang="en-US">
                <a:solidFill>
                  <a:schemeClr val="bg1"/>
                </a:solidFill>
              </a:rPr>
              <a:t>Soup</a:t>
            </a:r>
          </a:p>
        </p:txBody>
      </p:sp>
      <p:sp>
        <p:nvSpPr>
          <p:cNvPr id="2010115" name="Rectangle 3"/>
          <p:cNvSpPr>
            <a:spLocks noGrp="1" noChangeArrowheads="1"/>
          </p:cNvSpPr>
          <p:nvPr>
            <p:ph type="body" idx="1"/>
          </p:nvPr>
        </p:nvSpPr>
        <p:spPr>
          <a:xfrm>
            <a:off x="914400" y="2057400"/>
            <a:ext cx="7315200" cy="4114800"/>
          </a:xfrm>
        </p:spPr>
        <p:txBody>
          <a:bodyPr/>
          <a:lstStyle/>
          <a:p>
            <a:pPr>
              <a:buFontTx/>
              <a:buNone/>
            </a:pPr>
            <a:r>
              <a:rPr lang="en-US" sz="2800"/>
              <a:t>Includes:</a:t>
            </a:r>
          </a:p>
          <a:p>
            <a:r>
              <a:rPr lang="en-US" sz="2800"/>
              <a:t>Thin sauce</a:t>
            </a:r>
          </a:p>
          <a:p>
            <a:r>
              <a:rPr lang="en-US" sz="2800"/>
              <a:t>Clarified, reduced, flavor enhanced, and </a:t>
            </a:r>
            <a:br>
              <a:rPr lang="en-US" sz="2800"/>
            </a:br>
            <a:r>
              <a:rPr lang="en-US" sz="2800"/>
              <a:t>well-garnished stock</a:t>
            </a:r>
          </a:p>
          <a:p>
            <a:r>
              <a:rPr lang="en-US" sz="2800"/>
              <a:t>Well-garnished, flavorful liquid, or semi-liquid served at any point in the meal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2162" name="Rectangle 2"/>
          <p:cNvSpPr>
            <a:spLocks noGrp="1" noChangeArrowheads="1"/>
          </p:cNvSpPr>
          <p:nvPr>
            <p:ph type="title"/>
          </p:nvPr>
        </p:nvSpPr>
        <p:spPr>
          <a:xfrm>
            <a:off x="0" y="76200"/>
            <a:ext cx="9144000" cy="838200"/>
          </a:xfrm>
        </p:spPr>
        <p:txBody>
          <a:bodyPr/>
          <a:lstStyle/>
          <a:p>
            <a:r>
              <a:rPr lang="en-US">
                <a:solidFill>
                  <a:schemeClr val="bg1"/>
                </a:solidFill>
              </a:rPr>
              <a:t>Soup Categories: Classifications</a:t>
            </a:r>
          </a:p>
        </p:txBody>
      </p:sp>
      <p:sp>
        <p:nvSpPr>
          <p:cNvPr id="2012163" name="Rectangle 3"/>
          <p:cNvSpPr>
            <a:spLocks noGrp="1" noChangeArrowheads="1"/>
          </p:cNvSpPr>
          <p:nvPr>
            <p:ph type="body" idx="1"/>
          </p:nvPr>
        </p:nvSpPr>
        <p:spPr>
          <a:xfrm>
            <a:off x="914400" y="2057400"/>
            <a:ext cx="6019800" cy="4114800"/>
          </a:xfrm>
        </p:spPr>
        <p:txBody>
          <a:bodyPr/>
          <a:lstStyle/>
          <a:p>
            <a:pPr>
              <a:buFontTx/>
              <a:buNone/>
            </a:pPr>
            <a:r>
              <a:rPr lang="en-US" sz="2800" b="1" dirty="0"/>
              <a:t>Most Commonly Prepared</a:t>
            </a:r>
          </a:p>
          <a:p>
            <a:r>
              <a:rPr lang="en-US" sz="2800" dirty="0"/>
              <a:t>Clear/Thin</a:t>
            </a:r>
          </a:p>
          <a:p>
            <a:pPr lvl="1"/>
            <a:r>
              <a:rPr lang="en-US" dirty="0"/>
              <a:t>Broth, stocks, consommé (clarified)</a:t>
            </a:r>
          </a:p>
          <a:p>
            <a:r>
              <a:rPr lang="en-US" sz="2800" dirty="0"/>
              <a:t>Thick</a:t>
            </a:r>
          </a:p>
          <a:p>
            <a:pPr lvl="1"/>
            <a:r>
              <a:rPr lang="en-US" dirty="0"/>
              <a:t>Purée, cream, </a:t>
            </a:r>
            <a:r>
              <a:rPr lang="en-US" dirty="0" err="1"/>
              <a:t>velouté</a:t>
            </a:r>
            <a:r>
              <a:rPr lang="en-US" dirty="0"/>
              <a:t>, vegetable</a:t>
            </a:r>
          </a:p>
          <a:p>
            <a:r>
              <a:rPr lang="en-US" sz="2800" dirty="0"/>
              <a:t>Specialty</a:t>
            </a:r>
          </a:p>
          <a:p>
            <a:pPr lvl="1"/>
            <a:r>
              <a:rPr lang="en-US" dirty="0"/>
              <a:t>National/Regional (e.g., chowder)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4210" name="Rectangle 2"/>
          <p:cNvSpPr>
            <a:spLocks noGrp="1" noChangeArrowheads="1"/>
          </p:cNvSpPr>
          <p:nvPr>
            <p:ph type="title"/>
          </p:nvPr>
        </p:nvSpPr>
        <p:spPr>
          <a:xfrm>
            <a:off x="685800" y="76200"/>
            <a:ext cx="7772400" cy="838200"/>
          </a:xfrm>
        </p:spPr>
        <p:txBody>
          <a:bodyPr/>
          <a:lstStyle/>
          <a:p>
            <a:r>
              <a:rPr lang="en-US">
                <a:solidFill>
                  <a:schemeClr val="bg1"/>
                </a:solidFill>
              </a:rPr>
              <a:t>Broth</a:t>
            </a:r>
          </a:p>
        </p:txBody>
      </p:sp>
      <p:sp>
        <p:nvSpPr>
          <p:cNvPr id="2014211" name="Rectangle 3"/>
          <p:cNvSpPr>
            <a:spLocks noGrp="1" noChangeArrowheads="1"/>
          </p:cNvSpPr>
          <p:nvPr>
            <p:ph type="body" idx="1"/>
          </p:nvPr>
        </p:nvSpPr>
        <p:spPr>
          <a:xfrm>
            <a:off x="914400" y="2057400"/>
            <a:ext cx="6781800" cy="2743200"/>
          </a:xfrm>
        </p:spPr>
        <p:txBody>
          <a:bodyPr/>
          <a:lstStyle/>
          <a:p>
            <a:r>
              <a:rPr lang="en-US" sz="2800" dirty="0"/>
              <a:t>Thin soup</a:t>
            </a:r>
          </a:p>
          <a:p>
            <a:r>
              <a:rPr lang="en-US" sz="2800" dirty="0"/>
              <a:t>Stock/broth</a:t>
            </a:r>
          </a:p>
          <a:p>
            <a:pPr lvl="1"/>
            <a:r>
              <a:rPr lang="en-US" dirty="0"/>
              <a:t>Proper reduction</a:t>
            </a:r>
          </a:p>
          <a:p>
            <a:pPr lvl="1"/>
            <a:r>
              <a:rPr lang="en-US" dirty="0"/>
              <a:t>Seasoned </a:t>
            </a:r>
          </a:p>
          <a:p>
            <a:pPr lvl="1"/>
            <a:r>
              <a:rPr lang="en-US" dirty="0"/>
              <a:t>Quality: robust, rich flavor, and aromatic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9812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6258" name="Rectangle 2"/>
          <p:cNvSpPr>
            <a:spLocks noGrp="1" noChangeArrowheads="1"/>
          </p:cNvSpPr>
          <p:nvPr>
            <p:ph type="title"/>
          </p:nvPr>
        </p:nvSpPr>
        <p:spPr>
          <a:xfrm>
            <a:off x="609600" y="76200"/>
            <a:ext cx="7772400" cy="838200"/>
          </a:xfrm>
        </p:spPr>
        <p:txBody>
          <a:bodyPr/>
          <a:lstStyle/>
          <a:p>
            <a:r>
              <a:rPr lang="en-US" dirty="0">
                <a:solidFill>
                  <a:schemeClr val="bg1"/>
                </a:solidFill>
              </a:rPr>
              <a:t>Consommé</a:t>
            </a:r>
          </a:p>
        </p:txBody>
      </p:sp>
      <p:sp>
        <p:nvSpPr>
          <p:cNvPr id="2016259" name="Rectangle 3"/>
          <p:cNvSpPr>
            <a:spLocks noGrp="1" noChangeArrowheads="1"/>
          </p:cNvSpPr>
          <p:nvPr>
            <p:ph type="body" idx="1"/>
          </p:nvPr>
        </p:nvSpPr>
        <p:spPr>
          <a:xfrm>
            <a:off x="914400" y="2057400"/>
            <a:ext cx="7696200" cy="4114800"/>
          </a:xfrm>
        </p:spPr>
        <p:txBody>
          <a:bodyPr/>
          <a:lstStyle/>
          <a:p>
            <a:r>
              <a:rPr lang="en-US" sz="2400" dirty="0"/>
              <a:t>Thin, clear soup</a:t>
            </a:r>
          </a:p>
          <a:p>
            <a:r>
              <a:rPr lang="en-US" sz="2400" dirty="0"/>
              <a:t>Stock</a:t>
            </a:r>
          </a:p>
          <a:p>
            <a:pPr lvl="1"/>
            <a:r>
              <a:rPr lang="en-US" sz="2400" dirty="0"/>
              <a:t>Proper reduction</a:t>
            </a:r>
          </a:p>
          <a:p>
            <a:pPr lvl="1"/>
            <a:r>
              <a:rPr lang="en-US" sz="2400" dirty="0"/>
              <a:t>Clarification</a:t>
            </a:r>
          </a:p>
          <a:p>
            <a:pPr lvl="1"/>
            <a:r>
              <a:rPr lang="en-US" sz="2400" dirty="0"/>
              <a:t>Seasoned</a:t>
            </a:r>
          </a:p>
          <a:p>
            <a:r>
              <a:rPr lang="en-US" sz="2400" dirty="0"/>
              <a:t>Garnish: </a:t>
            </a:r>
            <a:r>
              <a:rPr lang="en-US" sz="2400" dirty="0" err="1"/>
              <a:t>brunoise</a:t>
            </a:r>
            <a:r>
              <a:rPr lang="en-US" sz="2400" dirty="0"/>
              <a:t>, julienne of vegetable, meat </a:t>
            </a:r>
          </a:p>
          <a:p>
            <a:r>
              <a:rPr lang="en-US" sz="2400" dirty="0"/>
              <a:t>Quality: crystal clear, rich texture, and full flavor </a:t>
            </a:r>
          </a:p>
        </p:txBody>
      </p:sp>
      <p:pic>
        <p:nvPicPr>
          <p:cNvPr id="1026"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1685925"/>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8306" name="Rectangle 2"/>
          <p:cNvSpPr>
            <a:spLocks noGrp="1" noChangeArrowheads="1"/>
          </p:cNvSpPr>
          <p:nvPr>
            <p:ph type="title"/>
          </p:nvPr>
        </p:nvSpPr>
        <p:spPr>
          <a:xfrm>
            <a:off x="685800" y="76200"/>
            <a:ext cx="7772400" cy="838200"/>
          </a:xfrm>
        </p:spPr>
        <p:txBody>
          <a:bodyPr/>
          <a:lstStyle/>
          <a:p>
            <a:r>
              <a:rPr lang="en-US">
                <a:solidFill>
                  <a:schemeClr val="bg1"/>
                </a:solidFill>
              </a:rPr>
              <a:t>Purée</a:t>
            </a:r>
          </a:p>
        </p:txBody>
      </p:sp>
      <p:sp>
        <p:nvSpPr>
          <p:cNvPr id="2018307" name="Rectangle 3"/>
          <p:cNvSpPr>
            <a:spLocks noGrp="1" noChangeArrowheads="1"/>
          </p:cNvSpPr>
          <p:nvPr>
            <p:ph type="body" idx="1"/>
          </p:nvPr>
        </p:nvSpPr>
        <p:spPr>
          <a:xfrm>
            <a:off x="914400" y="2057400"/>
            <a:ext cx="6172200" cy="3505200"/>
          </a:xfrm>
        </p:spPr>
        <p:txBody>
          <a:bodyPr/>
          <a:lstStyle/>
          <a:p>
            <a:r>
              <a:rPr lang="en-US" sz="2800"/>
              <a:t>Thick soup</a:t>
            </a:r>
          </a:p>
          <a:p>
            <a:r>
              <a:rPr lang="en-US" sz="2800"/>
              <a:t>Starchy vegetables cooked in liquid</a:t>
            </a:r>
          </a:p>
          <a:p>
            <a:r>
              <a:rPr lang="en-US" sz="2800"/>
              <a:t>Ingredients puréed</a:t>
            </a:r>
          </a:p>
          <a:p>
            <a:r>
              <a:rPr lang="en-US" sz="2800"/>
              <a:t>Quality: smooth, creamy consistency, and rich flavor</a:t>
            </a:r>
          </a:p>
        </p:txBody>
      </p:sp>
      <p:pic>
        <p:nvPicPr>
          <p:cNvPr id="3074"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4648200"/>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0354" name="Rectangle 2"/>
          <p:cNvSpPr>
            <a:spLocks noGrp="1" noChangeArrowheads="1"/>
          </p:cNvSpPr>
          <p:nvPr>
            <p:ph type="title"/>
          </p:nvPr>
        </p:nvSpPr>
        <p:spPr>
          <a:xfrm>
            <a:off x="685800" y="76200"/>
            <a:ext cx="7772400" cy="838200"/>
          </a:xfrm>
        </p:spPr>
        <p:txBody>
          <a:bodyPr/>
          <a:lstStyle/>
          <a:p>
            <a:r>
              <a:rPr lang="en-US">
                <a:solidFill>
                  <a:schemeClr val="bg1"/>
                </a:solidFill>
              </a:rPr>
              <a:t>Cream</a:t>
            </a:r>
          </a:p>
        </p:txBody>
      </p:sp>
      <p:sp>
        <p:nvSpPr>
          <p:cNvPr id="2020355" name="Rectangle 3"/>
          <p:cNvSpPr>
            <a:spLocks noGrp="1" noChangeArrowheads="1"/>
          </p:cNvSpPr>
          <p:nvPr>
            <p:ph type="body" idx="1"/>
          </p:nvPr>
        </p:nvSpPr>
        <p:spPr>
          <a:xfrm>
            <a:off x="914400" y="2057400"/>
            <a:ext cx="7239000" cy="3352800"/>
          </a:xfrm>
        </p:spPr>
        <p:txBody>
          <a:bodyPr/>
          <a:lstStyle/>
          <a:p>
            <a:r>
              <a:rPr lang="en-US" sz="2400" dirty="0"/>
              <a:t>Thick soup</a:t>
            </a:r>
          </a:p>
          <a:p>
            <a:r>
              <a:rPr lang="en-US" sz="2400" dirty="0"/>
              <a:t>Meat, vegetables, poultry, fish, or shellfish</a:t>
            </a:r>
          </a:p>
          <a:p>
            <a:r>
              <a:rPr lang="en-US" sz="2400" dirty="0"/>
              <a:t>Base: milk, béchamel sauce, or stock</a:t>
            </a:r>
          </a:p>
          <a:p>
            <a:r>
              <a:rPr lang="en-US" sz="2400" dirty="0"/>
              <a:t>Needs a </a:t>
            </a:r>
            <a:r>
              <a:rPr lang="en-US" sz="2400" dirty="0" err="1"/>
              <a:t>thickner</a:t>
            </a:r>
            <a:endParaRPr lang="en-US" sz="2400" dirty="0"/>
          </a:p>
          <a:p>
            <a:r>
              <a:rPr lang="en-US" sz="2400" dirty="0"/>
              <a:t>Ingredients are often puréed</a:t>
            </a:r>
          </a:p>
          <a:p>
            <a:r>
              <a:rPr lang="en-US" sz="2400" dirty="0"/>
              <a:t>Finished with cream (optional)</a:t>
            </a:r>
          </a:p>
          <a:p>
            <a:r>
              <a:rPr lang="en-US" sz="2400" dirty="0"/>
              <a:t>Quality: rich flavor, smooth, and creamy base </a:t>
            </a:r>
          </a:p>
        </p:txBody>
      </p:sp>
      <p:pic>
        <p:nvPicPr>
          <p:cNvPr id="4098"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685800"/>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2402" name="Rectangle 2"/>
          <p:cNvSpPr>
            <a:spLocks noGrp="1" noChangeArrowheads="1"/>
          </p:cNvSpPr>
          <p:nvPr>
            <p:ph type="title"/>
          </p:nvPr>
        </p:nvSpPr>
        <p:spPr>
          <a:xfrm>
            <a:off x="685800" y="76200"/>
            <a:ext cx="7772400" cy="838200"/>
          </a:xfrm>
        </p:spPr>
        <p:txBody>
          <a:bodyPr/>
          <a:lstStyle/>
          <a:p>
            <a:r>
              <a:rPr lang="en-US" dirty="0" err="1">
                <a:solidFill>
                  <a:schemeClr val="bg1"/>
                </a:solidFill>
              </a:rPr>
              <a:t>Velouté</a:t>
            </a:r>
            <a:endParaRPr lang="en-US" dirty="0">
              <a:solidFill>
                <a:schemeClr val="bg1"/>
              </a:solidFill>
            </a:endParaRPr>
          </a:p>
        </p:txBody>
      </p:sp>
      <p:sp>
        <p:nvSpPr>
          <p:cNvPr id="2022403" name="Rectangle 3"/>
          <p:cNvSpPr>
            <a:spLocks noGrp="1" noChangeArrowheads="1"/>
          </p:cNvSpPr>
          <p:nvPr>
            <p:ph type="body" idx="1"/>
          </p:nvPr>
        </p:nvSpPr>
        <p:spPr>
          <a:xfrm>
            <a:off x="914400" y="2057400"/>
            <a:ext cx="7162800" cy="3429000"/>
          </a:xfrm>
        </p:spPr>
        <p:txBody>
          <a:bodyPr/>
          <a:lstStyle/>
          <a:p>
            <a:r>
              <a:rPr lang="en-US" sz="2400" dirty="0"/>
              <a:t>Thick soup</a:t>
            </a:r>
          </a:p>
          <a:p>
            <a:r>
              <a:rPr lang="en-US" sz="2400" dirty="0"/>
              <a:t>Meat, vegetables, poultry, fish, or shellfish</a:t>
            </a:r>
          </a:p>
          <a:p>
            <a:r>
              <a:rPr lang="en-US" sz="2400" dirty="0"/>
              <a:t>Base: </a:t>
            </a:r>
            <a:r>
              <a:rPr lang="en-US" sz="2400" dirty="0" err="1"/>
              <a:t>velouté</a:t>
            </a:r>
            <a:r>
              <a:rPr lang="en-US" sz="2400" dirty="0"/>
              <a:t> sauce</a:t>
            </a:r>
          </a:p>
          <a:p>
            <a:r>
              <a:rPr lang="en-US" sz="2400" dirty="0"/>
              <a:t>Ingredients are often puréed</a:t>
            </a:r>
          </a:p>
          <a:p>
            <a:r>
              <a:rPr lang="en-US" sz="2400" dirty="0"/>
              <a:t>Finished with liaison of egg yolk and cream</a:t>
            </a:r>
          </a:p>
          <a:p>
            <a:r>
              <a:rPr lang="en-US" sz="2400" dirty="0"/>
              <a:t>Quality: rich flavor and smooth, creamy base</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724400"/>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4450" name="Rectangle 2"/>
          <p:cNvSpPr>
            <a:spLocks noGrp="1" noChangeArrowheads="1"/>
          </p:cNvSpPr>
          <p:nvPr>
            <p:ph type="title"/>
          </p:nvPr>
        </p:nvSpPr>
        <p:spPr>
          <a:xfrm>
            <a:off x="685800" y="76200"/>
            <a:ext cx="7772400" cy="838200"/>
          </a:xfrm>
        </p:spPr>
        <p:txBody>
          <a:bodyPr/>
          <a:lstStyle/>
          <a:p>
            <a:r>
              <a:rPr lang="en-US">
                <a:solidFill>
                  <a:schemeClr val="bg1"/>
                </a:solidFill>
              </a:rPr>
              <a:t>Vegetable</a:t>
            </a:r>
          </a:p>
        </p:txBody>
      </p:sp>
      <p:sp>
        <p:nvSpPr>
          <p:cNvPr id="2024451" name="Rectangle 3"/>
          <p:cNvSpPr>
            <a:spLocks noGrp="1" noChangeArrowheads="1"/>
          </p:cNvSpPr>
          <p:nvPr>
            <p:ph type="body" idx="1"/>
          </p:nvPr>
        </p:nvSpPr>
        <p:spPr>
          <a:xfrm>
            <a:off x="914400" y="2057400"/>
            <a:ext cx="7696200" cy="4114800"/>
          </a:xfrm>
        </p:spPr>
        <p:txBody>
          <a:bodyPr/>
          <a:lstStyle/>
          <a:p>
            <a:r>
              <a:rPr lang="en-US" sz="2800"/>
              <a:t>Thick soup</a:t>
            </a:r>
          </a:p>
          <a:p>
            <a:r>
              <a:rPr lang="en-US" sz="2800"/>
              <a:t>Vegetables, meat, and poultry</a:t>
            </a:r>
          </a:p>
          <a:p>
            <a:r>
              <a:rPr lang="en-US" sz="2800"/>
              <a:t>Base: appropriate stock</a:t>
            </a:r>
          </a:p>
          <a:p>
            <a:r>
              <a:rPr lang="en-US" sz="2800"/>
              <a:t>Not puréed; chunky</a:t>
            </a:r>
          </a:p>
          <a:p>
            <a:r>
              <a:rPr lang="en-US" sz="2800"/>
              <a:t>Quality</a:t>
            </a:r>
            <a:r>
              <a:rPr lang="en-US" sz="2800">
                <a:cs typeface="Times New Roman" pitchFamily="18" charset="0"/>
              </a:rPr>
              <a:t>:</a:t>
            </a:r>
            <a:r>
              <a:rPr lang="en-US" sz="2800"/>
              <a:t> evenly cooked, consistently sized pieces of vegetable and meat; thick broth; robust flavor</a:t>
            </a:r>
          </a:p>
        </p:txBody>
      </p:sp>
    </p:spTree>
  </p:cSld>
  <p:clrMapOvr>
    <a:masterClrMapping/>
  </p:clrMapOvr>
</p:sld>
</file>

<file path=ppt/theme/theme1.xml><?xml version="1.0" encoding="utf-8"?>
<a:theme xmlns:a="http://schemas.openxmlformats.org/drawingml/2006/main" name="blank">
  <a:themeElements>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1310</Words>
  <Application>Microsoft Office PowerPoint</Application>
  <PresentationFormat>On-screen Show (4:3)</PresentationFormat>
  <Paragraphs>127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 Narrow</vt:lpstr>
      <vt:lpstr>Calibri</vt:lpstr>
      <vt:lpstr>Times New Roman</vt:lpstr>
      <vt:lpstr>blank</vt:lpstr>
      <vt:lpstr>Culinary: Soup</vt:lpstr>
      <vt:lpstr>Soup</vt:lpstr>
      <vt:lpstr>Soup Categories: Classifications</vt:lpstr>
      <vt:lpstr>Broth</vt:lpstr>
      <vt:lpstr>Consommé</vt:lpstr>
      <vt:lpstr>Purée</vt:lpstr>
      <vt:lpstr>Cream</vt:lpstr>
      <vt:lpstr>Velouté</vt:lpstr>
      <vt:lpstr>Vegetable</vt:lpstr>
      <vt:lpstr>Chowder</vt:lpstr>
    </vt:vector>
  </TitlesOfParts>
  <Company>Tacoma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Culinary: Soup</dc:title>
  <dc:creator>Rebecca Wilson</dc:creator>
  <cp:lastModifiedBy>Swanson, Audrey</cp:lastModifiedBy>
  <cp:revision>6</cp:revision>
  <dcterms:created xsi:type="dcterms:W3CDTF">2010-04-21T14:31:55Z</dcterms:created>
  <dcterms:modified xsi:type="dcterms:W3CDTF">2018-02-11T18:21:42Z</dcterms:modified>
</cp:coreProperties>
</file>