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Impact" panose="020B0806030902050204" pitchFamily="34" charset="0"/>
      <p:regular r:id="rId21"/>
    </p:embeddedFont>
    <p:embeddedFont>
      <p:font typeface="Cabin"/>
      <p:regular r:id="rId22"/>
      <p:bold r:id="rId23"/>
      <p:italic r:id="rId24"/>
      <p:boldItalic r:id="rId25"/>
    </p:embeddedFont>
    <p:embeddedFont>
      <p:font typeface="Source Code Pro" panose="020B0604020202020204" charset="0"/>
      <p:regular r:id="rId26"/>
      <p:bold r:id="rId27"/>
    </p:embeddedFont>
    <p:embeddedFont>
      <p:font typeface="Bubblegum Sans" panose="020B0604020202020204" charset="0"/>
      <p:regular r:id="rId28"/>
    </p:embeddedFont>
    <p:embeddedFont>
      <p:font typeface="Oswald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0EBA52F-D291-4342-A3BD-73499D87E385}">
  <a:tblStyle styleId="{20EBA52F-D291-4342-A3BD-73499D87E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40C085-01C2-4815-AA05-65053A8AA0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4226100" y="3911300"/>
            <a:ext cx="691800" cy="5181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-25" y="0"/>
            <a:ext cx="9144000" cy="416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175" y="859067"/>
            <a:ext cx="8282400" cy="2811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175" y="4531000"/>
            <a:ext cx="8282400" cy="1680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13275" y="3984367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hape 63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/>
          <p:nvPr/>
        </p:nvSpPr>
        <p:spPr>
          <a:xfrm>
            <a:off x="484262" y="6404360"/>
            <a:ext cx="626700" cy="3981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 sz="4000"/>
            </a:lvl1pPr>
            <a:lvl2pPr lvl="1" rtl="0">
              <a:spcBef>
                <a:spcPts val="0"/>
              </a:spcBef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2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2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7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7" lvl="0" indent="-1587" rtl="0">
              <a:spcBef>
                <a:spcPts val="0"/>
              </a:spcBef>
              <a:buFont typeface="Cabin"/>
              <a:buNone/>
              <a:defRPr sz="2000"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2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2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7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clipArt" idx="2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2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2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7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2089800"/>
            <a:ext cx="9144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30800" y="2519600"/>
            <a:ext cx="8282400" cy="202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3999900" cy="413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958433"/>
            <a:ext cx="3999900" cy="413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hape 38"/>
          <p:cNvCxnSpPr/>
          <p:nvPr/>
        </p:nvCxnSpPr>
        <p:spPr>
          <a:xfrm>
            <a:off x="418675" y="1943716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2157605"/>
            <a:ext cx="2808000" cy="3934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705200"/>
            <a:ext cx="5678100" cy="5447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233"/>
            <a:ext cx="457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438333"/>
            <a:ext cx="4045200" cy="2385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US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zjtu1ipT2VfeMeMlYbIARvGpz7Va74fb4J2eQLir3g/edit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43700" y="799925"/>
            <a:ext cx="7407300" cy="14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>
                <a:solidFill>
                  <a:srgbClr val="00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Menu Pricing: Part 2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737675" y="2271425"/>
            <a:ext cx="74073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none" strike="noStrike" cap="none">
                <a:solidFill>
                  <a:srgbClr val="341108"/>
                </a:solidFill>
                <a:latin typeface="Impact"/>
                <a:ea typeface="Impact"/>
                <a:cs typeface="Impact"/>
                <a:sym typeface="Impact"/>
              </a:rPr>
              <a:t>Food Cost % Method</a:t>
            </a:r>
          </a:p>
          <a:p>
            <a:pPr marL="27432" marR="0" lvl="0" indent="-203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none" strike="noStrike" cap="none">
                <a:solidFill>
                  <a:srgbClr val="341108"/>
                </a:solidFill>
                <a:latin typeface="Impact"/>
                <a:ea typeface="Impact"/>
                <a:cs typeface="Impact"/>
                <a:sym typeface="Impact"/>
              </a:rPr>
              <a:t>Contribution Mark</a:t>
            </a:r>
            <a:r>
              <a:rPr lang="en-US" sz="2600">
                <a:solidFill>
                  <a:srgbClr val="341108"/>
                </a:solidFill>
                <a:latin typeface="Impact"/>
                <a:ea typeface="Impact"/>
                <a:cs typeface="Impact"/>
                <a:sym typeface="Impact"/>
              </a:rPr>
              <a:t>u</a:t>
            </a:r>
            <a:r>
              <a:rPr lang="en-US" sz="2600" b="0" i="0" u="none" strike="noStrike" cap="none">
                <a:solidFill>
                  <a:srgbClr val="341108"/>
                </a:solidFill>
                <a:latin typeface="Impact"/>
                <a:ea typeface="Impact"/>
                <a:cs typeface="Impact"/>
                <a:sym typeface="Impact"/>
              </a:rPr>
              <a:t>p Method</a:t>
            </a:r>
          </a:p>
          <a:p>
            <a:pPr marL="27432" marR="0" lvl="0" indent="-203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none" strike="noStrike" cap="none">
                <a:solidFill>
                  <a:srgbClr val="341108"/>
                </a:solidFill>
                <a:latin typeface="Impact"/>
                <a:ea typeface="Impact"/>
                <a:cs typeface="Impact"/>
                <a:sym typeface="Impact"/>
              </a:rPr>
              <a:t>Straight Mark</a:t>
            </a:r>
            <a:r>
              <a:rPr lang="en-US" sz="2600">
                <a:solidFill>
                  <a:srgbClr val="341108"/>
                </a:solidFill>
                <a:latin typeface="Impact"/>
                <a:ea typeface="Impact"/>
                <a:cs typeface="Impact"/>
                <a:sym typeface="Impact"/>
              </a:rPr>
              <a:t>u</a:t>
            </a:r>
            <a:r>
              <a:rPr lang="en-US" sz="2600" b="0" i="0" u="none" strike="noStrike" cap="none">
                <a:solidFill>
                  <a:srgbClr val="341108"/>
                </a:solidFill>
                <a:latin typeface="Impact"/>
                <a:ea typeface="Impact"/>
                <a:cs typeface="Impact"/>
                <a:sym typeface="Impact"/>
              </a:rPr>
              <a:t>p Method</a:t>
            </a:r>
          </a:p>
        </p:txBody>
      </p:sp>
      <p:pic>
        <p:nvPicPr>
          <p:cNvPr id="93" name="Shape 93" descr="C:\Users\lamoehr\AppData\Local\Microsoft\Windows\Temporary Internet Files\Content.IE5\F7W0IQDI\MC90039068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1519">
            <a:off x="5483109" y="1959527"/>
            <a:ext cx="3618958" cy="421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40725" y="304800"/>
            <a:ext cx="8569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rgbClr val="00FF00"/>
                </a:solidFill>
              </a:rPr>
              <a:t>Contribution Margin Method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16225" y="1447800"/>
            <a:ext cx="88182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Knowing the portion costs for each item sold foodservice operators can determine the average contribution margin needed to cover overhead and yield a desired profit.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US"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39762" marR="0" lvl="1" indent="-246062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Calculate the average contribution per customer toward overhead costs and profit.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US"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39762" marR="0" lvl="1" indent="-246062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Add that number to the food cost.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Contribution Margin Method Example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Average contribution = $2.00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Menu Item Cost =        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$1.91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    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                                 $3.91= menu price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Round up to a more ideal menu price</a:t>
            </a:r>
          </a:p>
          <a:p>
            <a:pPr marL="639763" marR="0" lvl="1" indent="-2460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Ex. $3.95, $3.99, or $4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10413" y="223413"/>
            <a:ext cx="7793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Recipe Costs: </a:t>
            </a:r>
            <a:r>
              <a:rPr lang="en-US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Contribution Margin</a:t>
            </a:r>
          </a:p>
        </p:txBody>
      </p:sp>
      <p:graphicFrame>
        <p:nvGraphicFramePr>
          <p:cNvPr id="185" name="Shape 185"/>
          <p:cNvGraphicFramePr/>
          <p:nvPr/>
        </p:nvGraphicFramePr>
        <p:xfrm>
          <a:off x="82763" y="123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{6D40C085-01C2-4815-AA05-65053A8AA0B1}</a:tableStyleId>
              </a:tblPr>
              <a:tblGrid>
                <a:gridCol w="593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br>
                        <a:rPr lang="en-US" sz="2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2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Asparagus </a:t>
                      </a: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Recipe Cost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30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4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Portion Cost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(for 2 servings)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30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200" b="1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Average contribution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(amount will be provided)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Menu Price w/</a:t>
                      </a:r>
                    </a:p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0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Contribution Margin Method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6" name="Shape 186"/>
          <p:cNvSpPr txBox="1"/>
          <p:nvPr/>
        </p:nvSpPr>
        <p:spPr>
          <a:xfrm>
            <a:off x="6067100" y="1481950"/>
            <a:ext cx="2667000" cy="73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2.104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6205050" y="4634900"/>
            <a:ext cx="2667000" cy="8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$2.25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067100" y="2945525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$1.06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067100" y="5318250"/>
            <a:ext cx="2667000" cy="11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4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$3.31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89700" y="2248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rgbClr val="00FF00"/>
                </a:solidFill>
              </a:rPr>
              <a:t>Straight Mark-Up Pricing Method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89700" y="1447800"/>
            <a:ext cx="87447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Managers multiply raw food costs by a predetermined fraction.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 sz="1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Example:  A raw food cost of $1.91 uses a straight 2/3 mark-up.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	1.91 x 2/3 = $1.27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	1.91 + 1.27 =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$3.18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 sz="1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Menu Price:  $3.49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10427" y="223425"/>
            <a:ext cx="892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Recipe Costs: </a:t>
            </a:r>
            <a:r>
              <a:rPr lang="en-US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Straight Markup Method</a:t>
            </a:r>
          </a:p>
        </p:txBody>
      </p:sp>
      <p:graphicFrame>
        <p:nvGraphicFramePr>
          <p:cNvPr id="201" name="Shape 201"/>
          <p:cNvGraphicFramePr/>
          <p:nvPr/>
        </p:nvGraphicFramePr>
        <p:xfrm>
          <a:off x="271938" y="123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{6D40C085-01C2-4815-AA05-65053A8AA0B1}</a:tableStyleId>
              </a:tblPr>
              <a:tblGrid>
                <a:gridCol w="555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br>
                        <a:rPr lang="en-US" sz="2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2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Asparagus </a:t>
                      </a: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Recipe Cost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30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4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Portion Cost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(for 2 servings)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30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Calculation for </a:t>
                      </a:r>
                      <a:r>
                        <a:rPr lang="en-US" sz="4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⅔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Markup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6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Menu Price using </a:t>
                      </a:r>
                    </a:p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0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⅔ Straight Markup Method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" name="Shape 202"/>
          <p:cNvSpPr txBox="1"/>
          <p:nvPr/>
        </p:nvSpPr>
        <p:spPr>
          <a:xfrm>
            <a:off x="6067100" y="1481950"/>
            <a:ext cx="2667000" cy="73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2.104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067100" y="4461750"/>
            <a:ext cx="2667000" cy="8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$1.06 x ⅔ = 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$1.06 + A = B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6067100" y="2945525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$1.06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6067100" y="5318250"/>
            <a:ext cx="2667000" cy="11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4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$1.77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10427" y="223425"/>
            <a:ext cx="892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Pricing Main Entree with Multiple Recipes</a:t>
            </a:r>
          </a:p>
        </p:txBody>
      </p:sp>
      <p:graphicFrame>
        <p:nvGraphicFramePr>
          <p:cNvPr id="211" name="Shape 211"/>
          <p:cNvGraphicFramePr/>
          <p:nvPr/>
        </p:nvGraphicFramePr>
        <p:xfrm>
          <a:off x="271938" y="123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{6D40C085-01C2-4815-AA05-65053A8AA0B1}</a:tableStyleId>
              </a:tblPr>
              <a:tblGrid>
                <a:gridCol w="625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300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b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Recipe #1 (Starch) Portion Cost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$0.78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Recipe #2 (Vegetable) Portion Cost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$1.23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1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Recipe #3 (Protein) Portion Cost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24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$3.01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6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of All Recipes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6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$5.02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10427" y="223425"/>
            <a:ext cx="892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Main Entree with Multiple Recipes</a:t>
            </a:r>
          </a:p>
        </p:txBody>
      </p:sp>
      <p:graphicFrame>
        <p:nvGraphicFramePr>
          <p:cNvPr id="217" name="Shape 217"/>
          <p:cNvGraphicFramePr/>
          <p:nvPr/>
        </p:nvGraphicFramePr>
        <p:xfrm>
          <a:off x="334988" y="123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{6D40C085-01C2-4815-AA05-65053A8AA0B1}</a:tableStyleId>
              </a:tblPr>
              <a:tblGrid>
                <a:gridCol w="618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1400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b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36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of All Recipes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br>
                        <a:rPr lang="en-US" sz="36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36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$5.02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Food Cost % Method (33%)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12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12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chemeClr val="accen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Contribution Method ($4)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24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3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rgbClr val="351C7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Straight Markup Method (</a:t>
                      </a:r>
                      <a:r>
                        <a:rPr lang="en-US" sz="4800" b="1">
                          <a:solidFill>
                            <a:srgbClr val="351C7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⅔</a:t>
                      </a:r>
                      <a:r>
                        <a:rPr lang="en-US" sz="2400" b="1">
                          <a:solidFill>
                            <a:srgbClr val="351C7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8" name="Shape 218"/>
          <p:cNvSpPr txBox="1"/>
          <p:nvPr/>
        </p:nvSpPr>
        <p:spPr>
          <a:xfrm>
            <a:off x="6613600" y="2664375"/>
            <a:ext cx="1734300" cy="6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b="1">
                <a:solidFill>
                  <a:schemeClr val="dk1"/>
                </a:solidFill>
              </a:rPr>
              <a:t>$15.21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6779175" y="3484175"/>
            <a:ext cx="1639500" cy="5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b="1">
                <a:solidFill>
                  <a:schemeClr val="accent3"/>
                </a:solidFill>
              </a:rPr>
              <a:t>$9.02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6794950" y="4335525"/>
            <a:ext cx="1371600" cy="6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b="1">
                <a:solidFill>
                  <a:srgbClr val="351C75"/>
                </a:solidFill>
              </a:rPr>
              <a:t>$8.37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364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rgbClr val="00FF00"/>
                </a:solidFill>
              </a:rPr>
              <a:t>How often should prices be adjusted?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237600" y="1417650"/>
            <a:ext cx="86688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operations price out all recipes and then check them every </a:t>
            </a:r>
            <a:r>
              <a:rPr lang="en-US"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six months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see if they are still accurate</a:t>
            </a:r>
          </a:p>
          <a:p>
            <a:pPr marR="0"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thers compare standard recipe costs to the national price index twice a year.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 rot="-1257204">
            <a:off x="-177380" y="-101424"/>
            <a:ext cx="7498141" cy="11429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PRACTICE!!!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887725" y="825075"/>
            <a:ext cx="6179700" cy="132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Menu Pricing Worksheet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3" name="Shape 2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675" y="1795625"/>
            <a:ext cx="728662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025" y="274650"/>
            <a:ext cx="8851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Review: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025" y="1166650"/>
            <a:ext cx="9060900" cy="539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787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PURCHASE UNIT: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orm in wh</a:t>
            </a:r>
            <a:r>
              <a:rPr lang="en-US" sz="2400"/>
              <a:t>ich the item is purchased</a:t>
            </a:r>
          </a:p>
          <a:p>
            <a:pPr marL="365125" marR="0" lvl="0" indent="-2787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PURCHASE COST: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Amount you paid for the purchase unit</a:t>
            </a:r>
          </a:p>
          <a:p>
            <a:pPr marL="365125" marR="0" lvl="0" indent="-2787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UNIT COST: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Purchase Cost </a:t>
            </a:r>
            <a:r>
              <a:rPr lang="en-US" sz="2400">
                <a:solidFill>
                  <a:schemeClr val="accent2"/>
                </a:solidFill>
              </a:rPr>
              <a:t>divided by </a:t>
            </a:r>
            <a:r>
              <a:rPr lang="en-US" sz="2400"/>
              <a:t>Purchase Unit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Round to nearest .001</a:t>
            </a:r>
          </a:p>
          <a:p>
            <a:pPr marL="365125" marR="0" lvl="0" indent="-2787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AMOUNT NEEDED: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Amount in Specific Recipe</a:t>
            </a:r>
          </a:p>
          <a:p>
            <a:pPr marL="365125" marR="0" lvl="0" indent="-27876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INGREDIENT COST: 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Without dry spices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Unit Costs/Amounts must match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Round to nearest .001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48700" y="274650"/>
            <a:ext cx="85857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Menu Pricing Techniques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57650" y="1447800"/>
            <a:ext cx="87768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Managers must determine what customers are willing to pay and examine:</a:t>
            </a:r>
          </a:p>
          <a:p>
            <a:pPr marL="639762" marR="0" lvl="1" indent="-258762" algn="l" rtl="0">
              <a:spcBef>
                <a:spcPts val="55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Verdana"/>
              <a:buChar char="◦"/>
            </a:pPr>
            <a:r>
              <a:rPr lang="en-US" sz="3000" b="1" i="0" u="none" strike="noStrike" cap="none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Competitors prices</a:t>
            </a:r>
          </a:p>
          <a:p>
            <a:pPr marL="639762" marR="0" lvl="1" indent="-258762" algn="l" rtl="0">
              <a:spcBef>
                <a:spcPts val="55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Verdana"/>
              <a:buChar char="◦"/>
            </a:pPr>
            <a:r>
              <a:rPr lang="en-US" sz="3000" b="1" i="0" u="none" strike="noStrike" cap="none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Cost to sales ratios</a:t>
            </a:r>
          </a:p>
          <a:p>
            <a:pPr marL="639762" marR="0" lvl="1" indent="-258762" algn="l" rtl="0">
              <a:spcBef>
                <a:spcPts val="55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Verdana"/>
              <a:buChar char="◦"/>
            </a:pPr>
            <a:r>
              <a:rPr lang="en-US" sz="3000" b="1" i="0" u="none" strike="noStrike" cap="none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Contribution Margins: </a:t>
            </a:r>
          </a:p>
          <a:p>
            <a:pPr marR="0" lvl="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portion of dollars that a particular menu item contributes to overall profits.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18100" y="143063"/>
            <a:ext cx="74994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562214"/>
                </a:solidFill>
              </a:rPr>
              <a:t>Let’s Try It! </a:t>
            </a:r>
          </a:p>
        </p:txBody>
      </p:sp>
      <p:graphicFrame>
        <p:nvGraphicFramePr>
          <p:cNvPr id="112" name="Shape 112"/>
          <p:cNvGraphicFramePr/>
          <p:nvPr/>
        </p:nvGraphicFramePr>
        <p:xfrm>
          <a:off x="218100" y="1140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{20EBA52F-D291-4342-A3BD-73499D87E385}</a:tableStyleId>
              </a:tblPr>
              <a:tblGrid>
                <a:gridCol w="177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250">
                <a:tc grid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Ingredients for 2 servings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Ingredient Cost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Purchase Unit/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Purchase =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 Cost X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(Round to nearest .001)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Amount= Needed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Ingredient Cost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(Round to nearest .001)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Asparagus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b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.75 lb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</a:t>
                      </a: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1.76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 </a:t>
                      </a:r>
                      <a:r>
                        <a:rPr lang="en-US" sz="2600" b="0" i="0" u="sng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Olive oil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b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 gallon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</a:t>
                      </a: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15.67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fl 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Garlic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4 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$.75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cloves 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(1 oz)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Salt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Pepper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½ 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Parmesan cheese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8 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$3.99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" name="Shape 113"/>
          <p:cNvSpPr txBox="1"/>
          <p:nvPr/>
        </p:nvSpPr>
        <p:spPr>
          <a:xfrm>
            <a:off x="4572000" y="2882675"/>
            <a:ext cx="13665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$.147/</a:t>
            </a:r>
            <a:r>
              <a:rPr lang="en-US" sz="1800" b="1" u="sng"/>
              <a:t>oz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507025" y="2885475"/>
            <a:ext cx="12138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$1.173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4572000" y="3587175"/>
            <a:ext cx="13665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$.122/</a:t>
            </a:r>
            <a:r>
              <a:rPr lang="en-US" sz="1800" b="1"/>
              <a:t>fl oz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470575" y="3518025"/>
            <a:ext cx="1366500" cy="31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$.245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635000" y="4291675"/>
            <a:ext cx="12579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$.188/</a:t>
            </a:r>
            <a:r>
              <a:rPr lang="en-US" sz="1800" b="1"/>
              <a:t>oz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7511675" y="4271600"/>
            <a:ext cx="10878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$.188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761175" y="5043975"/>
            <a:ext cx="919500" cy="31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N/A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7430675" y="5081635"/>
            <a:ext cx="1366500" cy="27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Part of MU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761175" y="5491125"/>
            <a:ext cx="8139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N/A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423175" y="5491125"/>
            <a:ext cx="14613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Part of MU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572000" y="5968125"/>
            <a:ext cx="1366500" cy="60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$.499/</a:t>
            </a:r>
            <a:r>
              <a:rPr lang="en-US" sz="1800" b="1"/>
              <a:t>oz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7430675" y="6097275"/>
            <a:ext cx="13665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$.499</a:t>
            </a:r>
          </a:p>
        </p:txBody>
      </p:sp>
      <p:cxnSp>
        <p:nvCxnSpPr>
          <p:cNvPr id="125" name="Shape 125"/>
          <p:cNvCxnSpPr/>
          <p:nvPr/>
        </p:nvCxnSpPr>
        <p:spPr>
          <a:xfrm flipH="1">
            <a:off x="5486175" y="882875"/>
            <a:ext cx="378600" cy="1087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26" name="Shape 126"/>
          <p:cNvCxnSpPr/>
          <p:nvPr/>
        </p:nvCxnSpPr>
        <p:spPr>
          <a:xfrm>
            <a:off x="5880550" y="898625"/>
            <a:ext cx="363000" cy="107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127" name="Shape 127"/>
          <p:cNvSpPr txBox="1"/>
          <p:nvPr/>
        </p:nvSpPr>
        <p:spPr>
          <a:xfrm>
            <a:off x="3058500" y="204950"/>
            <a:ext cx="5829300" cy="6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Unit cost label must match amount needed label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Ex. lb to oz must change to oz to oz; use equivalencies to match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10413" y="223413"/>
            <a:ext cx="7793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Calculating Portion</a:t>
            </a:r>
            <a:r>
              <a:rPr lang="en-US" sz="4300" b="0" i="0" u="none" strike="noStrike" cap="none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Costs</a:t>
            </a:r>
          </a:p>
        </p:txBody>
      </p:sp>
      <p:graphicFrame>
        <p:nvGraphicFramePr>
          <p:cNvPr id="133" name="Shape 133"/>
          <p:cNvGraphicFramePr/>
          <p:nvPr/>
        </p:nvGraphicFramePr>
        <p:xfrm>
          <a:off x="271938" y="123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{6D40C085-01C2-4815-AA05-65053A8AA0B1}</a:tableStyleId>
              </a:tblPr>
              <a:tblGrid>
                <a:gridCol w="555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Recipe Cost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1%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markup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for small amounts of dry herbs/spices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rgbClr val="351C7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(Q factor)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(Multiply recipe cost by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01)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Recipe Cost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48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Portion Cost</a:t>
                      </a:r>
                    </a:p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(Divide recipe cost w/mark-up </a:t>
                      </a:r>
                    </a:p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by number of servings in recipe</a:t>
                      </a:r>
                      <a:r>
                        <a:rPr lang="en-US" sz="18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rounded to the cent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4" name="Shape 134"/>
          <p:cNvSpPr txBox="1"/>
          <p:nvPr/>
        </p:nvSpPr>
        <p:spPr>
          <a:xfrm>
            <a:off x="6067100" y="1760550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2.105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148550" y="4403850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2.125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067100" y="2945525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0.021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067100" y="5318250"/>
            <a:ext cx="2667000" cy="11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1.06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Now you can use</a:t>
            </a:r>
            <a:r>
              <a:rPr lang="en-US"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 portion costs to determine...</a:t>
            </a:r>
          </a:p>
        </p:txBody>
      </p:sp>
      <p:sp>
        <p:nvSpPr>
          <p:cNvPr id="143" name="Shape 143"/>
          <p:cNvSpPr/>
          <p:nvPr/>
        </p:nvSpPr>
        <p:spPr>
          <a:xfrm rot="-1008164">
            <a:off x="1031931" y="2400340"/>
            <a:ext cx="7858241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800" b="1" i="0" u="none" strike="noStrike" cap="none">
                <a:solidFill>
                  <a:srgbClr val="5BB9D9"/>
                </a:solidFill>
                <a:latin typeface="Tahoma"/>
                <a:ea typeface="Tahoma"/>
                <a:cs typeface="Tahoma"/>
                <a:sym typeface="Tahoma"/>
              </a:rPr>
              <a:t>MENU PRICE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514600" y="4648200"/>
            <a:ext cx="6145126" cy="24929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Three Methods to Determine Menu Price: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Food Cost % Method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Contribution Mark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 Method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Straight Mark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 Method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47075" y="617550"/>
            <a:ext cx="84969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838200" marR="0" lvl="0" indent="-8382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1" i="0" u="sng" strike="noStrike" cap="none">
                <a:solidFill>
                  <a:srgbClr val="00FF00"/>
                </a:solidFill>
                <a:latin typeface="Cabin"/>
                <a:ea typeface="Cabin"/>
                <a:cs typeface="Cabin"/>
                <a:sym typeface="Cabin"/>
              </a:rPr>
              <a:t>Food </a:t>
            </a:r>
            <a:r>
              <a:rPr lang="en-US" b="1" u="sng">
                <a:solidFill>
                  <a:srgbClr val="00FF00"/>
                </a:solidFill>
              </a:rPr>
              <a:t>C</a:t>
            </a:r>
            <a:r>
              <a:rPr lang="en-US" sz="4300" b="1" i="0" u="sng" strike="noStrike" cap="none">
                <a:solidFill>
                  <a:srgbClr val="00FF00"/>
                </a:solidFill>
                <a:latin typeface="Cabin"/>
                <a:ea typeface="Cabin"/>
                <a:cs typeface="Cabin"/>
                <a:sym typeface="Cabin"/>
              </a:rPr>
              <a:t>ost % </a:t>
            </a:r>
            <a:r>
              <a:rPr lang="en-US" b="1" u="sng">
                <a:solidFill>
                  <a:srgbClr val="00FF00"/>
                </a:solidFill>
              </a:rPr>
              <a:t>M</a:t>
            </a:r>
            <a:r>
              <a:rPr lang="en-US" sz="4300" b="1" i="0" u="sng" strike="noStrike" cap="none">
                <a:solidFill>
                  <a:srgbClr val="00FF00"/>
                </a:solidFill>
                <a:latin typeface="Cabin"/>
                <a:ea typeface="Cabin"/>
                <a:cs typeface="Cabin"/>
                <a:sym typeface="Cabin"/>
              </a:rPr>
              <a:t>ethod</a:t>
            </a:r>
          </a:p>
        </p:txBody>
      </p:sp>
      <p:pic>
        <p:nvPicPr>
          <p:cNvPr id="150" name="Shape 150" descr="BD04896_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56625" y="436050"/>
            <a:ext cx="3022200" cy="19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81932" y="1981200"/>
            <a:ext cx="84969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1"/>
              <a:t>         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ITEM COST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       =  </a:t>
            </a:r>
            <a:r>
              <a:rPr lang="en-US" sz="3000" b="1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Menu Price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Food Cost Percentage  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 sz="28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FCP dependent on type of foodservice operation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ProStart- 33% mark-up</a:t>
            </a:r>
          </a:p>
          <a:p>
            <a:pPr marL="365125" marR="0" lvl="0" indent="-28892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Example:   Item cost = $1.00</a:t>
            </a:r>
          </a:p>
          <a:p>
            <a:pPr marL="365125" marR="0" lvl="0" indent="-28892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$1.00/.33</a:t>
            </a:r>
          </a:p>
          <a:p>
            <a:pPr marL="365125" marR="0" lvl="0" indent="-28892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Menu Price $3.03             </a:t>
            </a: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10413" y="223413"/>
            <a:ext cx="7793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Recipe Costs: F</a:t>
            </a:r>
            <a:r>
              <a:rPr lang="en-US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ood Cost Percentage </a:t>
            </a:r>
          </a:p>
        </p:txBody>
      </p:sp>
      <p:graphicFrame>
        <p:nvGraphicFramePr>
          <p:cNvPr id="157" name="Shape 157"/>
          <p:cNvGraphicFramePr/>
          <p:nvPr/>
        </p:nvGraphicFramePr>
        <p:xfrm>
          <a:off x="271938" y="123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{6D40C085-01C2-4815-AA05-65053A8AA0B1}</a:tableStyleId>
              </a:tblPr>
              <a:tblGrid>
                <a:gridCol w="555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br>
                        <a:rPr lang="en-US" sz="2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2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Asparagus </a:t>
                      </a: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Recipe Cost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6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30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4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Portion Cost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(for 2 servings)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30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Calculation for 33% FCP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6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Menu Price using </a:t>
                      </a:r>
                    </a:p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36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33% FCP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8" name="Shape 158"/>
          <p:cNvSpPr txBox="1"/>
          <p:nvPr/>
        </p:nvSpPr>
        <p:spPr>
          <a:xfrm>
            <a:off x="6067100" y="1481950"/>
            <a:ext cx="2667000" cy="73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2.104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6205050" y="4461750"/>
            <a:ext cx="2667000" cy="8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$1.06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.33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067100" y="2945525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$1.06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067100" y="5318250"/>
            <a:ext cx="2667000" cy="11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4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$3.21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40725" y="304800"/>
            <a:ext cx="8569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Recipe Costs to Menu Pricing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16225" y="1447800"/>
            <a:ext cx="90279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Round the menu price to a more ideal menu price</a:t>
            </a:r>
            <a:br>
              <a:rPr lang="en-US"/>
            </a:br>
            <a:endParaRPr lang="en-US"/>
          </a:p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Rather than $3.21</a:t>
            </a:r>
          </a:p>
          <a:p>
            <a:pPr lvl="3" rtl="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Noto Symbol"/>
            </a:pPr>
            <a:r>
              <a:rPr lang="en-US" sz="3000">
                <a:solidFill>
                  <a:srgbClr val="0000FF"/>
                </a:solidFill>
              </a:rPr>
              <a:t>$3.50</a:t>
            </a:r>
          </a:p>
          <a:p>
            <a:pPr lvl="3" rtl="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Noto Symbol"/>
            </a:pPr>
            <a:r>
              <a:rPr lang="en-US" sz="3000">
                <a:solidFill>
                  <a:srgbClr val="0000FF"/>
                </a:solidFill>
              </a:rPr>
              <a:t>$3.95</a:t>
            </a:r>
          </a:p>
          <a:p>
            <a:pPr lvl="3" rtl="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Noto Symbol"/>
            </a:pPr>
            <a:r>
              <a:rPr lang="en-US" sz="3000">
                <a:solidFill>
                  <a:srgbClr val="0000FF"/>
                </a:solidFill>
              </a:rPr>
              <a:t>$4 </a:t>
            </a:r>
            <a:br>
              <a:rPr lang="en-US" sz="3000">
                <a:solidFill>
                  <a:srgbClr val="0000FF"/>
                </a:solidFill>
              </a:rPr>
            </a:br>
            <a:endParaRPr lang="en-US" sz="3000">
              <a:solidFill>
                <a:srgbClr val="0000FF"/>
              </a:solidFill>
            </a:endParaRPr>
          </a:p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Avoid menu pricing below the cost of the item or you’ll lose money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On-screen Show (4:3)</PresentationFormat>
  <Paragraphs>202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Impact</vt:lpstr>
      <vt:lpstr>Cabin</vt:lpstr>
      <vt:lpstr>Source Code Pro</vt:lpstr>
      <vt:lpstr>Bubblegum Sans</vt:lpstr>
      <vt:lpstr>Noto Symbol</vt:lpstr>
      <vt:lpstr>Oswald</vt:lpstr>
      <vt:lpstr>Arial</vt:lpstr>
      <vt:lpstr>Verdana</vt:lpstr>
      <vt:lpstr>Calibri</vt:lpstr>
      <vt:lpstr>Tahoma</vt:lpstr>
      <vt:lpstr>Modern Writer</vt:lpstr>
      <vt:lpstr>Menu Pricing: Part 2</vt:lpstr>
      <vt:lpstr>Review:</vt:lpstr>
      <vt:lpstr>Menu Pricing Techniques</vt:lpstr>
      <vt:lpstr>Let’s Try It! </vt:lpstr>
      <vt:lpstr>Calculating Portion Costs</vt:lpstr>
      <vt:lpstr>Now you can use portion costs to determine...</vt:lpstr>
      <vt:lpstr>Food Cost % Method</vt:lpstr>
      <vt:lpstr>Recipe Costs: Food Cost Percentage </vt:lpstr>
      <vt:lpstr>Recipe Costs to Menu Pricing</vt:lpstr>
      <vt:lpstr>Contribution Margin Method</vt:lpstr>
      <vt:lpstr>Contribution Margin Method Example</vt:lpstr>
      <vt:lpstr>Recipe Costs: Contribution Margin</vt:lpstr>
      <vt:lpstr>Straight Mark-Up Pricing Method</vt:lpstr>
      <vt:lpstr>Recipe Costs: Straight Markup Method</vt:lpstr>
      <vt:lpstr>Pricing Main Entree with Multiple Recipes</vt:lpstr>
      <vt:lpstr>Main Entree with Multiple Recipes</vt:lpstr>
      <vt:lpstr>How often should prices be adjusted?</vt:lpstr>
      <vt:lpstr>PRACTICE!!!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Pricing: Part 2</dc:title>
  <cp:lastModifiedBy>Swanson, Audrey</cp:lastModifiedBy>
  <cp:revision>1</cp:revision>
  <dcterms:modified xsi:type="dcterms:W3CDTF">2017-11-06T00:32:25Z</dcterms:modified>
</cp:coreProperties>
</file>