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Rambla" panose="020B0604020202020204" charset="0"/>
      <p:regular r:id="rId28"/>
      <p:bold r:id="rId29"/>
      <p:italic r:id="rId30"/>
      <p:boldItalic r:id="rId31"/>
    </p:embeddedFont>
    <p:embeddedFont>
      <p:font typeface="Rancho" panose="020B0604020202020204" charset="0"/>
      <p:regular r:id="rId32"/>
    </p:embeddedFont>
    <p:embeddedFont>
      <p:font typeface="Wingdings 3" panose="05040102010807070707" pitchFamily="18" charset="2"/>
      <p:regular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Arial Black" panose="020B0A04020102020204" pitchFamily="34" charset="0"/>
      <p:regular r:id="rId48"/>
      <p:bold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D8E82E-7A0E-4B99-A718-9A8F6723A9CC}">
  <a:tblStyle styleId="{11D8E82E-7A0E-4B99-A718-9A8F6723A9CC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F0F4"/>
          </a:solidFill>
        </a:fill>
      </a:tcStyle>
    </a:wholeTbl>
    <a:band1H>
      <a:tcTxStyle/>
      <a:tcStyle>
        <a:tcBdr/>
        <a:fill>
          <a:solidFill>
            <a:srgbClr val="CCDF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FE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nson, Audrey" userId="1146fd23-c09d-46b9-a209-20c5ac74f00d" providerId="ADAL" clId="{EB33A1EB-8F11-44F4-94E4-A0E9B5715D32}"/>
    <pc:docChg chg="custSel modSld modMainMaster">
      <pc:chgData name="Swanson, Audrey" userId="1146fd23-c09d-46b9-a209-20c5ac74f00d" providerId="ADAL" clId="{EB33A1EB-8F11-44F4-94E4-A0E9B5715D32}" dt="2017-11-09T15:41:25.152" v="7"/>
      <pc:docMkLst>
        <pc:docMk/>
      </pc:docMkLst>
      <pc:sldChg chg="modSp">
        <pc:chgData name="Swanson, Audrey" userId="1146fd23-c09d-46b9-a209-20c5ac74f00d" providerId="ADAL" clId="{EB33A1EB-8F11-44F4-94E4-A0E9B5715D32}" dt="2017-11-08T17:50:54.650" v="2" actId="14100"/>
        <pc:sldMkLst>
          <pc:docMk/>
          <pc:sldMk cId="0" sldId="264"/>
        </pc:sldMkLst>
        <pc:picChg chg="mod">
          <ac:chgData name="Swanson, Audrey" userId="1146fd23-c09d-46b9-a209-20c5ac74f00d" providerId="ADAL" clId="{EB33A1EB-8F11-44F4-94E4-A0E9B5715D32}" dt="2017-11-08T17:50:54.650" v="2" actId="14100"/>
          <ac:picMkLst>
            <pc:docMk/>
            <pc:sldMk cId="0" sldId="264"/>
            <ac:picMk id="187" creationId="{00000000-0000-0000-0000-000000000000}"/>
          </ac:picMkLst>
        </pc:picChg>
      </pc:sldChg>
      <pc:sldChg chg="delSp">
        <pc:chgData name="Swanson, Audrey" userId="1146fd23-c09d-46b9-a209-20c5ac74f00d" providerId="ADAL" clId="{EB33A1EB-8F11-44F4-94E4-A0E9B5715D32}" dt="2017-11-08T17:52:30.985" v="3" actId="478"/>
        <pc:sldMkLst>
          <pc:docMk/>
          <pc:sldMk cId="0" sldId="274"/>
        </pc:sldMkLst>
        <pc:picChg chg="del">
          <ac:chgData name="Swanson, Audrey" userId="1146fd23-c09d-46b9-a209-20c5ac74f00d" providerId="ADAL" clId="{EB33A1EB-8F11-44F4-94E4-A0E9B5715D32}" dt="2017-11-08T17:52:30.985" v="3" actId="478"/>
          <ac:picMkLst>
            <pc:docMk/>
            <pc:sldMk cId="0" sldId="274"/>
            <ac:picMk id="276" creationId="{00000000-0000-0000-0000-000000000000}"/>
          </ac:picMkLst>
        </pc:picChg>
      </pc:sldChg>
      <pc:sldChg chg="delSp">
        <pc:chgData name="Swanson, Audrey" userId="1146fd23-c09d-46b9-a209-20c5ac74f00d" providerId="ADAL" clId="{EB33A1EB-8F11-44F4-94E4-A0E9B5715D32}" dt="2017-11-08T17:52:56.468" v="4" actId="478"/>
        <pc:sldMkLst>
          <pc:docMk/>
          <pc:sldMk cId="0" sldId="275"/>
        </pc:sldMkLst>
        <pc:picChg chg="del">
          <ac:chgData name="Swanson, Audrey" userId="1146fd23-c09d-46b9-a209-20c5ac74f00d" providerId="ADAL" clId="{EB33A1EB-8F11-44F4-94E4-A0E9B5715D32}" dt="2017-11-08T17:52:56.468" v="4" actId="478"/>
          <ac:picMkLst>
            <pc:docMk/>
            <pc:sldMk cId="0" sldId="275"/>
            <ac:picMk id="286" creationId="{00000000-0000-0000-0000-000000000000}"/>
          </ac:picMkLst>
        </pc:picChg>
      </pc:sldChg>
      <pc:sldChg chg="delSp">
        <pc:chgData name="Swanson, Audrey" userId="1146fd23-c09d-46b9-a209-20c5ac74f00d" providerId="ADAL" clId="{EB33A1EB-8F11-44F4-94E4-A0E9B5715D32}" dt="2017-11-08T17:53:09.797" v="6" actId="478"/>
        <pc:sldMkLst>
          <pc:docMk/>
          <pc:sldMk cId="0" sldId="276"/>
        </pc:sldMkLst>
        <pc:picChg chg="del">
          <ac:chgData name="Swanson, Audrey" userId="1146fd23-c09d-46b9-a209-20c5ac74f00d" providerId="ADAL" clId="{EB33A1EB-8F11-44F4-94E4-A0E9B5715D32}" dt="2017-11-08T17:53:09.797" v="6" actId="478"/>
          <ac:picMkLst>
            <pc:docMk/>
            <pc:sldMk cId="0" sldId="276"/>
            <ac:picMk id="296" creationId="{00000000-0000-0000-0000-000000000000}"/>
          </ac:picMkLst>
        </pc:picChg>
      </pc:sldChg>
      <pc:sldChg chg="delSp">
        <pc:chgData name="Swanson, Audrey" userId="1146fd23-c09d-46b9-a209-20c5ac74f00d" providerId="ADAL" clId="{EB33A1EB-8F11-44F4-94E4-A0E9B5715D32}" dt="2017-11-08T17:53:07.507" v="5" actId="478"/>
        <pc:sldMkLst>
          <pc:docMk/>
          <pc:sldMk cId="0" sldId="277"/>
        </pc:sldMkLst>
        <pc:picChg chg="del">
          <ac:chgData name="Swanson, Audrey" userId="1146fd23-c09d-46b9-a209-20c5ac74f00d" providerId="ADAL" clId="{EB33A1EB-8F11-44F4-94E4-A0E9B5715D32}" dt="2017-11-08T17:53:07.507" v="5" actId="478"/>
          <ac:picMkLst>
            <pc:docMk/>
            <pc:sldMk cId="0" sldId="277"/>
            <ac:picMk id="306" creationId="{00000000-0000-0000-0000-000000000000}"/>
          </ac:picMkLst>
        </pc:picChg>
      </pc:sldChg>
      <pc:sldMasterChg chg="modSldLayout">
        <pc:chgData name="Swanson, Audrey" userId="1146fd23-c09d-46b9-a209-20c5ac74f00d" providerId="ADAL" clId="{EB33A1EB-8F11-44F4-94E4-A0E9B5715D32}" dt="2017-11-09T15:41:25.152" v="7"/>
        <pc:sldMasterMkLst>
          <pc:docMk/>
          <pc:sldMasterMk cId="2833155535" sldId="2147483663"/>
        </pc:sldMasterMkLst>
        <pc:sldLayoutChg chg="delSp">
          <pc:chgData name="Swanson, Audrey" userId="1146fd23-c09d-46b9-a209-20c5ac74f00d" providerId="ADAL" clId="{EB33A1EB-8F11-44F4-94E4-A0E9B5715D32}" dt="2017-11-09T15:41:25.152" v="7"/>
          <pc:sldLayoutMkLst>
            <pc:docMk/>
            <pc:sldMasterMk cId="2833155535" sldId="2147483663"/>
            <pc:sldLayoutMk cId="1242790432" sldId="2147483677"/>
          </pc:sldLayoutMkLst>
          <pc:spChg chg="del">
            <ac:chgData name="Swanson, Audrey" userId="1146fd23-c09d-46b9-a209-20c5ac74f00d" providerId="ADAL" clId="{EB33A1EB-8F11-44F4-94E4-A0E9B5715D32}" dt="2017-11-09T15:41:25.152" v="7"/>
            <ac:spMkLst>
              <pc:docMk/>
              <pc:sldMasterMk cId="2833155535" sldId="2147483663"/>
              <pc:sldLayoutMk cId="1242790432" sldId="2147483677"/>
              <ac:spMk id="53" creationId="{00000000-0000-0000-0000-000000000000}"/>
            </ac:spMkLst>
          </pc:spChg>
          <pc:cxnChg chg="del">
            <ac:chgData name="Swanson, Audrey" userId="1146fd23-c09d-46b9-a209-20c5ac74f00d" providerId="ADAL" clId="{EB33A1EB-8F11-44F4-94E4-A0E9B5715D32}" dt="2017-11-09T15:41:25.152" v="7"/>
            <ac:cxnSpMkLst>
              <pc:docMk/>
              <pc:sldMasterMk cId="2833155535" sldId="2147483663"/>
              <pc:sldLayoutMk cId="1242790432" sldId="2147483677"/>
              <ac:cxnSpMk id="52" creationId="{00000000-0000-0000-0000-000000000000}"/>
            </ac:cxnSpMkLst>
          </pc:cxn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 lang="en-US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lang="en-US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lang="en-US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lang="en-US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lang="en-US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lang="en-US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lang="en-US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lang="en-US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lang="en-US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7307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u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274345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u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44479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u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049508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u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8985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u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061196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1543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6960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clipArt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88858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clipArt" idx="2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1018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0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7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588" marR="0" lvl="0" indent="-158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8133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0152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6822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9837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0549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9158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6306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698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113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u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5381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uitfromwashington.com/Recipes/scale/recipeconversions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304800" y="304800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Kitchen Essentials 4.2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2286000" y="2209800"/>
            <a:ext cx="4572000" cy="17526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Standardization</a:t>
            </a:r>
          </a:p>
          <a:p>
            <a: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Portion Control</a:t>
            </a: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Review Kitchen Measurements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gal =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16 c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qt =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 c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¼ c =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 T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gal =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 qt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94" name="Shape 194" descr="MC900112514[1]"/>
          <p:cNvPicPr preferRelativeResize="0"/>
          <p:nvPr/>
        </p:nvPicPr>
        <p:blipFill/>
        <p:spPr>
          <a:xfrm>
            <a:off x="4114800" y="2057400"/>
            <a:ext cx="4038600" cy="38798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683" y="1680783"/>
            <a:ext cx="5188715" cy="38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Review Kitchen Measurements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lb =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16 oz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½ fl oz=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T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Less than 1/8 tsp =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Dash or pinch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1/8 c = 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 T</a:t>
            </a:r>
          </a:p>
        </p:txBody>
      </p:sp>
      <p:pic>
        <p:nvPicPr>
          <p:cNvPr id="202" name="Shape 202" descr="MC900335651[1]"/>
          <p:cNvPicPr preferRelativeResize="0"/>
          <p:nvPr/>
        </p:nvPicPr>
        <p:blipFill/>
        <p:spPr>
          <a:xfrm>
            <a:off x="5626100" y="2438400"/>
            <a:ext cx="3517900" cy="35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050" y="1417650"/>
            <a:ext cx="4061951" cy="406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Measuring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21075" y="3298150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3639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Volume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amount of space an ingredient takes up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 used for liquids</a:t>
            </a:r>
          </a:p>
          <a:p>
            <a:pPr lvl="1" rtl="0">
              <a:spcBef>
                <a:spcPts val="400"/>
              </a:spcBef>
              <a:buSzPct val="100000"/>
              <a:buFont typeface="Arial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Liquid measuring cups are see-through and have measurement markings on the side.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218975" y="19769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587" marR="0" lvl="0" indent="-158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Measurement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refers to how much of something is being used in a recipe.</a:t>
            </a:r>
          </a:p>
          <a:p>
            <a:pPr marL="1587" marR="0" lvl="0" indent="-158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587" marR="0" lvl="0" indent="-158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588" marR="0" lvl="0" indent="-1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4.2</a:t>
            </a:r>
          </a:p>
        </p:txBody>
      </p:sp>
      <p:pic>
        <p:nvPicPr>
          <p:cNvPr id="213" name="Shape 213"/>
          <p:cNvPicPr preferRelativeResize="0"/>
          <p:nvPr/>
        </p:nvPicPr>
        <p:blipFill/>
        <p:spPr>
          <a:xfrm>
            <a:off x="7221525" y="-589962"/>
            <a:ext cx="1922400" cy="1441500"/>
          </a:xfrm>
          <a:prstGeom prst="rect">
            <a:avLst/>
          </a:prstGeom>
          <a:solidFill>
            <a:srgbClr val="FFFFFF"/>
          </a:solidFill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Measuring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idx="1"/>
          </p:nvPr>
        </p:nvSpPr>
        <p:spPr>
          <a:xfrm>
            <a:off x="457200" y="1481325"/>
            <a:ext cx="8661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Dry ingredients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are measured by leveling them off evenly at the rim of the spoon or cup using a straightedge.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A typical set of measuring cups includes:</a:t>
            </a:r>
          </a:p>
          <a:p>
            <a:pPr lvl="6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¼ cup, ⅓ cup, ½ c, 1 c</a:t>
            </a: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▶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Measuring spoons generally come in a set of 4 or 6, sets including:</a:t>
            </a:r>
          </a:p>
          <a:p>
            <a:pPr lvl="6" rtl="0">
              <a:spcBef>
                <a:spcPts val="0"/>
              </a:spcBef>
              <a:buSzPct val="100000"/>
              <a:buFont typeface="Arial"/>
            </a:pP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¼ t, ½ t, 1 t, 1 T  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(may have ½ T or ⅛ t)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7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457200" y="6446838"/>
            <a:ext cx="685800" cy="27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4.2</a:t>
            </a:r>
          </a:p>
        </p:txBody>
      </p:sp>
      <p:pic>
        <p:nvPicPr>
          <p:cNvPr id="223" name="Shape 223" descr="C:\Users\Schwartz Family\Documents\GSPS\EL_NRA\Shutterstock Downloads\shutterstock_2884466.jpg"/>
          <p:cNvPicPr preferRelativeResize="0"/>
          <p:nvPr/>
        </p:nvPicPr>
        <p:blipFill/>
        <p:spPr>
          <a:xfrm>
            <a:off x="8129588" y="38100"/>
            <a:ext cx="989100" cy="1489200"/>
          </a:xfrm>
          <a:prstGeom prst="rect">
            <a:avLst/>
          </a:prstGeom>
          <a:solidFill>
            <a:srgbClr val="FFFFFF"/>
          </a:solidFill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Measuring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38493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measurement of an item’s resistance to gravity.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◦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 is expressed in ounces and pounds.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R="0" lvl="1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◦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food scale is helpful for measuring ingredients by weight. 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457200" y="6446838"/>
            <a:ext cx="685800" cy="27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4.2</a:t>
            </a:r>
          </a:p>
        </p:txBody>
      </p:sp>
      <p:pic>
        <p:nvPicPr>
          <p:cNvPr id="233" name="Shape 233" descr="C:\Users\Schwartz Family\Documents\GSPS\EL_NRA\Shutterstock Downloads\shutterstock_2884466.jpg"/>
          <p:cNvPicPr preferRelativeResize="0"/>
          <p:nvPr/>
        </p:nvPicPr>
        <p:blipFill/>
        <p:spPr>
          <a:xfrm>
            <a:off x="8129588" y="38100"/>
            <a:ext cx="989100" cy="1489200"/>
          </a:xfrm>
          <a:prstGeom prst="rect">
            <a:avLst/>
          </a:prstGeom>
          <a:solidFill>
            <a:srgbClr val="FFFFFF"/>
          </a:solidFill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84475" y="-12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Measuring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idx="1"/>
          </p:nvPr>
        </p:nvSpPr>
        <p:spPr>
          <a:xfrm>
            <a:off x="84475" y="838625"/>
            <a:ext cx="9059400" cy="516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308739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 can be measured in several ways.</a:t>
            </a:r>
          </a:p>
          <a:p>
            <a:pPr marL="621792" marR="0" lvl="1" indent="-258127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Verdana"/>
              <a:buChar char="◦"/>
            </a:pPr>
            <a:r>
              <a:rPr lang="en-US" sz="3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Stick method</a:t>
            </a:r>
            <a:r>
              <a:rPr lang="en-US" sz="24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 for fat that comes in 1/4-pound sticks, such as butter or margarine. The wrapper is marked in tablespoons and in fractions of a cup. Simply cut off the amount needed.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1792" marR="0" lvl="1" indent="-258127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Verdana"/>
              <a:buChar char="◦"/>
            </a:pPr>
            <a:r>
              <a:rPr lang="en-US" sz="3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Dry measuring cup method</a:t>
            </a:r>
            <a:r>
              <a:rPr lang="en-US" sz="2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Pack the fat down into the cup. Level off the top. When adding to the recipe, use a rubber scraper to empty as much of the fat as possible from the cup.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1792" marR="0" lvl="1" indent="-258127" algn="l" rtl="0">
              <a:lnSpc>
                <a:spcPct val="80000"/>
              </a:lnSpc>
              <a:spcBef>
                <a:spcPts val="324"/>
              </a:spcBef>
              <a:buClr>
                <a:schemeClr val="accent1"/>
              </a:buClr>
              <a:buSzPct val="80000"/>
              <a:buFont typeface="Verdana"/>
              <a:buChar char="◦"/>
            </a:pPr>
            <a:r>
              <a:rPr lang="en-US" sz="3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Water displacement method</a:t>
            </a:r>
            <a:r>
              <a:rPr lang="en-US" sz="24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This method involves combining fat with water in a liquid measuring cup.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4.2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90500" y="274650"/>
            <a:ext cx="6667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Converting Recipes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559300" y="3383250"/>
            <a:ext cx="8229600" cy="376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9603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conversion of the recipe </a:t>
            </a: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affects the cost of the recipe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but </a:t>
            </a: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necessarily the cost of the portion.</a:t>
            </a:r>
            <a:b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296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properly converted and prepared, the </a:t>
            </a: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product produced from the recipe </a:t>
            </a: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not vary from the original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 matter how many portions it yields.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2"/>
          </p:nvPr>
        </p:nvSpPr>
        <p:spPr>
          <a:xfrm>
            <a:off x="190500" y="1579175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588" marR="0" lvl="0" indent="-1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recipe when the yield of the recipe (the amount it provides) is not the same as the amount of product needed.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000" b="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Shape 253" descr="C:\Users\Schwartz Family\Documents\GSPS\EL_NRA\Shutterstock Downloads\shutterstock_41182792.jpg"/>
          <p:cNvPicPr preferRelativeResize="0"/>
          <p:nvPr/>
        </p:nvPicPr>
        <p:blipFill/>
        <p:spPr>
          <a:xfrm>
            <a:off x="6988175" y="47625"/>
            <a:ext cx="2124075" cy="1436688"/>
          </a:xfrm>
          <a:prstGeom prst="rect">
            <a:avLst/>
          </a:prstGeom>
          <a:solidFill>
            <a:srgbClr val="FFFFFF"/>
          </a:solidFill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Conversion Factor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600" b="1" i="0" u="sng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DESIRED YIELD</a:t>
            </a: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ORIGINAL YIELD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Turn to page 262: As a group, complete #2 (Recipe Conversion)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Refer to page 248 “Essential Skills” chart for step-by-step instructions to convert recipes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ncho"/>
                <a:ea typeface="Rancho"/>
                <a:cs typeface="Rancho"/>
                <a:sym typeface="Rancho"/>
              </a:rPr>
              <a:t>Conversion Factor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DESIRED YIELD</a:t>
            </a: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ORIGINAL YIELD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sng" strike="noStrike" cap="none">
              <a:solidFill>
                <a:schemeClr val="hlink"/>
              </a:solidFill>
              <a:latin typeface="Rambla"/>
              <a:ea typeface="Rambla"/>
              <a:cs typeface="Rambla"/>
              <a:sym typeface="Rambla"/>
              <a:hlinkClick r:id="rId3"/>
            </a:endParaRP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sng" strike="noStrike" cap="none">
              <a:solidFill>
                <a:schemeClr val="hlink"/>
              </a:solidFill>
              <a:latin typeface="Rambla"/>
              <a:ea typeface="Rambla"/>
              <a:cs typeface="Rambla"/>
              <a:sym typeface="Rambla"/>
              <a:hlinkClick r:id="rId3"/>
            </a:endParaRP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sng" strike="noStrike" cap="none">
              <a:solidFill>
                <a:schemeClr val="hlink"/>
              </a:solidFill>
              <a:latin typeface="Rambla"/>
              <a:ea typeface="Rambla"/>
              <a:cs typeface="Rambla"/>
              <a:sym typeface="Rambla"/>
              <a:hlinkClick r:id="rId3"/>
            </a:endParaRP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sng" strike="noStrike" cap="none">
              <a:solidFill>
                <a:schemeClr val="hlink"/>
              </a:solidFill>
              <a:latin typeface="Rambla"/>
              <a:ea typeface="Rambla"/>
              <a:cs typeface="Rambla"/>
              <a:sym typeface="Rambla"/>
              <a:hlinkClick r:id="rId3"/>
            </a:endParaRP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sng" strike="noStrike" cap="none">
              <a:solidFill>
                <a:schemeClr val="hlink"/>
              </a:solidFill>
              <a:latin typeface="Rambla"/>
              <a:ea typeface="Rambla"/>
              <a:cs typeface="Rambla"/>
              <a:sym typeface="Rambla"/>
              <a:hlinkClick r:id="rId3"/>
            </a:endParaRP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sng" strike="noStrike" cap="none">
              <a:solidFill>
                <a:schemeClr val="hlink"/>
              </a:solidFill>
              <a:latin typeface="Rambla"/>
              <a:ea typeface="Rambla"/>
              <a:cs typeface="Rambla"/>
              <a:sym typeface="Rambla"/>
              <a:hlinkClick r:id="rId3"/>
            </a:endParaRP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Online Recipe Converter</a:t>
            </a: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1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aphicFrame>
        <p:nvGraphicFramePr>
          <p:cNvPr id="266" name="Shape 266"/>
          <p:cNvGraphicFramePr/>
          <p:nvPr/>
        </p:nvGraphicFramePr>
        <p:xfrm>
          <a:off x="1295400" y="3200400"/>
          <a:ext cx="6096000" cy="2489260"/>
        </p:xfrm>
        <a:graphic>
          <a:graphicData uri="http://schemas.openxmlformats.org/drawingml/2006/table">
            <a:tbl>
              <a:tblPr firstRow="1" bandRow="1">
                <a:noFill/>
                <a:tableStyleId>{11D8E82E-7A0E-4B99-A718-9A8F6723A9CC}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Recipe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Conversion Factor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Final CF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Salad dressing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450/12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37.5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BBQ sauce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450/50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9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Buns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450/120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3.75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Straw. Tart Filling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450/24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18.75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Mar. Vegetables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450/40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11.25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ncho"/>
                <a:ea typeface="Rancho"/>
                <a:cs typeface="Rancho"/>
                <a:sym typeface="Rancho"/>
              </a:rPr>
              <a:t>EP/AP Amounts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vegetables have to be trimmed and cut before being used in recipes. 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7142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3683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Cooks must calculate the </a:t>
            </a: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EDIBLE PORTION (EP) 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amount from the untrimmed </a:t>
            </a: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PURCHASED (AP) 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amount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lvl="0" indent="-2539" rtl="0">
              <a:spcBef>
                <a:spcPts val="0"/>
              </a:spcBef>
              <a:buClr>
                <a:schemeClr val="accent1"/>
              </a:buClr>
              <a:buSzPct val="125000"/>
              <a:buFont typeface="Arial"/>
              <a:buChar char="▶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Products today can frequently be purchased in an “as edible portion.” </a:t>
            </a:r>
          </a:p>
          <a:p>
            <a:pPr marR="0" lvl="1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Noto Sans Symbols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Purchased trimmed and cut.</a:t>
            </a:r>
            <a:b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45333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63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4.2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The Need for Standardization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37617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3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Reduces customer discontent</a:t>
            </a:r>
          </a:p>
          <a:p>
            <a:pPr marL="621792" marR="0" lvl="1" indent="-285242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3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Ensures quantity and quality</a:t>
            </a:r>
            <a:br>
              <a:rPr lang="en-US" sz="3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3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37617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3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Eliminates excessive cost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ncho"/>
                <a:ea typeface="Rancho"/>
                <a:cs typeface="Rancho"/>
                <a:sym typeface="Rancho"/>
              </a:rPr>
              <a:t>EP/AP Amounts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4.10: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Percentage Yields of Produce (pg. 255-256)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determine how much of an item is needed to yield an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 (as purchased )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amount:</a:t>
            </a:r>
          </a:p>
          <a:p>
            <a:pPr marL="365760" marR="0" lvl="0" indent="-26416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48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rPr>
              <a:t> </a:t>
            </a:r>
            <a:r>
              <a:rPr lang="en-US" sz="4800" b="1" i="0" u="sng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rPr>
              <a:t>edible portion amount  </a:t>
            </a:r>
            <a:r>
              <a:rPr lang="en-US" sz="4800" b="1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rPr>
              <a:t> = AP</a:t>
            </a:r>
          </a:p>
          <a:p>
            <a:pPr marL="365760" marR="0" lvl="0" indent="-26416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rPr>
              <a:t>yield percentage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You need 10 lb asparagus for your recipe. How much should you purchase?  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.55    =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18.2 lb asparagus need to be purchased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4.2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Rancho"/>
                <a:ea typeface="Rancho"/>
                <a:cs typeface="Rancho"/>
                <a:sym typeface="Rancho"/>
              </a:rPr>
              <a:t>EP/AP Amounts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4.10: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Percentage Yields of Produce (pg. 255-256)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To determine how much you can make with a product you have on hand, reverse the above equation: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4800" b="1">
                <a:latin typeface="Rancho"/>
                <a:ea typeface="Rancho"/>
                <a:cs typeface="Rancho"/>
                <a:sym typeface="Rancho"/>
              </a:rPr>
              <a:t>Edible Portion:  As Purchased x % Yield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You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lb asparagus on hand for your recipe. How much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of this is edible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 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lang="en-US" sz="2000" b="1" u="sng">
                <a:latin typeface="Arial"/>
                <a:ea typeface="Arial"/>
                <a:cs typeface="Arial"/>
                <a:sym typeface="Arial"/>
              </a:rPr>
              <a:t>0 lb x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.55    =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5.5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lb asparagus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can be prepared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457200" y="6446838"/>
            <a:ext cx="685800" cy="27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4.2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ncho"/>
                <a:ea typeface="Rancho"/>
                <a:cs typeface="Rancho"/>
                <a:sym typeface="Rancho"/>
              </a:rPr>
              <a:t>EP/AP Amounts for Meat Pro</a:t>
            </a:r>
            <a:r>
              <a:rPr lang="en-US">
                <a:latin typeface="Rancho"/>
                <a:ea typeface="Rancho"/>
                <a:cs typeface="Rancho"/>
                <a:sym typeface="Rancho"/>
              </a:rPr>
              <a:t>ducts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63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45333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3683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determine the AP quantity needed to result in a given </a:t>
            </a: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 (edible portion)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quantity, it is also important to know the </a:t>
            </a: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cooking loss 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item, especially for </a:t>
            </a: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meat products.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457200" y="6446838"/>
            <a:ext cx="685800" cy="27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4.2</a:t>
            </a:r>
          </a:p>
        </p:txBody>
      </p:sp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218975" y="527501"/>
            <a:ext cx="8229600" cy="90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ncho"/>
                <a:ea typeface="Rancho"/>
                <a:cs typeface="Rancho"/>
                <a:sym typeface="Rancho"/>
              </a:rPr>
              <a:t>Conversion Charts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idx="1"/>
          </p:nvPr>
        </p:nvSpPr>
        <p:spPr>
          <a:xfrm>
            <a:off x="695450" y="1429303"/>
            <a:ext cx="8229600" cy="34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conversion chart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list of food items showing the expected, or average, shrinkage from AP amount to EP amount.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1792" marR="0" lvl="1" indent="-291592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butcher test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used to measure the amount of shrinkage that occurs during the trimming of a meat product.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1792" marR="0" lvl="1" indent="-291592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cooking loss test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way to measure the amount of product shrinkage during the cooking or roasting process. </a:t>
            </a:r>
            <a:br>
              <a:rPr lang="en-US" sz="2400"/>
            </a:br>
            <a:endParaRPr lang="en-US" sz="24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85076"/>
            <a:ext cx="8229600" cy="90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>
                <a:latin typeface="Rancho"/>
                <a:ea typeface="Rancho"/>
                <a:cs typeface="Rancho"/>
                <a:sym typeface="Rancho"/>
              </a:rPr>
              <a:t>Example: </a:t>
            </a:r>
            <a:r>
              <a:rPr lang="en-US" sz="4100" b="1" i="0" u="none" strike="noStrike" cap="none">
                <a:solidFill>
                  <a:schemeClr val="dk2"/>
                </a:solidFill>
                <a:latin typeface="Rancho"/>
                <a:ea typeface="Rancho"/>
                <a:cs typeface="Rancho"/>
                <a:sym typeface="Rancho"/>
              </a:rPr>
              <a:t>Conversion Charts </a:t>
            </a:r>
            <a:r>
              <a:rPr lang="en-US">
                <a:latin typeface="Rancho"/>
                <a:ea typeface="Rancho"/>
                <a:cs typeface="Rancho"/>
                <a:sym typeface="Rancho"/>
              </a:rPr>
              <a:t>for Meat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idx="1"/>
          </p:nvPr>
        </p:nvSpPr>
        <p:spPr>
          <a:xfrm>
            <a:off x="457200" y="833853"/>
            <a:ext cx="8229600" cy="34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/>
            </a:br>
            <a:endParaRPr lang="en-US" sz="2400"/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600" y="1282600"/>
            <a:ext cx="5873275" cy="453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ctrTitle"/>
          </p:nvPr>
        </p:nvSpPr>
        <p:spPr>
          <a:xfrm>
            <a:off x="304800" y="228600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Time to Practice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subTitle" idx="1"/>
          </p:nvPr>
        </p:nvSpPr>
        <p:spPr>
          <a:xfrm>
            <a:off x="-304800" y="2057400"/>
            <a:ext cx="7854696" cy="2334064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64008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97" b="0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64008" lvl="0" indent="0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444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4.2</a:t>
            </a:r>
            <a:r>
              <a:rPr lang="en-US" sz="2960" b="1" i="0" u="sng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 WORK PACKET</a:t>
            </a:r>
          </a:p>
          <a:p>
            <a:pPr marL="0" marR="64008" lvl="0" indent="0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97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Standardized Recipes Crossword</a:t>
            </a:r>
          </a:p>
          <a:p>
            <a:pPr marL="0" marR="64008" lvl="0" indent="0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97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Recipe Conversion</a:t>
            </a:r>
          </a:p>
          <a:p>
            <a:pPr marL="0" marR="64008" lvl="0" indent="0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97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Determining Yields</a:t>
            </a: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The Need for Standardization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idx="1"/>
          </p:nvPr>
        </p:nvSpPr>
        <p:spPr>
          <a:xfrm>
            <a:off x="102100" y="1481325"/>
            <a:ext cx="89682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37617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3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Ensures all kitchen employees have needed production information readily available</a:t>
            </a:r>
          </a:p>
          <a:p>
            <a:pPr marL="621792" marR="0" lvl="1" indent="-285242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3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Available on either recipe cards or maintained in computer files</a:t>
            </a:r>
          </a:p>
          <a:p>
            <a:pPr marL="621792" marR="0" lvl="1" indent="-285242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3000"/>
              <a:t>R</a:t>
            </a:r>
            <a:r>
              <a:rPr lang="en-US" sz="3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ecipe will be prepared exactly the same each time</a:t>
            </a:r>
          </a:p>
          <a:p>
            <a:pPr marL="621792" marR="0" lvl="1" indent="-285242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3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Must be available to employees preparing the food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Standardized Recipes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Recipes for institutional use, or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standardized recipes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must follow a format that is clear to anyone who uses them.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standardized recipe lists the ingredients first, in the order they are to be used, followed by assembly directions or the method for putting the ingredients together.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Standardized Recipes Include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Name of recipe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Ingredients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Yield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Portion size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Temperature, time, equipment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Step-by-step directions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Nutrition information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Portion Control includes . . 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37185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3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Standardization:</a:t>
            </a:r>
          </a:p>
          <a:p>
            <a:pPr marL="621792" marR="0" lvl="1" indent="-316992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3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Portion sizes</a:t>
            </a:r>
          </a:p>
          <a:p>
            <a:pPr marL="621792" marR="0" lvl="1" indent="-316992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3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Recipes</a:t>
            </a:r>
          </a:p>
          <a:p>
            <a:pPr marL="621792" marR="0" lvl="1" indent="-316992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3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Portion costs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Standard Portion Size	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33807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3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Definition: 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</a:pPr>
            <a:r>
              <a:rPr lang="en-US" sz="3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fixed quantity served to a customer for a fixed selling price.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33807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3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Determined by quantifying menu item by weight volume, or count.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 rot="-371363">
            <a:off x="325339" y="758755"/>
            <a:ext cx="6006637" cy="13816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What tools can be used to standardize portions?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Scoops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Slotted spoons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Ladles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Portion Scales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Measuring cups</a:t>
            </a:r>
          </a:p>
        </p:txBody>
      </p:sp>
      <p:pic>
        <p:nvPicPr>
          <p:cNvPr id="173" name="Shape 173" descr="j0290303"/>
          <p:cNvPicPr preferRelativeResize="0"/>
          <p:nvPr/>
        </p:nvPicPr>
        <p:blipFill/>
        <p:spPr>
          <a:xfrm>
            <a:off x="5359900" y="4518925"/>
            <a:ext cx="1555800" cy="207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74" name="Shape 174" descr="HH02179_"/>
          <p:cNvPicPr preferRelativeResize="0"/>
          <p:nvPr/>
        </p:nvPicPr>
        <p:blipFill/>
        <p:spPr>
          <a:xfrm>
            <a:off x="2590800" y="2590800"/>
            <a:ext cx="2159000" cy="157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375" y="4296188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188" y="2590788"/>
            <a:ext cx="256222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5238" y="4909288"/>
            <a:ext cx="212407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Review Kitchen Measurements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T =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 t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C =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16 T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C =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8 fl oz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pt =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 c</a:t>
            </a:r>
          </a:p>
        </p:txBody>
      </p:sp>
      <p:pic>
        <p:nvPicPr>
          <p:cNvPr id="184" name="Shape 184" descr="MC900232188[1]"/>
          <p:cNvPicPr preferRelativeResize="0"/>
          <p:nvPr/>
        </p:nvPicPr>
        <p:blipFill/>
        <p:spPr>
          <a:xfrm>
            <a:off x="4876800" y="3962400"/>
            <a:ext cx="2667000" cy="19843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5" name="Shape 185" descr="MC900340986[1]"/>
          <p:cNvPicPr preferRelativeResize="0"/>
          <p:nvPr/>
        </p:nvPicPr>
        <p:blipFill/>
        <p:spPr>
          <a:xfrm>
            <a:off x="3429000" y="2133600"/>
            <a:ext cx="2111375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6" name="Shape 186" descr="MC900340984[1]"/>
          <p:cNvPicPr preferRelativeResize="0"/>
          <p:nvPr/>
        </p:nvPicPr>
        <p:blipFill/>
        <p:spPr>
          <a:xfrm>
            <a:off x="6297613" y="2098675"/>
            <a:ext cx="1803400" cy="17541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550" y="1417638"/>
            <a:ext cx="5429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848</Words>
  <Application>Microsoft Office PowerPoint</Application>
  <PresentationFormat>On-screen Show (4:3)</PresentationFormat>
  <Paragraphs>202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Rambla</vt:lpstr>
      <vt:lpstr>Rancho</vt:lpstr>
      <vt:lpstr>Wingdings 3</vt:lpstr>
      <vt:lpstr>Verdana</vt:lpstr>
      <vt:lpstr>Arial</vt:lpstr>
      <vt:lpstr>Trebuchet MS</vt:lpstr>
      <vt:lpstr>Calibri</vt:lpstr>
      <vt:lpstr>Tahoma</vt:lpstr>
      <vt:lpstr>Noto Sans Symbols</vt:lpstr>
      <vt:lpstr>Arial Black</vt:lpstr>
      <vt:lpstr>Facet</vt:lpstr>
      <vt:lpstr>Kitchen Essentials 4.2</vt:lpstr>
      <vt:lpstr>The Need for Standardization</vt:lpstr>
      <vt:lpstr>The Need for Standardization</vt:lpstr>
      <vt:lpstr>Standardized Recipes</vt:lpstr>
      <vt:lpstr>Standardized Recipes Include</vt:lpstr>
      <vt:lpstr>Portion Control includes . . .</vt:lpstr>
      <vt:lpstr>Standard Portion Size </vt:lpstr>
      <vt:lpstr>What tools can be used to standardize portions?</vt:lpstr>
      <vt:lpstr>Review Kitchen Measurements</vt:lpstr>
      <vt:lpstr>Review Kitchen Measurements</vt:lpstr>
      <vt:lpstr>Review Kitchen Measurements</vt:lpstr>
      <vt:lpstr>Measuring</vt:lpstr>
      <vt:lpstr>Measuring</vt:lpstr>
      <vt:lpstr>Measuring</vt:lpstr>
      <vt:lpstr>Measuring</vt:lpstr>
      <vt:lpstr>Converting Recipes</vt:lpstr>
      <vt:lpstr>Conversion Factor</vt:lpstr>
      <vt:lpstr>Conversion Factor</vt:lpstr>
      <vt:lpstr>EP/AP Amounts</vt:lpstr>
      <vt:lpstr>EP/AP Amounts</vt:lpstr>
      <vt:lpstr>EP/AP Amounts</vt:lpstr>
      <vt:lpstr>EP/AP Amounts for Meat Products</vt:lpstr>
      <vt:lpstr>Conversion Charts</vt:lpstr>
      <vt:lpstr>Example: Conversion Charts for Meat</vt:lpstr>
      <vt:lpstr>Time to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Essentials 4.2</dc:title>
  <cp:lastModifiedBy>Swanson, Audrey</cp:lastModifiedBy>
  <cp:revision>1</cp:revision>
  <dcterms:modified xsi:type="dcterms:W3CDTF">2017-11-09T15:41:37Z</dcterms:modified>
</cp:coreProperties>
</file>