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7010400" cy="9296400"/>
  <p:embeddedFontLst>
    <p:embeddedFont>
      <p:font typeface="Architects Daughter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regular r:id="rId19"/>
      <p:bold r:id="rId20"/>
    </p:embeddedFont>
    <p:embeddedFont>
      <p:font typeface="Questrial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nson, Audrey" userId="1146fd23-c09d-46b9-a209-20c5ac74f00d" providerId="ADAL" clId="{C872E87D-1316-4764-9661-12345748BCBD}"/>
    <pc:docChg chg="delSld">
      <pc:chgData name="Swanson, Audrey" userId="1146fd23-c09d-46b9-a209-20c5ac74f00d" providerId="ADAL" clId="{C872E87D-1316-4764-9661-12345748BCBD}" dt="2018-02-05T17:14:56.932" v="1" actId="2696"/>
      <pc:docMkLst>
        <pc:docMk/>
      </pc:docMkLst>
      <pc:sldChg chg="del">
        <pc:chgData name="Swanson, Audrey" userId="1146fd23-c09d-46b9-a209-20c5ac74f00d" providerId="ADAL" clId="{C872E87D-1316-4764-9661-12345748BCBD}" dt="2018-02-05T17:14:56.917" v="0" actId="2696"/>
        <pc:sldMkLst>
          <pc:docMk/>
          <pc:sldMk cId="0" sldId="264"/>
        </pc:sldMkLst>
      </pc:sldChg>
      <pc:sldMasterChg chg="delSldLayout">
        <pc:chgData name="Swanson, Audrey" userId="1146fd23-c09d-46b9-a209-20c5ac74f00d" providerId="ADAL" clId="{C872E87D-1316-4764-9661-12345748BCBD}" dt="2018-02-05T17:14:56.932" v="1" actId="2696"/>
        <pc:sldMasterMkLst>
          <pc:docMk/>
          <pc:sldMasterMk cId="0" sldId="2147483661"/>
        </pc:sldMasterMkLst>
        <pc:sldLayoutChg chg="del">
          <pc:chgData name="Swanson, Audrey" userId="1146fd23-c09d-46b9-a209-20c5ac74f00d" providerId="ADAL" clId="{C872E87D-1316-4764-9661-12345748BCBD}" dt="2018-02-05T17:14:56.932" v="1" actId="2696"/>
          <pc:sldLayoutMkLst>
            <pc:docMk/>
            <pc:sldMasterMk cId="0" sldId="2147483661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Shape 29"/>
          <p:cNvSpPr txBox="1"/>
          <p:nvPr/>
        </p:nvSpPr>
        <p:spPr>
          <a:xfrm>
            <a:off x="3962400" y="6356350"/>
            <a:ext cx="495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2011 by the National Restaurant Association Educational Foundation (NRAEF) and published by Pearson Education, Inc.  All rights reserved.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50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87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2362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23113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23876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23367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228600"/>
            <a:ext cx="8229600" cy="0"/>
          </a:xfrm>
          <a:prstGeom prst="straightConnector1">
            <a:avLst/>
          </a:prstGeom>
          <a:noFill/>
          <a:ln w="1016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9"/>
          <p:cNvCxnSpPr/>
          <p:nvPr/>
        </p:nvCxnSpPr>
        <p:spPr>
          <a:xfrm>
            <a:off x="481013" y="6332538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457200" y="228600"/>
            <a:ext cx="8229600" cy="0"/>
          </a:xfrm>
          <a:prstGeom prst="straightConnector1">
            <a:avLst/>
          </a:prstGeom>
          <a:noFill/>
          <a:ln w="1016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>
            <a:off x="481013" y="6332538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365875"/>
            <a:ext cx="12954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33400" y="381000"/>
            <a:ext cx="4495800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STOCKS &amp; SOUPS</a:t>
            </a:r>
            <a:endParaRPr sz="5400" b="0" i="0" u="none" strike="noStrike" cap="non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36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 descr="download (1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2209800"/>
            <a:ext cx="45856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Assignment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12/23/2014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Stocks and Soups Worksheet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questions on </a:t>
            </a:r>
            <a:r>
              <a:rPr lang="en-US" sz="1800" dirty="0"/>
              <a:t>the Canvas Assignment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☺</a:t>
            </a:r>
            <a:endParaRPr sz="1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286000"/>
            <a:ext cx="66103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Essential Parts of Stock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9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four essential parts to all stocks: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major flavoring ingredient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liquid, most often water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Mirepoix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Aromatics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988" y="25400"/>
            <a:ext cx="2095500" cy="147637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Essential Parts of Stock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Mirepoix</a:t>
            </a:r>
            <a:endParaRPr sz="2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 word that refers to the mixture of coarsely chopped onions, carrots, and celery that provide a flavor base for stock.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Aromatics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Bouquet garni and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sachet d’épices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Herbs, spices, and flavorings that create a savory smell.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988" y="25400"/>
            <a:ext cx="2095500" cy="147637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Stocks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2679325"/>
            <a:ext cx="8229600" cy="26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Stocks are often called the chef’s “building blocks.” They form the base for many soups and sauces.</a:t>
            </a:r>
            <a:endParaRPr sz="2400"/>
          </a:p>
          <a:p>
            <a:pPr marL="320040" marR="0" lvl="0" indent="-3619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stock:</a:t>
            </a:r>
            <a:endParaRPr sz="2400"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⬜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stock, brown stock, fumet, court bouillon, glace,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remouillage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bouillon, jus, and vegetable stock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flavorful liquid made by gently simmering bones and/or vegetables.</a:t>
            </a:r>
            <a:endParaRPr sz="3000"/>
          </a:p>
          <a:p>
            <a: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19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5181600"/>
            <a:ext cx="2133600" cy="101123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Stocks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bones for stock: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them to the right size and then prepare them by blanching, browning, or sweating.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9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183" name="Shape 183" descr="U:\Literacy Tools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581400"/>
            <a:ext cx="320623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Preparing Stocks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68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Blanching the bones:</a:t>
            </a:r>
            <a:endParaRPr/>
          </a:p>
          <a:p>
            <a:pPr marL="61722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35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Rids them of some of the impurities that can cause cloudiness in a stock.</a:t>
            </a:r>
            <a:endParaRPr/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SzPts val="1680"/>
              <a:buFont typeface="Noto Sans Symbols"/>
              <a:buChar char="⬜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 bones:</a:t>
            </a:r>
            <a:endParaRPr/>
          </a:p>
          <a:p>
            <a:pPr marL="61722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350"/>
              <a:buFont typeface="Noto Sans Symbols"/>
              <a:buChar char="■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Roast them in a hot (400°F) oven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about an hour, until they are golden brown.</a:t>
            </a:r>
            <a:endParaRPr/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SzPts val="1680"/>
              <a:buFont typeface="Noto Sans Symbols"/>
              <a:buChar char="⬜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Sweating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722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35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bone and mirepoix to release flavor more quickly when liquid is added.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788" y="47625"/>
            <a:ext cx="2173287" cy="144938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Preparing Stocks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435"/>
              <a:buFont typeface="Noto Sans Symbols"/>
              <a:buChar char="⬜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Flavor, color, body, and clarity</a:t>
            </a:r>
            <a:r>
              <a:rPr lang="en-US" sz="2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determine the quality of stock.</a:t>
            </a:r>
            <a:endParaRPr/>
          </a:p>
          <a:p>
            <a:pPr marL="61722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313"/>
              <a:buFont typeface="Noto Sans Symbols"/>
              <a:buChar char="■"/>
            </a:pPr>
            <a:r>
              <a:rPr lang="en-US" sz="1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stock should be flavorful, but not so strong that it overpowers the other ingredients in the finished dish.</a:t>
            </a:r>
            <a:endParaRPr/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2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SzPts val="1435"/>
              <a:buFont typeface="Noto Sans Symbols"/>
              <a:buChar char="⬜"/>
            </a:pPr>
            <a:r>
              <a:rPr lang="en-US" sz="2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stock, the ratio of liquid to flavoring ingredients is standard. </a:t>
            </a:r>
            <a:endParaRPr/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Font typeface="Noto Sans Symbols"/>
              <a:buNone/>
            </a:pPr>
            <a:endParaRPr sz="2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550"/>
              </a:spcBef>
              <a:spcAft>
                <a:spcPts val="0"/>
              </a:spcAft>
              <a:buClr>
                <a:srgbClr val="FF6600"/>
              </a:buClr>
              <a:buSzPts val="1435"/>
              <a:buFont typeface="Noto Sans Symbols"/>
              <a:buChar char="⬜"/>
            </a:pPr>
            <a:r>
              <a:rPr lang="en-US" sz="2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proper food safety practices when cooling stock to minimize the time the stock spends in the temperature danger zone.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788" y="47625"/>
            <a:ext cx="2173287" cy="144938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Degreasing Stock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2722750"/>
            <a:ext cx="4953000" cy="3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the stock a clearer and purer color.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some of the fat content, making the stock more healthful.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Degrease stock by skimming, scraping, or lifting hard fat. 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Degreasing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removing fat that has cooled and hardened from the surface of the stock.</a:t>
            </a:r>
            <a:endParaRPr sz="2400"/>
          </a:p>
        </p:txBody>
      </p:sp>
      <p:sp>
        <p:nvSpPr>
          <p:cNvPr id="214" name="Shape 214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1175" y="2514600"/>
            <a:ext cx="2886075" cy="28956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6.1 Summary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19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Stocks contain four essential parts: a major flavoring ingredient, liquid, aromatics, and mirepoix.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stock, including white stock, brown stock, fumet, court bouillon, glace, </a:t>
            </a:r>
            <a:r>
              <a:rPr lang="en-US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remouillage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bouillon, jus, and vegetable stock.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using bones for stock, you must cut them to the right size and prepare them by blanching, browning, or sweating.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Degreasing is the process of removing fat that has cooled and hardened from the surface of the stock by lifting or scraping it away before the stock is reheated.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cool stock, follow good food safety practices and limit the time the stock spends in the temperature danger zone (TDZ).</a:t>
            </a:r>
            <a:endParaRPr/>
          </a:p>
          <a:p>
            <a:pPr marL="320040" marR="0" lvl="0" indent="-23622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6.1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1295400" y="6453188"/>
            <a:ext cx="6019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r>
              <a:rPr lang="en-US" sz="1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| Stocks, Sauces, and Soups</a:t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788" y="31750"/>
            <a:ext cx="2184400" cy="1465263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559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Architects Daughter</vt:lpstr>
      <vt:lpstr>Noto Sans Symbols</vt:lpstr>
      <vt:lpstr>Calibri</vt:lpstr>
      <vt:lpstr>Arial Black</vt:lpstr>
      <vt:lpstr>Questrial</vt:lpstr>
      <vt:lpstr>Median</vt:lpstr>
      <vt:lpstr>Median</vt:lpstr>
      <vt:lpstr>PowerPoint Presentation</vt:lpstr>
      <vt:lpstr>The Essential Parts of Stock</vt:lpstr>
      <vt:lpstr>The Essential Parts of Stock</vt:lpstr>
      <vt:lpstr>Types of Stocks</vt:lpstr>
      <vt:lpstr>Types of Stocks</vt:lpstr>
      <vt:lpstr>Preparing Stocks</vt:lpstr>
      <vt:lpstr>Preparing Stocks</vt:lpstr>
      <vt:lpstr>Degreasing Stock</vt:lpstr>
      <vt:lpstr>Section 6.1 Summary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Swanson, Audrey</cp:lastModifiedBy>
  <cp:revision>1</cp:revision>
  <dcterms:modified xsi:type="dcterms:W3CDTF">2018-02-05T17:15:04Z</dcterms:modified>
</cp:coreProperties>
</file>