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</p:sldIdLst>
  <p:sldSz cy="5143500" cx="9144000"/>
  <p:notesSz cx="6858000" cy="9144000"/>
  <p:embeddedFontLst>
    <p:embeddedFont>
      <p:font typeface="Roboto Slab"/>
      <p:regular r:id="rId73"/>
      <p:bold r:id="rId74"/>
    </p:embeddedFont>
    <p:embeddedFont>
      <p:font typeface="Roboto"/>
      <p:regular r:id="rId75"/>
      <p:bold r:id="rId76"/>
      <p:italic r:id="rId77"/>
      <p:boldItalic r:id="rId7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font" Target="fonts/RobotoSlab-regular.fntdata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75" Type="http://schemas.openxmlformats.org/officeDocument/2006/relationships/font" Target="fonts/Roboto-regular.fntdata"/><Relationship Id="rId30" Type="http://schemas.openxmlformats.org/officeDocument/2006/relationships/slide" Target="slides/slide25.xml"/><Relationship Id="rId74" Type="http://schemas.openxmlformats.org/officeDocument/2006/relationships/font" Target="fonts/RobotoSlab-bold.fntdata"/><Relationship Id="rId33" Type="http://schemas.openxmlformats.org/officeDocument/2006/relationships/slide" Target="slides/slide28.xml"/><Relationship Id="rId77" Type="http://schemas.openxmlformats.org/officeDocument/2006/relationships/font" Target="fonts/Roboto-italic.fntdata"/><Relationship Id="rId32" Type="http://schemas.openxmlformats.org/officeDocument/2006/relationships/slide" Target="slides/slide27.xml"/><Relationship Id="rId76" Type="http://schemas.openxmlformats.org/officeDocument/2006/relationships/font" Target="fonts/Roboto-bold.fntdata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8" Type="http://schemas.openxmlformats.org/officeDocument/2006/relationships/font" Target="fonts/Roboto-boldItalic.fntdata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bdf4d920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bdf4d920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2bdf4d920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2bdf4d920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bdf4d920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bdf4d920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2bdf4d920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2bdf4d92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2bdf4d92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2bdf4d92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2bdf4d920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62bdf4d920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2bdf4d920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62bdf4d920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2bdf4d920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2bdf4d920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2bdf4d920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2bdf4d920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62bdf4d920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62bdf4d920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62bdf4d92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62bdf4d92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719 in book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62bdf4d920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62bdf4d920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2bdf4d920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62bdf4d920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2bdf4d920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2bdf4d920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2bdf4d920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2bdf4d920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62bdf4d920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62bdf4d920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62bdf4d920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62bdf4d920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2bdf4d920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2bdf4d920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62bdf4d920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62bdf4d920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62bdf4d920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62bdf4d920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62bdf4d920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62bdf4d920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62bdf4d92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62bdf4d92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62bdf4d920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62bdf4d920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62bdf4d920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62bdf4d920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62bdf4d920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62bdf4d920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2bdf4d920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62bdf4d920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62bdf4d920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62bdf4d920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62bdf4d920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62bdf4d920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62bdf4d920_0_3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62bdf4d920_0_3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2bdf4d920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62bdf4d920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62bdf4d920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62bdf4d920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62bdf4d920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62bdf4d920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2bdf4d920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2bdf4d920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62bdf4d920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62bdf4d920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62bdf4d920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62bdf4d920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62bdf4d920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62bdf4d920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Page 731 </a:t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62bdf4d920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62bdf4d920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62bdf4d920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62bdf4d920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62bdf4d920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62bdf4d920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62bdf4d920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62bdf4d920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62bdf4d920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62bdf4d920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62bdf4d920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62bdf4d920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62bdf4d920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62bdf4d920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bdf4d920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bdf4d920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2bdf4d920_0_2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62bdf4d920_0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62bdf4d920_0_2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62bdf4d920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62bdf4d920_0_2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62bdf4d920_0_2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62bdf4d920_0_2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62bdf4d920_0_2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62bdf4d920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62bdf4d920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g62bdf4d920_0_3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Google Shape;385;g62bdf4d920_0_3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2bdf4d920_0_3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2bdf4d920_0_3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2bdf4d920_0_3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2bdf4d920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62bdf4d920_0_3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62bdf4d920_0_3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62bdf4d920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62bdf4d920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bdf4d920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bdf4d920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62bdf4d920_0_3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62bdf4d920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62bdf4d920_0_3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62bdf4d920_0_3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62bdf4d920_0_3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62bdf4d920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62bdf4d920_0_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62bdf4d920_0_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62bdf4d920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62bdf4d920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62bdf4d920_0_3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62bdf4d920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62bdf4d920_0_3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62bdf4d920_0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62bdf4d920_0_3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62bdf4d920_0_3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2bdf4d92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2bdf4d92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bdf4d920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bdf4d920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2bdf4d920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2bdf4d920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FF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Unit 8</a:t>
            </a:r>
            <a:endParaRPr sz="9600"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highlight>
                  <a:schemeClr val="lt1"/>
                </a:highlight>
              </a:rPr>
              <a:t>Providing Early Childhood Education in Group Settings</a:t>
            </a:r>
            <a:endParaRPr sz="2400"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Child care that takes place in the child’s own home.</a:t>
            </a:r>
            <a:endParaRPr sz="6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In-Home Child Care</a:t>
            </a:r>
            <a:endParaRPr sz="7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Child care provided by a person for a small number of children in his or her own home.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Family Child Care</a:t>
            </a:r>
            <a:endParaRPr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Group child care that is provided in a center rather than in a home.</a:t>
            </a:r>
            <a:endParaRPr sz="4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Center-Based Child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Care</a:t>
            </a:r>
            <a:endParaRPr sz="7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Child care centers that serve preschool-age children.</a:t>
            </a:r>
            <a:endParaRPr sz="6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Preschools</a:t>
            </a:r>
            <a:endParaRPr sz="9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programs set up to make money and run as businesses by individuals or corporations.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For-Profit Programs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24.1 Early Childhood Education Programs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Child care and education arrangements; may be formal or informal.</a:t>
            </a:r>
            <a:endParaRPr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programs for which income only covers current costs and the surplus needed to keep the center operating on an ongoing basis or to expand services.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Not-for-Profit   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Programs</a:t>
            </a:r>
            <a:endParaRPr sz="72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Not-for-profit programs sponsored by businesses for their employees’ children.</a:t>
            </a:r>
            <a:endParaRPr sz="36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Work-Related Child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Care Programs</a:t>
            </a:r>
            <a:endParaRPr sz="72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Child care programs that provide child care for children between 5 and 14 years of age when school is not in session.</a:t>
            </a:r>
            <a:endParaRPr sz="36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School-Age Child Care Programs or SACC</a:t>
            </a:r>
            <a:endParaRPr sz="6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Early childcare education programs for children under five years of age that also serve as child development research sites and offer training programs for adults in child-related careers; formerly called nursery schools.</a:t>
            </a:r>
            <a:endParaRPr sz="3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3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Child Development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Laboratories</a:t>
            </a:r>
            <a:endParaRPr sz="72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4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Federal program for three- and four-year- old children from low-income families.</a:t>
            </a:r>
            <a:endParaRPr sz="4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Head Start</a:t>
            </a:r>
            <a:endParaRPr sz="9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       Early Childhood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  Education Programs</a:t>
            </a:r>
            <a:endParaRPr sz="6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4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State-financed early childhood education programs for three- and four-year-olds from low-income families; also called prekindergartens.</a:t>
            </a:r>
            <a:endParaRPr sz="3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Preschool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Programs</a:t>
            </a:r>
            <a:endParaRPr sz="7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4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State-financed early childhood programs for preschool children from families of all income levels.</a:t>
            </a:r>
            <a:endParaRPr sz="36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4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4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Universal Preschool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Programs</a:t>
            </a:r>
            <a:endParaRPr sz="72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4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4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 that encourage children to learn independently through the use of highly specialized materials rather than through direct input from teachers.</a:t>
            </a:r>
            <a:endParaRPr sz="36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4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Montessori Schools</a:t>
            </a:r>
            <a:endParaRPr sz="72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programs for four- and five-year-old children; serve as an entrance to primary school children.</a:t>
            </a:r>
            <a:endParaRPr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4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Kindergartens</a:t>
            </a:r>
            <a:endParaRPr sz="9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Poems and rhymes acted out with the hands.</a:t>
            </a:r>
            <a:endParaRPr sz="60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5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5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Fingerplays</a:t>
            </a:r>
            <a:endParaRPr sz="9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programs funded by the local, state or federal government.</a:t>
            </a:r>
            <a:endParaRPr sz="36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5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Agencies that promote local early childhood education programs and help parents identify child care options.</a:t>
            </a:r>
            <a:endParaRPr sz="36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5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Child Care Resources and Referral Agencies or CCR&amp;R</a:t>
            </a:r>
            <a:endParaRPr sz="6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24.2 Choosing an Early Childhood Education Program</a:t>
            </a:r>
            <a:endParaRPr/>
          </a:p>
        </p:txBody>
      </p:sp>
      <p:sp>
        <p:nvSpPr>
          <p:cNvPr id="310" name="Google Shape;310;p5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Standards that govern how an early childhood education program operates.</a:t>
            </a:r>
            <a:endParaRPr sz="48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5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   Regulations</a:t>
            </a:r>
            <a:endParaRPr sz="720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5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programs that are not licensed, but have met even higher standards of quality set forth by a professional association.</a:t>
            </a:r>
            <a:endParaRPr sz="360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5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 Accredited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Programs</a:t>
            </a:r>
            <a:endParaRPr sz="72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5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5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Number of adults per the number of children in an early childhood education program.</a:t>
            </a:r>
            <a:endParaRPr sz="48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5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Adult-Child Ratio</a:t>
            </a:r>
            <a:endParaRPr sz="7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6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4800"/>
              <a:t>Term used to describe caregivers who leave a program and are replaced.</a:t>
            </a:r>
            <a:endParaRPr sz="4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6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Staff Turnover</a:t>
            </a:r>
            <a:endParaRPr sz="9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7200"/>
              <a:t>    Public Programs</a:t>
            </a:r>
            <a:endParaRPr sz="72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6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6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Expectations for young children’s development; also called foundations and guidelines.</a:t>
            </a:r>
            <a:endParaRPr sz="36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6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6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Early Learning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Standards</a:t>
            </a:r>
            <a:endParaRPr sz="720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6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6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Child care and education practices that use knowledge about child development and consider each child’s strengths, needs, interests and culture.</a:t>
            </a:r>
            <a:endParaRPr sz="360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6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Developmentally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Appropriate Practices or DAPs</a:t>
            </a:r>
            <a:endParaRPr sz="60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6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6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Child care and education practices that do not take into account knowledge about child development, each child’s strengths and needs, and the cultural context of the children’s lives.</a:t>
            </a:r>
            <a:endParaRPr sz="36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6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6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Developmentally</a:t>
            </a:r>
            <a:endParaRPr sz="6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6000"/>
              <a:t>Inappropriate Practices or DIPs</a:t>
            </a:r>
            <a:endParaRPr sz="600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6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Outings to take children to new places.</a:t>
            </a:r>
            <a:endParaRPr sz="60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 Field Trips</a:t>
            </a:r>
            <a:endParaRPr sz="96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7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7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Teacher plan that contains a specific goal objective (related to a standard), activities to help the child meet the objective,  and assessment of the learning; usually written for kindergarten and school-age children.</a:t>
            </a:r>
            <a:endParaRPr sz="3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7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7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 Lesson Plan</a:t>
            </a:r>
            <a:endParaRPr sz="9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 owned by individuals and religious or other nongovernment groups.</a:t>
            </a:r>
            <a:endParaRPr sz="36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7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7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Teacher plan that outlines activities around a theme;  usually written for preschool children.</a:t>
            </a:r>
            <a:endParaRPr sz="36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7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p7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Activity Plan</a:t>
            </a:r>
            <a:endParaRPr sz="96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7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7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Uncomfortable response to an unfamiliar culture.</a:t>
            </a:r>
            <a:endParaRPr sz="60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7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600"/>
              <a:t>  Culture Shock</a:t>
            </a:r>
            <a:endParaRPr sz="96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7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2" name="Google Shape;442;p7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Costs of child care that add to the direct costs.</a:t>
            </a:r>
            <a:endParaRPr sz="60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7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7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Hidden Added 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   Costs</a:t>
            </a:r>
            <a:endParaRPr sz="720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7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4" name="Google Shape;454;p7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Credits that lower the direct costs of child care.</a:t>
            </a:r>
            <a:endParaRPr sz="600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7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/>
              <a:t> Hidden Cost</a:t>
            </a:r>
            <a:endParaRPr sz="9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9600"/>
              <a:t>       Credits</a:t>
            </a:r>
            <a:endParaRPr sz="9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/>
              <a:t>   </a:t>
            </a:r>
            <a:r>
              <a:rPr lang="en" sz="7200"/>
              <a:t>Private Programs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Early childhood education programs that provide care for children for extended hours, usually between 9 and 12 hours a day.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        Child Care</a:t>
            </a:r>
            <a:endParaRPr sz="7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7200"/>
              <a:t>         Programs</a:t>
            </a:r>
            <a:endParaRPr sz="7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