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5143500" cx="9144000"/>
  <p:notesSz cx="6858000" cy="9144000"/>
  <p:embeddedFontLst>
    <p:embeddedFont>
      <p:font typeface="Roboto Slab"/>
      <p:regular r:id="rId45"/>
      <p:bold r:id="rId46"/>
    </p:embeddedFont>
    <p:embeddedFont>
      <p:font typeface="Roboto"/>
      <p:regular r:id="rId47"/>
      <p:bold r:id="rId48"/>
      <p:italic r:id="rId49"/>
      <p:boldItalic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RobotoSlab-bold.fntdata"/><Relationship Id="rId45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Roboto-bold.fntdata"/><Relationship Id="rId47" Type="http://schemas.openxmlformats.org/officeDocument/2006/relationships/font" Target="fonts/Roboto-regular.fntdata"/><Relationship Id="rId4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a9805d03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a9805d03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a9805d0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a9805d0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a9805d03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a9805d03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a9805d03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a9805d03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a9805d03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a9805d03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a9805d03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a9805d03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a9805d03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a9805d03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a9805d03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a9805d03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a9805d03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a9805d03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a9805d03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a9805d03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a9805d0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a9805d0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462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a9805d03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a9805d03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a9805d03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a9805d03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a9805d03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a9805d03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a9805d03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a9805d03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a9805d03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a9805d03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a9805d03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a9805d03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2a9805d03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2a9805d03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2a9805d03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2a9805d03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2a9805d03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2a9805d03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2a9805d03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2a9805d03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a9805d03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a9805d0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2a9805d03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2a9805d03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a9805d03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a9805d03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477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a9805d03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a9805d03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482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2a9805d03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2a9805d03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a9805d03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a9805d03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a9805d03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a9805d03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a9805d03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a9805d03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a9805d03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a9805d03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2a9805d03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2a9805d03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2a9805d03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2a9805d03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a9805d0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a9805d0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a9805d03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a9805d0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a9805d03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a9805d03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a9805d03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a9805d03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a9805d03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a9805d03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a9805d03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a9805d03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F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6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0000"/>
                </a:highlight>
              </a:rPr>
              <a:t>Social-Emotional Development of Preschoolers</a:t>
            </a:r>
            <a:endParaRPr>
              <a:highlight>
                <a:srgbClr val="0000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Stating or even hinting that men and women always behave in certain ways or should always do particular tasks, but not other tasks.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Sexual Stereotyping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Process by which children develop proper attitude towards others (based on sociocultural, familial, school, peer, religious, and societal expectations.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Moral Development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Ability to perceive an action as right or wrong.</a:t>
            </a:r>
            <a:endParaRPr sz="6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Moral Judgement and Reasoning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Acting in accordance with what is perceived as morally right.</a:t>
            </a:r>
            <a:endParaRPr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Moral Character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Person’s reactions to acceptable and unacceptable behavior.</a:t>
            </a:r>
            <a:endParaRPr sz="4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Moral Emotions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16.1 The Social-Emotional World of Preschoolers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Knowing what behaviors are expected of males and females within one’s society.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Picture a person has of him- or herself.</a:t>
            </a:r>
            <a:endParaRPr sz="6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</a:t>
            </a:r>
            <a:r>
              <a:rPr lang="en" sz="9600"/>
              <a:t>Self-Concept</a:t>
            </a:r>
            <a:endParaRPr sz="9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Erikson’s third stage of personality development in which children want to take initiative, but may be hindered by guilt.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Initiative Versus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Guilt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Act of seeking attention, approval, comfort and contact.</a:t>
            </a:r>
            <a:endParaRPr sz="4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Emotional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Dependency</a:t>
            </a:r>
            <a:endParaRPr sz="7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Jealousy that is not directly expressed and may even be denied.</a:t>
            </a:r>
            <a:endParaRPr sz="4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Repressed Jealousy</a:t>
            </a:r>
            <a:endParaRPr sz="7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Associating a fearful stimulus with  a neutral stimulus.</a:t>
            </a:r>
            <a:endParaRPr sz="6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Fear-Conditioning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Gender-Role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Learning</a:t>
            </a:r>
            <a:endParaRPr sz="7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Self-focused feeling that involves a loss or threat of a loss to a child’s basic security.</a:t>
            </a:r>
            <a:endParaRPr sz="4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16.2 Meeting Preschoolers’ Social-Emotional Needs </a:t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  Shame</a:t>
            </a:r>
            <a:endParaRPr sz="96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16.2 Meeting Preschoolers’ Social-Emotional Needs</a:t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87900" y="15019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Actions that shows concern for others, but without an expectation for a reward.</a:t>
            </a:r>
            <a:endParaRPr sz="4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Altruistic Behaviors</a:t>
            </a:r>
            <a:endParaRPr sz="7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Person’s good feelings about his or her actions.</a:t>
            </a:r>
            <a:endParaRPr sz="6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</a:t>
            </a:r>
            <a:r>
              <a:rPr lang="en" sz="9600"/>
              <a:t>Self-Reward</a:t>
            </a:r>
            <a:endParaRPr sz="96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Behaviors that seek to get another child in trouble by telling adults or other children about something a child has done.</a:t>
            </a:r>
            <a:endParaRPr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Tattling Behaviors</a:t>
            </a:r>
            <a:endParaRPr sz="72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Able to speak out, stand up for one’s rights, and defend one’s self.</a:t>
            </a:r>
            <a:endParaRPr sz="4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Assertive</a:t>
            </a:r>
            <a:endParaRPr sz="9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Understanding that a person that is born either male or female will remain so throughout life.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Gender-Stability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Understanding the clothing, hairstyles and actions do not change a person’s gender.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Gender Constancy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Process by which the person adopts the attitudes and behaviors considered culturally  appropriate for his or her gender.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  Sex Typing</a:t>
            </a:r>
            <a:endParaRPr sz="9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