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Roboto Slab"/>
      <p:regular r:id="rId27"/>
      <p:bold r:id="rId28"/>
    </p:embeddedFont>
    <p:embeddedFont>
      <p:font typeface="Robot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RobotoSlab-bold.fntdata"/><Relationship Id="rId27" Type="http://schemas.openxmlformats.org/officeDocument/2006/relationships/font" Target="fonts/RobotoSlab-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italic.fntdata"/><Relationship Id="rId30" Type="http://schemas.openxmlformats.org/officeDocument/2006/relationships/font" Target="fonts/Roboto-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Roboto-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63484c4d4d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63484c4d4d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63484c4d4d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63484c4d4d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63484c4d4d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63484c4d4d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63484c4d4d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63484c4d4d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63484c4d4d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63484c4d4d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63484c4d4d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63484c4d4d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63484c4d4d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63484c4d4d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63484c4d4d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63484c4d4d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63484c4d4d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63484c4d4d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g63484c4d4d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63484c4d4d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63484c4d4d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63484c4d4d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Page 363</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63484c4d4d_0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63484c4d4d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g63484c4d4d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63484c4d4d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63484c4d4d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63484c4d4d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63484c4d4d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63484c4d4d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63484c4d4d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63484c4d4d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63484c4d4d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63484c4d4d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63484c4d4d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63484c4d4d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63484c4d4d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63484c4d4d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63484c4d4d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63484c4d4d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9600"/>
              <a:t>Unit 3</a:t>
            </a:r>
            <a:endParaRPr sz="9600"/>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a:highlight>
                  <a:srgbClr val="1155CC"/>
                </a:highlight>
              </a:rPr>
              <a:t>Social-Emotional Development of Toddlers</a:t>
            </a:r>
            <a:endParaRPr sz="3600">
              <a:highlight>
                <a:srgbClr val="1155CC"/>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13.2 Meeting Toddlers’ Social-Emotional Needs</a:t>
            </a:r>
            <a:endParaRPr/>
          </a:p>
        </p:txBody>
      </p:sp>
      <p:sp>
        <p:nvSpPr>
          <p:cNvPr id="118" name="Google Shape;118;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6000"/>
              <a:t>Wait until later to get what is wanted.</a:t>
            </a:r>
            <a:endParaRPr sz="6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7200"/>
              <a:t>   Delay Gratification</a:t>
            </a:r>
            <a:endParaRPr sz="7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6000"/>
              <a:t>Doing as one chooses instead of what others want.</a:t>
            </a:r>
            <a:endParaRPr sz="6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7200"/>
              <a:t> </a:t>
            </a:r>
            <a:r>
              <a:rPr lang="en" sz="9600"/>
              <a:t>Self-Assertion</a:t>
            </a:r>
            <a:endParaRPr sz="9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7200"/>
              <a:t>Ability to control oneself.</a:t>
            </a:r>
            <a:endParaRPr sz="7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9600"/>
              <a:t> Self-Restraint</a:t>
            </a:r>
            <a:endParaRPr sz="96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7200"/>
              <a:t>Acting within the limits set by others.</a:t>
            </a:r>
            <a:endParaRPr sz="72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7200"/>
              <a:t>       </a:t>
            </a:r>
            <a:r>
              <a:rPr lang="en" sz="9600"/>
              <a:t>Obedience</a:t>
            </a:r>
            <a:endParaRPr sz="96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3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9600"/>
              <a:t>Not guided by internal values.</a:t>
            </a:r>
            <a:endParaRPr sz="96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9600"/>
              <a:t>       Premoral</a:t>
            </a:r>
            <a:endParaRPr sz="9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13.1 The Social-Emotional World of Toddlers</a:t>
            </a:r>
            <a:endParaRPr/>
          </a:p>
        </p:txBody>
      </p:sp>
      <p:sp>
        <p:nvSpPr>
          <p:cNvPr id="70" name="Google Shape;70;p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4800"/>
              <a:t>Ability to label self and others as male and female (also called gender labeling).</a:t>
            </a:r>
            <a:endParaRPr sz="4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4800"/>
              <a:t>Evaluating how to respond to a situation by getting a social cue from a more experienced person.</a:t>
            </a:r>
            <a:endParaRPr sz="48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7200"/>
              <a:t>Social Referencing</a:t>
            </a:r>
            <a:endParaRPr sz="7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7200"/>
              <a:t>     Gender Identity</a:t>
            </a:r>
            <a:endParaRPr sz="7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000"/>
              <a:t>Confidence a person has in his or her own worth (feeling of being valued by others), competence (confidence in one’s ability to achieve goals, and control (sense one can affect outcomes and events in his or her own life.</a:t>
            </a: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7200"/>
              <a:t>      Self-Esteem</a:t>
            </a:r>
            <a:endParaRPr sz="7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t>Conflict toddlers must resolve according to the second stage of Erikson’s psychosocial theory.</a:t>
            </a:r>
            <a:endParaRPr sz="3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7200"/>
              <a:t>Autonomy versus</a:t>
            </a:r>
            <a:endParaRPr sz="7200"/>
          </a:p>
          <a:p>
            <a:pPr indent="0" lvl="0" marL="0" rtl="0" algn="l">
              <a:spcBef>
                <a:spcPts val="1600"/>
              </a:spcBef>
              <a:spcAft>
                <a:spcPts val="1600"/>
              </a:spcAft>
              <a:buNone/>
            </a:pPr>
            <a:r>
              <a:rPr lang="en" sz="7200"/>
              <a:t>Shame and Doubt</a:t>
            </a:r>
            <a:endParaRPr sz="7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6000"/>
              <a:t>A sudden emotional outburst of anger.</a:t>
            </a:r>
            <a:endParaRPr sz="6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7200"/>
              <a:t>  Temper Tantrum</a:t>
            </a:r>
            <a:endParaRPr sz="7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