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5143500" cx="9144000"/>
  <p:notesSz cx="6858000" cy="9144000"/>
  <p:embeddedFontLst>
    <p:embeddedFont>
      <p:font typeface="Roboto Slab"/>
      <p:regular r:id="rId31"/>
      <p:bold r:id="rId32"/>
    </p:embeddedFont>
    <p:embeddedFont>
      <p:font typeface="Roboto"/>
      <p:regular r:id="rId33"/>
      <p:bold r:id="rId34"/>
      <p:italic r:id="rId35"/>
      <p:boldItalic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obotoSlab-regular.fntdata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Roboto-regular.fntdata"/><Relationship Id="rId10" Type="http://schemas.openxmlformats.org/officeDocument/2006/relationships/slide" Target="slides/slide5.xml"/><Relationship Id="rId32" Type="http://schemas.openxmlformats.org/officeDocument/2006/relationships/font" Target="fonts/RobotoSlab-bold.fntdata"/><Relationship Id="rId13" Type="http://schemas.openxmlformats.org/officeDocument/2006/relationships/slide" Target="slides/slide8.xml"/><Relationship Id="rId35" Type="http://schemas.openxmlformats.org/officeDocument/2006/relationships/font" Target="fonts/Roboto-italic.fntdata"/><Relationship Id="rId12" Type="http://schemas.openxmlformats.org/officeDocument/2006/relationships/slide" Target="slides/slide7.xml"/><Relationship Id="rId34" Type="http://schemas.openxmlformats.org/officeDocument/2006/relationships/font" Target="fonts/Roboto-bold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font" Target="fonts/Roboto-bold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3484e0b09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3484e0b09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3484e0b09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3484e0b09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3484e0b09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3484e0b09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342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63484e0b09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63484e0b09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63484e0b09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63484e0b09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3484e0b09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63484e0b09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3484e0b09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63484e0b09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3484e0b09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3484e0b09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63484e0b09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63484e0b09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63484e0b09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63484e0b09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3484e0b09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3484e0b09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332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63484e0b09_0_1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63484e0b09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349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3484e0b09_0_2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63484e0b09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63484e0b09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63484e0b09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63484e0b09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63484e0b09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63484e0b09_0_2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63484e0b09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63484e0b09_0_2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63484e0b09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3484e0b09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3484e0b09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3484e0b09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3484e0b09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3484e0b09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3484e0b09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3484e0b09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3484e0b09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3484e0b09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3484e0b09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3484e0b09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3484e0b09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3484e0b09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3484e0b09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highlight>
                  <a:srgbClr val="000000"/>
                </a:highlight>
              </a:rPr>
              <a:t>Unit 2</a:t>
            </a:r>
            <a:endParaRPr sz="9600">
              <a:highlight>
                <a:srgbClr val="000000"/>
              </a:highlight>
            </a:endParaRPr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highlight>
                  <a:srgbClr val="000000"/>
                </a:highlight>
              </a:rPr>
              <a:t>Intellectual Development of Toddlers</a:t>
            </a:r>
            <a:endParaRPr sz="3600">
              <a:highlight>
                <a:srgbClr val="000000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Piaget’s second level of pretense where toddlers use one set of objects to represent another set of objects.</a:t>
            </a: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  Collective 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Symbolism</a:t>
            </a:r>
            <a:endParaRPr sz="7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12. 2 What Toddlers Learn</a:t>
            </a:r>
            <a:endParaRPr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Person’s ability to pronounce words that can be understood by others.</a:t>
            </a:r>
            <a:endParaRPr sz="4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Articulation</a:t>
            </a:r>
            <a:endParaRPr sz="7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Person who is fluent in two languages.</a:t>
            </a:r>
            <a:endParaRPr sz="6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            </a:t>
            </a:r>
            <a:r>
              <a:rPr lang="en" sz="7200"/>
              <a:t>Bilingual</a:t>
            </a:r>
            <a:endParaRPr sz="7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Person who speaks only one language.</a:t>
            </a:r>
            <a:endParaRPr sz="7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Monolingual</a:t>
            </a:r>
            <a:endParaRPr sz="7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3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Study of word usage and order in a given language.</a:t>
            </a:r>
            <a:endParaRPr sz="6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Grammar</a:t>
            </a:r>
            <a:endParaRPr sz="7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12.1 How Toddlers Learn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Seeing in the “mind’s eye”  or hearing in the “mind’s ear” in the absence of a stimulus.</a:t>
            </a:r>
            <a:endParaRPr sz="4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12.3 Meeting Toddlers’ Intellectual Needs</a:t>
            </a:r>
            <a:endParaRPr/>
          </a:p>
        </p:txBody>
      </p:sp>
      <p:sp>
        <p:nvSpPr>
          <p:cNvPr id="178" name="Google Shape;178;p3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Questions that require a descriptive response for an answer.</a:t>
            </a:r>
            <a:endParaRPr sz="4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3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Open-Ended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Questions</a:t>
            </a:r>
            <a:endParaRPr sz="7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3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Questions that only require a one- or two-word response.</a:t>
            </a:r>
            <a:endParaRPr sz="6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3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Closed-Ended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Questions</a:t>
            </a:r>
            <a:endParaRPr sz="7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3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Rise and fall of a person’s voice while speaking.</a:t>
            </a:r>
            <a:endParaRPr sz="6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3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Intonation</a:t>
            </a:r>
            <a:endParaRPr sz="7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Mental Imagery</a:t>
            </a:r>
            <a:endParaRPr sz="7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Symbolic actions seen in play that imitate real situations.</a:t>
            </a:r>
            <a:endParaRPr sz="6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     Pretense</a:t>
            </a:r>
            <a:endParaRPr sz="7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First level of pretense in which the toddler uses real objects or realistic toys and pretends to do something that has to do with him- or herself.</a:t>
            </a: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Solitary Symbolic 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  Play</a:t>
            </a:r>
            <a:endParaRPr sz="7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Ability to recall and later imitate someone’s behavior.</a:t>
            </a:r>
            <a:endParaRPr sz="6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Deferred Imitation</a:t>
            </a:r>
            <a:endParaRPr sz="7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