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5" r:id="rId2"/>
  </p:sldIdLst>
  <p:sldSz cx="7772400" cy="100584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4"/>
    <p:restoredTop sz="94614"/>
  </p:normalViewPr>
  <p:slideViewPr>
    <p:cSldViewPr snapToGrid="0" snapToObjects="1">
      <p:cViewPr varScale="1">
        <p:scale>
          <a:sx n="48" d="100"/>
          <a:sy n="48" d="100"/>
        </p:scale>
        <p:origin x="1986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4F419-3451-EC46-A7BF-79FDF63BF0ED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D374B-2D71-FD4E-8739-AA321D52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72B69-981D-7C49-93E1-3BF62502FA87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4C989-FB0F-1F47-AA9D-C36406F3A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DA32F-4EEF-6745-A62E-2AE7128FE362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68DAC-D84D-1D41-B895-DEB7C75B5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0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8FBA74-6AB4-A942-914F-ED7434065886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7420A-5C8B-DA4E-A293-107948A80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9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0F13E9-A448-E64D-96B7-CAB2C2A18B73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1BCE7-942E-1B4D-BC97-C9B19405A6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64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D52AF-F72B-5B4E-9576-93180C605FF4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3C187-821B-8C4E-A44B-3F4645B55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465638-CD7A-AF4F-AB7B-BDBF6A9A3056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001AE-9AA8-7849-9164-E9648DF5C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95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A2E6E-38DD-4C49-AA90-8D4CFC326596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219B2-84B1-0B4B-BA4B-8B8641117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99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01328-492A-8341-8C45-3A8EBA4D12B9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A9C4A-AF7F-BF42-B9F5-DE6474F3F5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27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2AC1D3-BC62-1E44-8BF9-F270B8ADEB13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0756F-223E-344D-B65C-4700E2722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93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DF3E2-8602-4A48-8437-612440C456D9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D5509-6AD1-6548-9450-29118C634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6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75934-36BE-4648-8700-8483CE394D81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F5D5D-8389-BD4F-8C3C-809BE1946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80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8938" y="2346325"/>
            <a:ext cx="6994525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9323388"/>
            <a:ext cx="1812925" cy="5349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8E1FC36-A735-F24D-85AA-51019A36B3C4}" type="datetimeFigureOut">
              <a:rPr lang="en-US" altLang="en-US"/>
              <a:pPr/>
              <a:t>8/15/2017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888" y="9323388"/>
            <a:ext cx="2460625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538" y="9323388"/>
            <a:ext cx="1812925" cy="5349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6C13045-3010-CC4C-830F-51127859F1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5" y="3164862"/>
            <a:ext cx="200781" cy="1774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5" y="2771147"/>
            <a:ext cx="191900" cy="139382"/>
          </a:xfrm>
          <a:prstGeom prst="rect">
            <a:avLst/>
          </a:prstGeom>
        </p:spPr>
      </p:pic>
      <p:pic>
        <p:nvPicPr>
          <p:cNvPr id="45" name="Picture 44" descr="Macintosh HD:Users:tamaragorosave:Desktop:Clip Art:Grepic_Chalkboard_Paper:chalkboard7.jpg"/>
          <p:cNvPicPr/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1" y="207320"/>
            <a:ext cx="7309102" cy="1308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4" y="260870"/>
            <a:ext cx="1322489" cy="115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45"/>
          <p:cNvSpPr txBox="1"/>
          <p:nvPr/>
        </p:nvSpPr>
        <p:spPr>
          <a:xfrm>
            <a:off x="488034" y="322808"/>
            <a:ext cx="1319796" cy="72677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latin typeface="KG Satisfied Script" charset="0"/>
                <a:ea typeface="KG Satisfied Script" charset="0"/>
                <a:cs typeface="KG Satisfied Script" charset="0"/>
              </a:rPr>
              <a:t>PLHS</a:t>
            </a:r>
            <a:r>
              <a:rPr lang="tr-TR" sz="1600" dirty="0">
                <a:solidFill>
                  <a:schemeClr val="tx1"/>
                </a:solidFill>
                <a:latin typeface="KG Satisfied Script" charset="0"/>
                <a:ea typeface="KG Satisfied Script" charset="0"/>
                <a:cs typeface="KG Satisfied Script" charset="0"/>
              </a:rPr>
              <a:t> </a:t>
            </a:r>
          </a:p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latin typeface="KG Satisfied Script" charset="0"/>
              <a:ea typeface="KG Sorry Not Sorry" charset="0"/>
              <a:cs typeface="KG Sorry Not Sorry" charset="0"/>
            </a:endParaRPr>
          </a:p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chemeClr val="tx1"/>
                </a:solidFill>
                <a:latin typeface="KG Sorry Not Sorry" charset="0"/>
                <a:ea typeface="KG Sorry Not Sorry" charset="0"/>
                <a:cs typeface="KG Sorry Not Sorry" charset="0"/>
              </a:rPr>
              <a:t>Pottery 1</a:t>
            </a:r>
            <a:endParaRPr lang="en-US" sz="2600" dirty="0">
              <a:solidFill>
                <a:schemeClr val="tx1"/>
              </a:solidFill>
              <a:latin typeface="KG Sorry Not Sorry" charset="0"/>
              <a:ea typeface="KG Sorry Not Sorry" charset="0"/>
              <a:cs typeface="KG Sorry Not Sorry" charset="0"/>
            </a:endParaRPr>
          </a:p>
        </p:txBody>
      </p:sp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2073275" y="114300"/>
            <a:ext cx="378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2000">
              <a:solidFill>
                <a:schemeClr val="bg1"/>
              </a:solidFill>
              <a:latin typeface="DJB This is My Life" charset="0"/>
            </a:endParaRPr>
          </a:p>
        </p:txBody>
      </p:sp>
      <p:sp>
        <p:nvSpPr>
          <p:cNvPr id="13315" name="TextBox 8"/>
          <p:cNvSpPr txBox="1">
            <a:spLocks noChangeArrowheads="1"/>
          </p:cNvSpPr>
          <p:nvPr/>
        </p:nvSpPr>
        <p:spPr bwMode="auto">
          <a:xfrm>
            <a:off x="2228850" y="1072415"/>
            <a:ext cx="3784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FFFFFF"/>
                </a:solidFill>
                <a:latin typeface="KG Sorry Not Sorry" charset="0"/>
                <a:ea typeface="KG Sorry Not Sorry" charset="0"/>
                <a:cs typeface="KG Sorry Not Sorry" charset="0"/>
              </a:rPr>
              <a:t>2017-2018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7007" y="400041"/>
            <a:ext cx="4114800" cy="82328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Satisfied Script" pitchFamily="2" charset="0"/>
                <a:ea typeface="KG Sorry Not Sorry" charset="0"/>
                <a:cs typeface="KG Sorry Not Sorry" charset="0"/>
              </a:rPr>
              <a:t>Ms. Levin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13" y="2265716"/>
            <a:ext cx="29194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KG Satisfied Script" pitchFamily="2" charset="0"/>
                <a:ea typeface="KG Sorry Not Sorry" charset="0"/>
                <a:cs typeface="KG Sorry Not Sorry" charset="0"/>
              </a:rPr>
              <a:t>contact  me: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3162300" y="2279650"/>
            <a:ext cx="0" cy="1885950"/>
          </a:xfrm>
          <a:prstGeom prst="line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H="1">
            <a:off x="219075" y="4329113"/>
            <a:ext cx="732313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33" name="TextBox 35"/>
          <p:cNvSpPr txBox="1">
            <a:spLocks noChangeArrowheads="1"/>
          </p:cNvSpPr>
          <p:nvPr/>
        </p:nvSpPr>
        <p:spPr bwMode="auto">
          <a:xfrm>
            <a:off x="7078663" y="5499100"/>
            <a:ext cx="463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  <a:latin typeface="Arial Narrow" charset="0"/>
              </a:rPr>
              <a:t>20%</a:t>
            </a:r>
          </a:p>
        </p:txBody>
      </p:sp>
      <p:sp>
        <p:nvSpPr>
          <p:cNvPr id="13334" name="TextBox 28"/>
          <p:cNvSpPr txBox="1">
            <a:spLocks noChangeArrowheads="1"/>
          </p:cNvSpPr>
          <p:nvPr/>
        </p:nvSpPr>
        <p:spPr bwMode="auto">
          <a:xfrm>
            <a:off x="6061075" y="5505450"/>
            <a:ext cx="4635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bg1"/>
                </a:solidFill>
                <a:latin typeface="Arial Narrow" charset="0"/>
              </a:rPr>
              <a:t>80%</a:t>
            </a:r>
          </a:p>
        </p:txBody>
      </p: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5819775" y="4473575"/>
            <a:ext cx="38100" cy="5405438"/>
          </a:xfrm>
          <a:prstGeom prst="line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0" name="TextBox 2054"/>
          <p:cNvSpPr txBox="1">
            <a:spLocks noChangeArrowheads="1"/>
          </p:cNvSpPr>
          <p:nvPr/>
        </p:nvSpPr>
        <p:spPr bwMode="auto">
          <a:xfrm>
            <a:off x="5960831" y="5119156"/>
            <a:ext cx="169903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b="1" dirty="0">
                <a:latin typeface="KG Sorry Not Sorry" panose="02000506000000020004" pitchFamily="2" charset="0"/>
              </a:rPr>
              <a:t>Final grade will be a running total of: </a:t>
            </a:r>
          </a:p>
          <a:p>
            <a:pPr eaLnBrk="1" hangingPunct="1"/>
            <a:r>
              <a:rPr lang="en-US" altLang="en-US" sz="1200" smtClean="0">
                <a:latin typeface="KG Sorry Not Sorry" panose="02000506000000020004" pitchFamily="2" charset="0"/>
              </a:rPr>
              <a:t>*</a:t>
            </a:r>
            <a:r>
              <a:rPr lang="en-US" altLang="en-US" sz="1200" smtClean="0">
                <a:latin typeface="KG Sorry Not Sorry" panose="02000506000000020004" pitchFamily="2" charset="0"/>
              </a:rPr>
              <a:t>11- </a:t>
            </a:r>
            <a:r>
              <a:rPr lang="en-US" altLang="en-US" sz="1200" dirty="0">
                <a:latin typeface="KG Sorry Not Sorry" panose="02000506000000020004" pitchFamily="2" charset="0"/>
              </a:rPr>
              <a:t>100 point project grades </a:t>
            </a:r>
            <a:r>
              <a:rPr lang="en-US" altLang="en-US" sz="1200">
                <a:latin typeface="KG Sorry Not Sorry" panose="02000506000000020004" pitchFamily="2" charset="0"/>
              </a:rPr>
              <a:t>= </a:t>
            </a:r>
            <a:r>
              <a:rPr lang="en-US" altLang="en-US" sz="1200" smtClean="0">
                <a:latin typeface="KG Sorry Not Sorry" panose="02000506000000020004" pitchFamily="2" charset="0"/>
              </a:rPr>
              <a:t>1100 </a:t>
            </a:r>
            <a:r>
              <a:rPr lang="en-US" altLang="en-US" sz="1200" dirty="0">
                <a:latin typeface="KG Sorry Not Sorry" panose="02000506000000020004" pitchFamily="2" charset="0"/>
              </a:rPr>
              <a:t>points</a:t>
            </a:r>
          </a:p>
          <a:p>
            <a:pPr eaLnBrk="1" hangingPunct="1"/>
            <a:r>
              <a:rPr lang="en-US" altLang="en-US" sz="1200" dirty="0" smtClean="0">
                <a:latin typeface="KG Sorry Not Sorry" panose="02000506000000020004" pitchFamily="2" charset="0"/>
              </a:rPr>
              <a:t>*</a:t>
            </a:r>
            <a:r>
              <a:rPr lang="en-US" altLang="en-US" sz="1200" dirty="0">
                <a:latin typeface="KG Sorry Not Sorry" panose="02000506000000020004" pitchFamily="2" charset="0"/>
              </a:rPr>
              <a:t>1-100 point daily grade = 100 points</a:t>
            </a:r>
          </a:p>
          <a:p>
            <a:pPr eaLnBrk="1" hangingPunct="1"/>
            <a:endParaRPr lang="en-US" altLang="en-US" sz="1200" dirty="0">
              <a:latin typeface="KG Sorry Not Sorry" panose="02000506000000020004" pitchFamily="2" charset="0"/>
            </a:endParaRPr>
          </a:p>
          <a:p>
            <a:pPr eaLnBrk="1" hangingPunct="1"/>
            <a:r>
              <a:rPr lang="en-US" altLang="en-US" sz="1200" b="1" dirty="0">
                <a:latin typeface="KG Sorry Not Sorry" panose="02000506000000020004" pitchFamily="2" charset="0"/>
              </a:rPr>
              <a:t>Extra Credit: 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Students have the opportunity to submit additional pieces of work for extra credit. Up to </a:t>
            </a:r>
            <a:r>
              <a:rPr lang="en-US" altLang="en-US" sz="1200" b="1" dirty="0">
                <a:latin typeface="KG Sorry Not Sorry" panose="02000506000000020004" pitchFamily="2" charset="0"/>
              </a:rPr>
              <a:t>10% </a:t>
            </a:r>
            <a:r>
              <a:rPr lang="en-US" altLang="en-US" sz="1200" dirty="0">
                <a:latin typeface="KG Sorry Not Sorry" panose="02000506000000020004" pitchFamily="2" charset="0"/>
              </a:rPr>
              <a:t>of their total class points can be earned</a:t>
            </a:r>
            <a:r>
              <a:rPr lang="en-US" altLang="en-US" sz="1200" b="1" dirty="0">
                <a:latin typeface="KG Sorry Not Sorry" panose="02000506000000020004" pitchFamily="2" charset="0"/>
              </a:rPr>
              <a:t>. </a:t>
            </a:r>
          </a:p>
        </p:txBody>
      </p:sp>
      <p:sp>
        <p:nvSpPr>
          <p:cNvPr id="13342" name="TextBox 18"/>
          <p:cNvSpPr txBox="1">
            <a:spLocks noChangeArrowheads="1"/>
          </p:cNvSpPr>
          <p:nvPr/>
        </p:nvSpPr>
        <p:spPr bwMode="auto">
          <a:xfrm>
            <a:off x="3890682" y="5031573"/>
            <a:ext cx="202794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1.  Be prepared </a:t>
            </a:r>
            <a:r>
              <a:rPr lang="en-US" altLang="en-US" sz="1200" b="1" u="sng" dirty="0">
                <a:latin typeface="KG Sorry Not Sorry" panose="02000506000000020004" pitchFamily="2" charset="0"/>
              </a:rPr>
              <a:t>EVERYDAY</a:t>
            </a:r>
            <a:r>
              <a:rPr lang="en-US" altLang="en-US" sz="1200" u="sng" dirty="0">
                <a:latin typeface="KG Sorry Not Sorry" panose="02000506000000020004" pitchFamily="2" charset="0"/>
              </a:rPr>
              <a:t> </a:t>
            </a:r>
            <a:r>
              <a:rPr lang="en-US" altLang="en-US" sz="1200" dirty="0">
                <a:latin typeface="KG Sorry Not Sorry" panose="02000506000000020004" pitchFamily="2" charset="0"/>
              </a:rPr>
              <a:t>to be an active learner and artist. </a:t>
            </a:r>
          </a:p>
          <a:p>
            <a:pPr marL="228600" indent="-228600" eaLnBrk="1" hangingPunct="1">
              <a:buAutoNum type="arabicPeriod" startAt="2"/>
            </a:pPr>
            <a:r>
              <a:rPr lang="en-US" altLang="en-US" sz="1200" dirty="0" smtClean="0">
                <a:latin typeface="KG Sorry Not Sorry" panose="02000506000000020004" pitchFamily="2" charset="0"/>
              </a:rPr>
              <a:t>Arrive </a:t>
            </a:r>
            <a:r>
              <a:rPr lang="en-US" altLang="en-US" sz="1200" dirty="0">
                <a:latin typeface="KG Sorry Not Sorry" panose="02000506000000020004" pitchFamily="2" charset="0"/>
              </a:rPr>
              <a:t>on time. </a:t>
            </a:r>
            <a:endParaRPr lang="en-US" altLang="en-US" sz="1200" dirty="0" smtClean="0">
              <a:latin typeface="KG Sorry Not Sorry" panose="02000506000000020004" pitchFamily="2" charset="0"/>
            </a:endParaRPr>
          </a:p>
          <a:p>
            <a:pPr eaLnBrk="1" hangingPunct="1"/>
            <a:r>
              <a:rPr lang="en-US" altLang="en-US" sz="1200" dirty="0" smtClean="0">
                <a:latin typeface="KG Sorry Not Sorry" panose="02000506000000020004" pitchFamily="2" charset="0"/>
              </a:rPr>
              <a:t>        -2</a:t>
            </a:r>
            <a:r>
              <a:rPr lang="en-US" altLang="en-US" sz="1200" baseline="30000" dirty="0" smtClean="0">
                <a:latin typeface="KG Sorry Not Sorry" panose="02000506000000020004" pitchFamily="2" charset="0"/>
              </a:rPr>
              <a:t>nd</a:t>
            </a:r>
            <a:r>
              <a:rPr lang="en-US" altLang="en-US" sz="1200" dirty="0" smtClean="0">
                <a:latin typeface="KG Sorry Not Sorry" panose="02000506000000020004" pitchFamily="2" charset="0"/>
              </a:rPr>
              <a:t> tardy= email home</a:t>
            </a:r>
          </a:p>
          <a:p>
            <a:pPr eaLnBrk="1" hangingPunct="1"/>
            <a:r>
              <a:rPr lang="en-US" altLang="en-US" sz="1200" dirty="0" smtClean="0">
                <a:latin typeface="KG Sorry Not Sorry" panose="02000506000000020004" pitchFamily="2" charset="0"/>
              </a:rPr>
              <a:t>        -3</a:t>
            </a:r>
            <a:r>
              <a:rPr lang="en-US" altLang="en-US" sz="1200" baseline="30000" dirty="0" smtClean="0">
                <a:latin typeface="KG Sorry Not Sorry" panose="02000506000000020004" pitchFamily="2" charset="0"/>
              </a:rPr>
              <a:t>rd</a:t>
            </a:r>
            <a:r>
              <a:rPr lang="en-US" altLang="en-US" sz="1200" dirty="0" smtClean="0">
                <a:latin typeface="KG Sorry Not Sorry" panose="02000506000000020004" pitchFamily="2" charset="0"/>
              </a:rPr>
              <a:t> tardy= email home &amp; </a:t>
            </a:r>
          </a:p>
          <a:p>
            <a:pPr eaLnBrk="1" hangingPunct="1"/>
            <a:r>
              <a:rPr lang="en-US" altLang="en-US" sz="1200" dirty="0" smtClean="0">
                <a:latin typeface="KG Sorry Not Sorry" panose="02000506000000020004" pitchFamily="2" charset="0"/>
              </a:rPr>
              <a:t>                                 detention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 </a:t>
            </a:r>
            <a:r>
              <a:rPr lang="en-US" altLang="en-US" sz="1200" dirty="0" smtClean="0">
                <a:latin typeface="KG Sorry Not Sorry" panose="02000506000000020004" pitchFamily="2" charset="0"/>
              </a:rPr>
              <a:t>       -4</a:t>
            </a:r>
            <a:r>
              <a:rPr lang="en-US" altLang="en-US" sz="1200" baseline="30000" dirty="0" smtClean="0">
                <a:latin typeface="KG Sorry Not Sorry" panose="02000506000000020004" pitchFamily="2" charset="0"/>
              </a:rPr>
              <a:t>th</a:t>
            </a:r>
            <a:r>
              <a:rPr lang="en-US" altLang="en-US" sz="1200" dirty="0" smtClean="0">
                <a:latin typeface="KG Sorry Not Sorry" panose="02000506000000020004" pitchFamily="2" charset="0"/>
              </a:rPr>
              <a:t> Tardy= Office referral </a:t>
            </a:r>
            <a:endParaRPr lang="en-US" altLang="en-US" sz="1200" dirty="0">
              <a:latin typeface="KG Sorry Not Sorry" panose="02000506000000020004" pitchFamily="2" charset="0"/>
            </a:endParaRPr>
          </a:p>
          <a:p>
            <a:pPr eaLnBrk="1" hangingPunct="1"/>
            <a:r>
              <a:rPr lang="en-US" altLang="en-US" sz="1200" dirty="0" smtClean="0">
                <a:latin typeface="KG Sorry Not Sorry" panose="02000506000000020004" pitchFamily="2" charset="0"/>
              </a:rPr>
              <a:t>3</a:t>
            </a:r>
            <a:r>
              <a:rPr lang="en-US" altLang="en-US" sz="1200" dirty="0">
                <a:latin typeface="KG Sorry Not Sorry" panose="02000506000000020004" pitchFamily="2" charset="0"/>
              </a:rPr>
              <a:t>.  Do not use electronic devices in class without teacher permission.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4.  Use restroom during passing breaks.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5.  Maintain a clean work area, clean up after yourself.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6.  Follow beginning of class directions. Check the board for additional information. 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7.  Keep track of project due dates.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8.  Ask questions </a:t>
            </a:r>
            <a:r>
              <a:rPr lang="en-US" altLang="en-US" sz="1200" dirty="0">
                <a:latin typeface="KG Sorry Not Sorry" panose="02000506000000020004" pitchFamily="2" charset="0"/>
                <a:sym typeface="Wingdings" panose="05000000000000000000" pitchFamily="2" charset="2"/>
              </a:rPr>
              <a:t></a:t>
            </a:r>
            <a:endParaRPr lang="en-US" altLang="en-US" sz="1200" dirty="0">
              <a:latin typeface="KG Sorry Not Sorry" panose="02000506000000020004" pitchFamily="2" charset="0"/>
            </a:endParaRPr>
          </a:p>
        </p:txBody>
      </p:sp>
      <p:sp>
        <p:nvSpPr>
          <p:cNvPr id="13344" name="TextBox 51"/>
          <p:cNvSpPr txBox="1">
            <a:spLocks noChangeArrowheads="1"/>
          </p:cNvSpPr>
          <p:nvPr/>
        </p:nvSpPr>
        <p:spPr bwMode="auto">
          <a:xfrm>
            <a:off x="1252538" y="8658225"/>
            <a:ext cx="4457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1. </a:t>
            </a:r>
            <a:r>
              <a:rPr lang="en-US" altLang="en-US" sz="1200" b="1" dirty="0">
                <a:latin typeface="KG Sorry Not Sorry" panose="02000506000000020004" pitchFamily="2" charset="0"/>
              </a:rPr>
              <a:t>Warning</a:t>
            </a:r>
            <a:r>
              <a:rPr lang="en-US" altLang="en-US" sz="1200" dirty="0">
                <a:latin typeface="KG Sorry Not Sorry" panose="02000506000000020004" pitchFamily="2" charset="0"/>
              </a:rPr>
              <a:t>: the teacher provides a verbal reminder to student.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2. </a:t>
            </a:r>
            <a:r>
              <a:rPr lang="en-US" altLang="en-US" sz="1200" b="1" dirty="0">
                <a:latin typeface="KG Sorry Not Sorry" panose="02000506000000020004" pitchFamily="2" charset="0"/>
              </a:rPr>
              <a:t>Phone call home: </a:t>
            </a:r>
            <a:r>
              <a:rPr lang="en-US" altLang="en-US" sz="1200" dirty="0">
                <a:latin typeface="KG Sorry Not Sorry" panose="02000506000000020004" pitchFamily="2" charset="0"/>
              </a:rPr>
              <a:t>Parents  are notified after behavior was not fixed. 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3. </a:t>
            </a:r>
            <a:r>
              <a:rPr lang="en-US" altLang="en-US" sz="1200" b="1" dirty="0">
                <a:latin typeface="KG Sorry Not Sorry" panose="02000506000000020004" pitchFamily="2" charset="0"/>
              </a:rPr>
              <a:t>Referral to Administration</a:t>
            </a:r>
            <a:r>
              <a:rPr lang="en-US" altLang="en-US" sz="1200" dirty="0">
                <a:latin typeface="KG Sorry Not Sorry" panose="02000506000000020004" pitchFamily="2" charset="0"/>
              </a:rPr>
              <a:t>: a student will be immediately referred to    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    administration for severe behavior problems.</a:t>
            </a:r>
          </a:p>
          <a:p>
            <a:pPr eaLnBrk="1" hangingPunct="1"/>
            <a:r>
              <a:rPr lang="en-US" altLang="en-US" sz="1200" b="1" dirty="0">
                <a:latin typeface="KG Sorry Not Sorry" panose="02000506000000020004" pitchFamily="2" charset="0"/>
              </a:rPr>
              <a:t>Depending on the severity of the incident, a direct referral to administration could occur. </a:t>
            </a:r>
          </a:p>
          <a:p>
            <a:pPr eaLnBrk="1" hangingPunct="1"/>
            <a:endParaRPr lang="en-US" altLang="en-US" sz="1200" b="1" dirty="0">
              <a:latin typeface="KG Sorry Not Sorry" panose="02000506000000020004" pitchFamily="2" charset="0"/>
            </a:endParaRPr>
          </a:p>
        </p:txBody>
      </p:sp>
      <p:sp>
        <p:nvSpPr>
          <p:cNvPr id="20" name="Left Arrow 19"/>
          <p:cNvSpPr>
            <a:spLocks noChangeArrowheads="1"/>
          </p:cNvSpPr>
          <p:nvPr/>
        </p:nvSpPr>
        <p:spPr bwMode="auto">
          <a:xfrm rot="5400000">
            <a:off x="59908" y="8166199"/>
            <a:ext cx="1871662" cy="827087"/>
          </a:xfrm>
          <a:prstGeom prst="leftArrow">
            <a:avLst>
              <a:gd name="adj1" fmla="val 50000"/>
              <a:gd name="adj2" fmla="val 50005"/>
            </a:avLst>
          </a:prstGeom>
          <a:solidFill>
            <a:srgbClr val="404040"/>
          </a:solidFill>
          <a:ln w="9525">
            <a:solidFill>
              <a:srgbClr val="4040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KG Sorry Not Sorry" charset="0"/>
                <a:ea typeface="KG Sorry Not Sorry" charset="0"/>
                <a:cs typeface="KG Sorry Not Sorry" charset="0"/>
              </a:rPr>
              <a:t>Rules</a:t>
            </a:r>
            <a:endParaRPr lang="en-US" dirty="0">
              <a:solidFill>
                <a:schemeClr val="lt1"/>
              </a:solidFill>
              <a:latin typeface="KG Sorry Not Sorry" charset="0"/>
              <a:ea typeface="KG Sorry Not Sorry" charset="0"/>
              <a:cs typeface="KG Sorry Not Sorry" charset="0"/>
            </a:endParaRPr>
          </a:p>
        </p:txBody>
      </p:sp>
      <p:sp>
        <p:nvSpPr>
          <p:cNvPr id="54" name="Left Arrow 53"/>
          <p:cNvSpPr>
            <a:spLocks noChangeArrowheads="1"/>
          </p:cNvSpPr>
          <p:nvPr/>
        </p:nvSpPr>
        <p:spPr bwMode="auto">
          <a:xfrm rot="-5400000">
            <a:off x="2415480" y="7087287"/>
            <a:ext cx="2272676" cy="783475"/>
          </a:xfrm>
          <a:prstGeom prst="leftArrow">
            <a:avLst>
              <a:gd name="adj1" fmla="val 50000"/>
              <a:gd name="adj2" fmla="val 49998"/>
            </a:avLst>
          </a:prstGeom>
          <a:solidFill>
            <a:srgbClr val="7F7F7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KG Sorry Not Sorry" charset="0"/>
                <a:ea typeface="KG Sorry Not Sorry" charset="0"/>
                <a:cs typeface="KG Sorry Not Sorry" charset="0"/>
              </a:rPr>
              <a:t>Consequences</a:t>
            </a:r>
            <a:endParaRPr lang="en-US" dirty="0">
              <a:solidFill>
                <a:schemeClr val="lt1"/>
              </a:solidFill>
              <a:latin typeface="KG Sorry Not Sorry" charset="0"/>
              <a:ea typeface="KG Sorry Not Sorry" charset="0"/>
              <a:cs typeface="KG Sorry Not Sorry" charset="0"/>
            </a:endParaRP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1807830" y="5056343"/>
            <a:ext cx="2073327" cy="7727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KG Sorry Not Sorry" charset="0"/>
                <a:ea typeface="KG Sorry Not Sorry" charset="0"/>
                <a:cs typeface="KG Sorry Not Sorry" charset="0"/>
              </a:rPr>
              <a:t>Expectations</a:t>
            </a:r>
            <a:endParaRPr lang="en-US" dirty="0">
              <a:solidFill>
                <a:schemeClr val="lt1"/>
              </a:solidFill>
              <a:latin typeface="KG Sorry Not Sorry" charset="0"/>
              <a:ea typeface="KG Sorry Not Sorry" charset="0"/>
              <a:cs typeface="KG Sorry Not Sorry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60591"/>
              </p:ext>
            </p:extLst>
          </p:nvPr>
        </p:nvGraphicFramePr>
        <p:xfrm>
          <a:off x="720034" y="2611720"/>
          <a:ext cx="2191021" cy="205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7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KG Sorry Not Sorry" panose="02000506000000020004" pitchFamily="2" charset="0"/>
                          <a:cs typeface="Arial Narrow"/>
                        </a:rPr>
                        <a:t>jlevin@paplv.org</a:t>
                      </a:r>
                    </a:p>
                  </a:txBody>
                  <a:tcPr marL="81424" marR="81424" marT="40710" marB="4071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KG Sorry Not Sorry" panose="02000506000000020004" pitchFamily="2" charset="0"/>
                          <a:cs typeface="Arial Narrow"/>
                        </a:rPr>
                        <a:t>https://paplv.instructure.com/courses/250</a:t>
                      </a:r>
                    </a:p>
                    <a:p>
                      <a:endParaRPr lang="en-US" sz="1400" dirty="0">
                        <a:latin typeface="KG Sorry Not Sorry" panose="02000506000000020004" pitchFamily="2" charset="0"/>
                        <a:cs typeface="Arial Narrow"/>
                      </a:endParaRPr>
                    </a:p>
                  </a:txBody>
                  <a:tcPr marL="81424" marR="81424" marT="40710" marB="4071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KG Sorry Not Sorry" panose="02000506000000020004" pitchFamily="2" charset="0"/>
                          <a:cs typeface="Arial Narrow"/>
                        </a:rPr>
                        <a:t>402 E. Centennial Rd. </a:t>
                      </a:r>
                    </a:p>
                    <a:p>
                      <a:endParaRPr lang="en-US" sz="1400" dirty="0">
                        <a:latin typeface="KG Sorry Not Sorry" panose="02000506000000020004" pitchFamily="2" charset="0"/>
                        <a:cs typeface="Arial Narrow"/>
                      </a:endParaRPr>
                    </a:p>
                  </a:txBody>
                  <a:tcPr marL="81424" marR="81424" marT="40710" marB="40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00">
                <a:tc>
                  <a:txBody>
                    <a:bodyPr/>
                    <a:lstStyle/>
                    <a:p>
                      <a:endParaRPr lang="en-US" sz="1400" dirty="0">
                        <a:latin typeface="KG Sorry Not Sorry" panose="02000506000000020004" pitchFamily="2" charset="0"/>
                        <a:cs typeface="Arial Narrow"/>
                      </a:endParaRPr>
                    </a:p>
                  </a:txBody>
                  <a:tcPr marL="81424" marR="81424" marT="40710" marB="4071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84" y="2127230"/>
            <a:ext cx="474844" cy="4572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9" y="3850028"/>
            <a:ext cx="190840" cy="19084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21" y="4434648"/>
            <a:ext cx="485411" cy="4572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87" y="4444520"/>
            <a:ext cx="485575" cy="412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196" y="4473575"/>
            <a:ext cx="430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G Satisfied Script" pitchFamily="2" charset="0"/>
              </a:rPr>
              <a:t>Pottery  Class  Procedures: </a:t>
            </a:r>
          </a:p>
        </p:txBody>
      </p:sp>
      <p:sp>
        <p:nvSpPr>
          <p:cNvPr id="13343" name="TextBox 50"/>
          <p:cNvSpPr txBox="1">
            <a:spLocks noChangeArrowheads="1"/>
          </p:cNvSpPr>
          <p:nvPr/>
        </p:nvSpPr>
        <p:spPr bwMode="auto">
          <a:xfrm>
            <a:off x="136526" y="4916487"/>
            <a:ext cx="20901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1. Follow directions and rules.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2. On demo days when I am teaching or giving 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directions, Raise your hand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(no blurting).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3. You are here to work and learn. Be at your work space and be productive (no wandering).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4. You have 3 hall passes for the semester, use them wisely. I will only write a pass out if you have your passes in your planner.</a:t>
            </a:r>
          </a:p>
          <a:p>
            <a:pPr eaLnBrk="1" hangingPunct="1"/>
            <a:r>
              <a:rPr lang="en-US" altLang="en-US" sz="1200" dirty="0">
                <a:latin typeface="KG Sorry Not Sorry" panose="02000506000000020004" pitchFamily="2" charset="0"/>
              </a:rPr>
              <a:t>5. Respect yourself, peers, teacher and school property.</a:t>
            </a:r>
          </a:p>
          <a:p>
            <a:pPr eaLnBrk="1" hangingPunct="1"/>
            <a:endParaRPr lang="en-US" altLang="en-US" sz="1200" dirty="0">
              <a:latin typeface="KG Sorry Not Sorry" panose="02000506000000020004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8627" y="4473575"/>
            <a:ext cx="121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G Satisfied Script" pitchFamily="2" charset="0"/>
              </a:rPr>
              <a:t>Grades: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049" y="1559290"/>
            <a:ext cx="713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latin typeface="KG Sorry Not Sorry" panose="02000506000000020004" pitchFamily="2" charset="0"/>
                <a:ea typeface="ＭＳ Ｐゴシック" charset="0"/>
                <a:cs typeface="Arial Narrow"/>
              </a:rPr>
              <a:t>Required:</a:t>
            </a:r>
          </a:p>
          <a:p>
            <a:pPr>
              <a:defRPr/>
            </a:pPr>
            <a:r>
              <a:rPr lang="en-US" sz="1400" dirty="0">
                <a:latin typeface="KG Sorry Not Sorry" panose="02000506000000020004" pitchFamily="2" charset="0"/>
                <a:ea typeface="ＭＳ ゴシック"/>
                <a:cs typeface="Arial Narrow"/>
              </a:rPr>
              <a:t>☐ A </a:t>
            </a:r>
            <a:r>
              <a:rPr lang="en-US" sz="1400" b="1" dirty="0">
                <a:latin typeface="KG Sorry Not Sorry" panose="02000506000000020004" pitchFamily="2" charset="0"/>
                <a:ea typeface="ＭＳ ゴシック"/>
                <a:cs typeface="Arial Narrow"/>
              </a:rPr>
              <a:t>$15 lab fee </a:t>
            </a:r>
            <a:r>
              <a:rPr lang="en-US" sz="1400" dirty="0">
                <a:latin typeface="KG Sorry Not Sorry" panose="02000506000000020004" pitchFamily="2" charset="0"/>
                <a:ea typeface="ＭＳ ゴシック"/>
                <a:cs typeface="Arial Narrow"/>
              </a:rPr>
              <a:t>will cover the cost of supplies. This Fee should be paid in the PLHS bookstore by  </a:t>
            </a:r>
            <a:r>
              <a:rPr lang="en-US" sz="1400" u="sng" dirty="0">
                <a:latin typeface="KG Sorry Not Sorry" panose="02000506000000020004" pitchFamily="2" charset="0"/>
                <a:ea typeface="ＭＳ ゴシック"/>
                <a:cs typeface="Arial Narrow"/>
              </a:rPr>
              <a:t>Fri. Sept. 1st</a:t>
            </a:r>
            <a:r>
              <a:rPr lang="en-US" sz="1400" dirty="0">
                <a:latin typeface="KG Sorry Not Sorry" panose="02000506000000020004" pitchFamily="2" charset="0"/>
                <a:ea typeface="ＭＳ ゴシック"/>
                <a:cs typeface="Arial Narrow"/>
              </a:rPr>
              <a:t>. </a:t>
            </a:r>
          </a:p>
        </p:txBody>
      </p: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flipH="1">
            <a:off x="149226" y="2148862"/>
            <a:ext cx="2955924" cy="29997"/>
          </a:xfrm>
          <a:prstGeom prst="line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3670300" y="2205556"/>
            <a:ext cx="388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KG Satisfied Script" pitchFamily="2" charset="0"/>
              </a:rPr>
              <a:t>Attendance  &amp;  late  work: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4557" y="2591757"/>
            <a:ext cx="4363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G Sorry Not Sorry" panose="02000506000000020004" pitchFamily="2" charset="0"/>
              </a:rPr>
              <a:t>Regular class attendance is essential for success as studio work time in the art room will be an integral part of this course. </a:t>
            </a:r>
          </a:p>
          <a:p>
            <a:r>
              <a:rPr lang="en-US" sz="1200" b="1" dirty="0">
                <a:latin typeface="KG Sorry Not Sorry" panose="02000506000000020004" pitchFamily="2" charset="0"/>
              </a:rPr>
              <a:t>When you are gone…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KG Sorry Not Sorry" panose="02000506000000020004" pitchFamily="2" charset="0"/>
              </a:rPr>
              <a:t>It is </a:t>
            </a:r>
            <a:r>
              <a:rPr lang="en-US" sz="1200" u="sng" dirty="0">
                <a:latin typeface="KG Sorry Not Sorry" panose="02000506000000020004" pitchFamily="2" charset="0"/>
              </a:rPr>
              <a:t>your responsibility </a:t>
            </a:r>
            <a:r>
              <a:rPr lang="en-US" sz="1200" dirty="0">
                <a:latin typeface="KG Sorry Not Sorry" panose="02000506000000020004" pitchFamily="2" charset="0"/>
              </a:rPr>
              <a:t>to get missed assignments, turn in any work that was due that day, and set up additional studio time, if necessary. </a:t>
            </a:r>
          </a:p>
          <a:p>
            <a:pPr marL="171450" indent="-171450">
              <a:buFontTx/>
              <a:buChar char="-"/>
            </a:pPr>
            <a:r>
              <a:rPr lang="en-US" sz="1200" b="1" dirty="0">
                <a:latin typeface="KG Sorry Not Sorry" panose="02000506000000020004" pitchFamily="2" charset="0"/>
              </a:rPr>
              <a:t>Late work penalty: </a:t>
            </a:r>
            <a:r>
              <a:rPr lang="en-US" sz="1200" dirty="0">
                <a:latin typeface="KG Sorry Not Sorry" panose="02000506000000020004" pitchFamily="2" charset="0"/>
              </a:rPr>
              <a:t>District policy states that any late project due to an </a:t>
            </a:r>
            <a:r>
              <a:rPr lang="en-US" sz="1200" u="sng" dirty="0">
                <a:latin typeface="KG Sorry Not Sorry" panose="02000506000000020004" pitchFamily="2" charset="0"/>
              </a:rPr>
              <a:t>excused absence </a:t>
            </a:r>
            <a:r>
              <a:rPr lang="en-US" sz="1200" dirty="0">
                <a:latin typeface="KG Sorry Not Sorry" panose="02000506000000020004" pitchFamily="2" charset="0"/>
              </a:rPr>
              <a:t>will have</a:t>
            </a:r>
            <a:r>
              <a:rPr lang="en-US" sz="1200" b="1" dirty="0">
                <a:latin typeface="KG Sorry Not Sorry" panose="02000506000000020004" pitchFamily="2" charset="0"/>
              </a:rPr>
              <a:t> 2 </a:t>
            </a:r>
            <a:r>
              <a:rPr lang="en-US" sz="1200" dirty="0">
                <a:latin typeface="KG Sorry Not Sorry" panose="02000506000000020004" pitchFamily="2" charset="0"/>
              </a:rPr>
              <a:t>days to turn in work for each day missed.  </a:t>
            </a:r>
          </a:p>
          <a:p>
            <a:pPr marL="171450" indent="-171450">
              <a:buFontTx/>
              <a:buChar char="-"/>
            </a:pPr>
            <a:r>
              <a:rPr lang="en-US" sz="1200" b="1" dirty="0">
                <a:latin typeface="KG Sorry Not Sorry" panose="02000506000000020004" pitchFamily="2" charset="0"/>
              </a:rPr>
              <a:t>a</a:t>
            </a:r>
            <a:r>
              <a:rPr lang="en-US" sz="1200" dirty="0">
                <a:latin typeface="KG Sorry Not Sorry" panose="02000506000000020004" pitchFamily="2" charset="0"/>
              </a:rPr>
              <a:t> </a:t>
            </a:r>
            <a:r>
              <a:rPr lang="en-US" sz="1200" b="1" dirty="0">
                <a:latin typeface="KG Sorry Not Sorry" panose="02000506000000020004" pitchFamily="2" charset="0"/>
              </a:rPr>
              <a:t>10 %  deduction will be added for each day after.</a:t>
            </a:r>
            <a:endParaRPr lang="en-US" sz="1200" dirty="0">
              <a:latin typeface="KG Sorry Not Sorry" panose="02000506000000020004" pitchFamily="2" charset="0"/>
            </a:endParaRPr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flipH="1" flipV="1">
            <a:off x="3254557" y="2152789"/>
            <a:ext cx="3940867" cy="15363"/>
          </a:xfrm>
          <a:prstGeom prst="line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9872DF8-AF7A-4D23-BE15-081B220339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0831" y="67153"/>
            <a:ext cx="1623746" cy="1623746"/>
          </a:xfrm>
          <a:prstGeom prst="rect">
            <a:avLst/>
          </a:prstGeom>
          <a:noFill/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DC92DC-DE33-4481-9D2A-7BBE47E01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6046"/>
              </p:ext>
            </p:extLst>
          </p:nvPr>
        </p:nvGraphicFramePr>
        <p:xfrm>
          <a:off x="6206131" y="7980728"/>
          <a:ext cx="1133145" cy="1934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145">
                  <a:extLst>
                    <a:ext uri="{9D8B030D-6E8A-4147-A177-3AD203B41FA5}">
                      <a16:colId xmlns:a16="http://schemas.microsoft.com/office/drawing/2014/main" val="3274949406"/>
                    </a:ext>
                  </a:extLst>
                </a:gridCol>
              </a:tblGrid>
              <a:tr h="193472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latin typeface="KG Sorry Not Sorry Chub" panose="02000506000000020004" pitchFamily="2" charset="0"/>
                        </a:rPr>
                        <a:t>PHONES: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KG Sorry Not Sorry Chub" panose="02000506000000020004" pitchFamily="2" charset="0"/>
                        </a:rPr>
                        <a:t>Phone use is LIMITED. Absolutely no texting or social media access. Personal music is okay with one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KG Sorry Not Sorry Chub" panose="02000506000000020004" pitchFamily="2" charset="0"/>
                        </a:rPr>
                        <a:t>ear bud.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KG Sorry Not Sorry Chub" panose="02000506000000020004" pitchFamily="2" charset="0"/>
                        </a:rPr>
                        <a:t>“D &amp; F” list = no phone use.  </a:t>
                      </a:r>
                    </a:p>
                  </a:txBody>
                  <a:tcPr marL="58158" marR="58158" marT="29079" marB="2907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82339"/>
                  </a:ext>
                </a:extLst>
              </a:tr>
            </a:tbl>
          </a:graphicData>
        </a:graphic>
      </p:graphicFrame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 flipH="1">
            <a:off x="6013451" y="7911737"/>
            <a:ext cx="164641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ot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141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519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ＭＳ ゴシック</vt:lpstr>
      <vt:lpstr>ＭＳ Ｐゴシック</vt:lpstr>
      <vt:lpstr>Arial</vt:lpstr>
      <vt:lpstr>Arial Narrow</vt:lpstr>
      <vt:lpstr>Calibri</vt:lpstr>
      <vt:lpstr>DJB This is My Life</vt:lpstr>
      <vt:lpstr>KG Satisfied Script</vt:lpstr>
      <vt:lpstr>KG Sorry Not Sorry</vt:lpstr>
      <vt:lpstr>KG Sorry Not Sorry Chub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 A Gorosave</dc:creator>
  <cp:lastModifiedBy>Levin, Jessica</cp:lastModifiedBy>
  <cp:revision>179</cp:revision>
  <cp:lastPrinted>2017-07-24T16:59:03Z</cp:lastPrinted>
  <dcterms:created xsi:type="dcterms:W3CDTF">2016-06-10T21:06:28Z</dcterms:created>
  <dcterms:modified xsi:type="dcterms:W3CDTF">2017-08-15T21:47:23Z</dcterms:modified>
</cp:coreProperties>
</file>